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96" r:id="rId1"/>
  </p:sldMasterIdLst>
  <p:notesMasterIdLst>
    <p:notesMasterId r:id="rId29"/>
  </p:notesMasterIdLst>
  <p:handoutMasterIdLst>
    <p:handoutMasterId r:id="rId30"/>
  </p:handoutMasterIdLst>
  <p:sldIdLst>
    <p:sldId id="256" r:id="rId2"/>
    <p:sldId id="783" r:id="rId3"/>
    <p:sldId id="784" r:id="rId4"/>
    <p:sldId id="819" r:id="rId5"/>
    <p:sldId id="817" r:id="rId6"/>
    <p:sldId id="818" r:id="rId7"/>
    <p:sldId id="785" r:id="rId8"/>
    <p:sldId id="788" r:id="rId9"/>
    <p:sldId id="787" r:id="rId10"/>
    <p:sldId id="789" r:id="rId11"/>
    <p:sldId id="796" r:id="rId12"/>
    <p:sldId id="798" r:id="rId13"/>
    <p:sldId id="797" r:id="rId14"/>
    <p:sldId id="793" r:id="rId15"/>
    <p:sldId id="794" r:id="rId16"/>
    <p:sldId id="799" r:id="rId17"/>
    <p:sldId id="801" r:id="rId18"/>
    <p:sldId id="802" r:id="rId19"/>
    <p:sldId id="805" r:id="rId20"/>
    <p:sldId id="806" r:id="rId21"/>
    <p:sldId id="800" r:id="rId22"/>
    <p:sldId id="808" r:id="rId23"/>
    <p:sldId id="810" r:id="rId24"/>
    <p:sldId id="811" r:id="rId25"/>
    <p:sldId id="812" r:id="rId26"/>
    <p:sldId id="814" r:id="rId27"/>
    <p:sldId id="816" r:id="rId2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66CC"/>
    <a:srgbClr val="CC99FF"/>
    <a:srgbClr val="CC9900"/>
    <a:srgbClr val="FB17D0"/>
    <a:srgbClr val="FF9966"/>
    <a:srgbClr val="FBBF53"/>
    <a:srgbClr val="FFCCFF"/>
    <a:srgbClr val="F9E0AD"/>
    <a:srgbClr val="FDF3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8" autoAdjust="0"/>
    <p:restoredTop sz="94660"/>
  </p:normalViewPr>
  <p:slideViewPr>
    <p:cSldViewPr snapToGrid="0">
      <p:cViewPr varScale="1">
        <p:scale>
          <a:sx n="98" d="100"/>
          <a:sy n="98" d="100"/>
        </p:scale>
        <p:origin x="30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938" y="0"/>
            <a:ext cx="3037840" cy="466435"/>
          </a:xfrm>
          <a:prstGeom prst="rect">
            <a:avLst/>
          </a:prstGeom>
        </p:spPr>
        <p:txBody>
          <a:bodyPr vert="horz" lIns="91440" tIns="45720" rIns="91440" bIns="45720" rtlCol="0"/>
          <a:lstStyle>
            <a:lvl1pPr algn="r">
              <a:defRPr sz="1200"/>
            </a:lvl1pPr>
          </a:lstStyle>
          <a:p>
            <a:fld id="{B61A5D1D-38BD-4DDD-A58F-79DF65543BF1}" type="datetimeFigureOut">
              <a:rPr lang="en-GB" smtClean="0"/>
              <a:t>03/04/2023</a:t>
            </a:fld>
            <a:endParaRPr lang="en-GB"/>
          </a:p>
        </p:txBody>
      </p:sp>
      <p:sp>
        <p:nvSpPr>
          <p:cNvPr id="4" name="Footer Placeholder 3"/>
          <p:cNvSpPr>
            <a:spLocks noGrp="1"/>
          </p:cNvSpPr>
          <p:nvPr>
            <p:ph type="ftr" sz="quarter" idx="2"/>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1440" tIns="45720" rIns="91440" bIns="45720" rtlCol="0" anchor="b"/>
          <a:lstStyle>
            <a:lvl1pPr algn="r">
              <a:defRPr sz="1200"/>
            </a:lvl1pPr>
          </a:lstStyle>
          <a:p>
            <a:fld id="{2511DA44-1243-4D07-AF26-058DDBD1963B}" type="slidenum">
              <a:rPr lang="en-GB" smtClean="0"/>
              <a:t>‹#›</a:t>
            </a:fld>
            <a:endParaRPr lang="en-GB"/>
          </a:p>
        </p:txBody>
      </p:sp>
    </p:spTree>
    <p:extLst>
      <p:ext uri="{BB962C8B-B14F-4D97-AF65-F5344CB8AC3E}">
        <p14:creationId xmlns:p14="http://schemas.microsoft.com/office/powerpoint/2010/main" val="3981865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8" y="0"/>
            <a:ext cx="3037840" cy="466435"/>
          </a:xfrm>
          <a:prstGeom prst="rect">
            <a:avLst/>
          </a:prstGeom>
        </p:spPr>
        <p:txBody>
          <a:bodyPr vert="horz" lIns="91440" tIns="45720" rIns="91440" bIns="45720" rtlCol="0"/>
          <a:lstStyle>
            <a:lvl1pPr algn="r">
              <a:defRPr sz="1200"/>
            </a:lvl1pPr>
          </a:lstStyle>
          <a:p>
            <a:fld id="{AC07F5CE-DD99-4CFD-AB0B-5AF6C013888A}" type="datetimeFigureOut">
              <a:rPr lang="en-GB" smtClean="0"/>
              <a:t>03/04/2023</a:t>
            </a:fld>
            <a:endParaRPr lang="en-GB"/>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1440" tIns="45720" rIns="91440" bIns="45720" rtlCol="0" anchor="b"/>
          <a:lstStyle>
            <a:lvl1pPr algn="r">
              <a:defRPr sz="1200"/>
            </a:lvl1pPr>
          </a:lstStyle>
          <a:p>
            <a:fld id="{89DBD655-4639-4CBE-BE8D-344BFADD6D6D}" type="slidenum">
              <a:rPr lang="en-GB" smtClean="0"/>
              <a:t>‹#›</a:t>
            </a:fld>
            <a:endParaRPr lang="en-GB"/>
          </a:p>
        </p:txBody>
      </p:sp>
    </p:spTree>
    <p:extLst>
      <p:ext uri="{BB962C8B-B14F-4D97-AF65-F5344CB8AC3E}">
        <p14:creationId xmlns:p14="http://schemas.microsoft.com/office/powerpoint/2010/main" val="11055132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F1167BC-7972-4CB4-9200-F853611014CA}" type="datetime1">
              <a:rPr lang="en-US" smtClean="0"/>
              <a:t>4/3/2023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0773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7EE02EE-4498-41BE-A354-A13C0C5355C8}" type="datetime1">
              <a:rPr lang="en-US" smtClean="0"/>
              <a:t>4/3/2023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6245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A51A3A-F488-4768-A9F0-0F3959A92872}" type="datetime1">
              <a:rPr lang="en-US" smtClean="0"/>
              <a:t>4/3/2023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40359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D6FCDF-EB04-4BCA-A7E0-EFE990DDB9A1}" type="datetime1">
              <a:rPr lang="en-US" smtClean="0"/>
              <a:t>4/3/2023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9963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E30E51-8926-4FF9-99C0-86CDBFDAF08A}" type="datetime1">
              <a:rPr lang="en-US" smtClean="0"/>
              <a:t>4/3/2023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47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8FCC328-6EA3-4AAD-A60D-F794B09910E5}" type="datetime1">
              <a:rPr lang="en-US" smtClean="0"/>
              <a:t>4/3/2023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38547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B2D2470-B70B-41DB-92E0-00E998FA7278}" type="datetime1">
              <a:rPr lang="en-US" smtClean="0"/>
              <a:t>4/3/2023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3133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B01D62-3C5A-44EA-83B0-811BD02260FC}" type="datetime1">
              <a:rPr lang="en-US" smtClean="0"/>
              <a:t>4/3/2023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952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D19299-DC19-4154-8890-2A390A5A4A36}" type="datetime1">
              <a:rPr lang="en-US" smtClean="0"/>
              <a:t>4/3/2023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4291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253A089-338B-4981-81B4-0C42B689B7D4}" type="datetime1">
              <a:rPr lang="en-US" smtClean="0"/>
              <a:t>4/3/2023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4603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A731751-1927-495A-B3ED-9702D385A7FB}" type="datetime1">
              <a:rPr lang="en-US" smtClean="0"/>
              <a:t>4/3/2023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2512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C0B29C-17E4-4CE6-BB08-C98426C06A21}" type="datetime1">
              <a:rPr lang="en-US" smtClean="0"/>
              <a:t>4/3/2023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716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519812-87B8-449D-B732-A52EE61ADF1B}" type="datetime1">
              <a:rPr lang="en-US" smtClean="0"/>
              <a:t>4/3/2023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2613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AF2A1-F94A-490D-AA71-7A2831CB34B2}" type="datetime1">
              <a:rPr lang="en-US" smtClean="0"/>
              <a:t>4/3/2023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095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5BB975C5-28A8-47F1-83FD-9CFB22A22D21}" type="datetime1">
              <a:rPr lang="en-US" smtClean="0"/>
              <a:t>4/3/2023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2263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8156DC2-D70B-41F7-9F36-3EA761FDDF93}" type="datetime1">
              <a:rPr lang="en-US" smtClean="0"/>
              <a:t>4/3/2023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1406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89A570B-0F52-4365-A829-9A7619E80A15}" type="datetime1">
              <a:rPr lang="en-US" smtClean="0"/>
              <a:t>4/3/2023</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6055428"/>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3" Type="http://schemas.openxmlformats.org/officeDocument/2006/relationships/image" Target="../media/image77.png"/><Relationship Id="rId12" Type="http://schemas.openxmlformats.org/officeDocument/2006/relationships/image" Target="../media/image76.png"/><Relationship Id="rId1" Type="http://schemas.openxmlformats.org/officeDocument/2006/relationships/slideLayout" Target="../slideLayouts/slideLayout7.xml"/><Relationship Id="rId11" Type="http://schemas.openxmlformats.org/officeDocument/2006/relationships/image" Target="../media/image75.png"/><Relationship Id="rId10" Type="http://schemas.openxmlformats.org/officeDocument/2006/relationships/image" Target="../media/image74.png"/><Relationship Id="rId9" Type="http://schemas.openxmlformats.org/officeDocument/2006/relationships/image" Target="../media/image7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79.png"/></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5764" y="4230362"/>
            <a:ext cx="7056582" cy="1265185"/>
          </a:xfrm>
        </p:spPr>
        <p:txBody>
          <a:body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MEĐUNARODNI EKONOMSKI ODNOSI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71966" y="5495547"/>
            <a:ext cx="6198185" cy="670714"/>
          </a:xfrm>
        </p:spPr>
        <p:txBody>
          <a:bodyPr>
            <a:noAutofit/>
          </a:bodyPr>
          <a:lstStyle/>
          <a:p>
            <a:pPr>
              <a:spcBef>
                <a:spcPts val="0"/>
              </a:spcBef>
            </a:pPr>
            <a:endParaRPr lang="sr-Latn-BA" b="1" dirty="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mr Dragana Vujičić-Stefanović, </a:t>
            </a: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a:t>
            </a:r>
            <a:endParaRPr lang="sr-Latn-BA" b="1" dirty="0">
              <a:solidFill>
                <a:schemeClr val="bg2">
                  <a:lumMod val="50000"/>
                </a:schemeClr>
              </a:solidFill>
              <a:latin typeface="Times New Roman" panose="02020603050405020304" pitchFamily="18" charset="0"/>
              <a:cs typeface="Times New Roman" panose="02020603050405020304" pitchFamily="18" charset="0"/>
            </a:endParaRPr>
          </a:p>
          <a:p>
            <a:pPr algn="ctr"/>
            <a:r>
              <a:rPr lang="sr-Latn-BA" b="1" dirty="0" smtClean="0">
                <a:solidFill>
                  <a:schemeClr val="bg2">
                    <a:lumMod val="50000"/>
                  </a:schemeClr>
                </a:solidFill>
                <a:latin typeface="Times New Roman" panose="02020603050405020304" pitchFamily="18" charset="0"/>
                <a:cs typeface="Times New Roman" panose="02020603050405020304" pitchFamily="18" charset="0"/>
              </a:rPr>
              <a:t>školska</a:t>
            </a:r>
            <a:r>
              <a:rPr lang="sr-Cyrl-BA" b="1" dirty="0" smtClean="0">
                <a:solidFill>
                  <a:schemeClr val="bg2">
                    <a:lumMod val="50000"/>
                  </a:schemeClr>
                </a:solidFill>
                <a:latin typeface="Times New Roman" panose="02020603050405020304" pitchFamily="18" charset="0"/>
                <a:cs typeface="Times New Roman" panose="02020603050405020304" pitchFamily="18" charset="0"/>
              </a:rPr>
              <a:t> 202</a:t>
            </a:r>
            <a:r>
              <a:rPr lang="sr-Latn-RS" b="1" dirty="0" smtClean="0">
                <a:solidFill>
                  <a:schemeClr val="bg2">
                    <a:lumMod val="50000"/>
                  </a:schemeClr>
                </a:solidFill>
                <a:latin typeface="Times New Roman" panose="02020603050405020304" pitchFamily="18" charset="0"/>
                <a:cs typeface="Times New Roman" panose="02020603050405020304" pitchFamily="18" charset="0"/>
              </a:rPr>
              <a:t>2</a:t>
            </a:r>
            <a:r>
              <a:rPr lang="sr-Cyrl-BA" b="1" dirty="0" smtClean="0">
                <a:solidFill>
                  <a:schemeClr val="bg2">
                    <a:lumMod val="50000"/>
                  </a:schemeClr>
                </a:solidFill>
                <a:latin typeface="Times New Roman" panose="02020603050405020304" pitchFamily="18" charset="0"/>
                <a:cs typeface="Times New Roman" panose="02020603050405020304" pitchFamily="18" charset="0"/>
              </a:rPr>
              <a:t>/202</a:t>
            </a:r>
            <a:r>
              <a:rPr lang="sr-Latn-RS" b="1" dirty="0" smtClean="0">
                <a:solidFill>
                  <a:schemeClr val="bg2">
                    <a:lumMod val="50000"/>
                  </a:schemeClr>
                </a:solidFill>
                <a:latin typeface="Times New Roman" panose="02020603050405020304" pitchFamily="18" charset="0"/>
                <a:cs typeface="Times New Roman" panose="02020603050405020304" pitchFamily="18" charset="0"/>
              </a:rPr>
              <a:t>3</a:t>
            </a:r>
            <a:endParaRPr lang="en-GB"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0" name="Subtitle 2"/>
          <p:cNvSpPr txBox="1">
            <a:spLocks/>
          </p:cNvSpPr>
          <p:nvPr/>
        </p:nvSpPr>
        <p:spPr>
          <a:xfrm>
            <a:off x="323850" y="308031"/>
            <a:ext cx="7778496" cy="1129812"/>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endParaRPr lang="sr-Latn-BA" sz="2800" b="1" dirty="0">
              <a:ln w="3175">
                <a:noFill/>
              </a:ln>
              <a:latin typeface="Times New Roman" pitchFamily="18" charset="0"/>
              <a:cs typeface="Times New Roman" pitchFamily="18" charset="0"/>
            </a:endParaRPr>
          </a:p>
        </p:txBody>
      </p:sp>
      <p:pic>
        <p:nvPicPr>
          <p:cNvPr id="11" name="Picture 10" descr="Ekonomski_fakultet_memorandum-01"/>
          <p:cNvPicPr/>
          <p:nvPr/>
        </p:nvPicPr>
        <p:blipFill>
          <a:blip r:embed="rId2"/>
          <a:srcRect l="19667" t="3636" r="20273" b="88020"/>
          <a:stretch>
            <a:fillRect/>
          </a:stretch>
        </p:blipFill>
        <p:spPr bwMode="auto">
          <a:xfrm>
            <a:off x="1278044" y="381510"/>
            <a:ext cx="5870108" cy="954995"/>
          </a:xfrm>
          <a:prstGeom prst="rect">
            <a:avLst/>
          </a:prstGeom>
          <a:noFill/>
          <a:ln w="9525">
            <a:noFill/>
            <a:miter lim="800000"/>
            <a:headEnd/>
            <a:tailEnd/>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037" y="2703028"/>
            <a:ext cx="3043890" cy="1721972"/>
          </a:xfrm>
          <a:prstGeom prst="rect">
            <a:avLst/>
          </a:prstGeom>
        </p:spPr>
      </p:pic>
      <p:sp>
        <p:nvSpPr>
          <p:cNvPr id="12" name="Title 1"/>
          <p:cNvSpPr txBox="1">
            <a:spLocks/>
          </p:cNvSpPr>
          <p:nvPr/>
        </p:nvSpPr>
        <p:spPr>
          <a:xfrm>
            <a:off x="2971639" y="2407052"/>
            <a:ext cx="3204831" cy="411871"/>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VJEŽBE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241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10</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68706" y="1685863"/>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BNP = C+I = C +S = BND</a:t>
            </a:r>
            <a:endParaRPr lang="sr-Latn-BA" sz="1800" b="1" dirty="0" smtClean="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00151" y="939045"/>
            <a:ext cx="2830976" cy="40022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rgbClr val="0070C0"/>
                </a:solidFill>
                <a:latin typeface="Times New Roman" panose="02020603050405020304" pitchFamily="18" charset="0"/>
                <a:cs typeface="Times New Roman" panose="02020603050405020304" pitchFamily="18" charset="0"/>
              </a:rPr>
              <a:t>Budući da je BNP = BND:</a:t>
            </a:r>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Down Arrow 6"/>
          <p:cNvSpPr/>
          <p:nvPr/>
        </p:nvSpPr>
        <p:spPr>
          <a:xfrm>
            <a:off x="2558472" y="1339273"/>
            <a:ext cx="591127" cy="360218"/>
          </a:xfrm>
          <a:prstGeom prst="downArrow">
            <a:avLst/>
          </a:prstGeom>
          <a:solidFill>
            <a:schemeClr val="bg2">
              <a:lumMod val="7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p:cNvCxnSpPr/>
          <p:nvPr/>
        </p:nvCxnSpPr>
        <p:spPr>
          <a:xfrm flipV="1">
            <a:off x="517236" y="5394036"/>
            <a:ext cx="3334328" cy="92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7236" y="2895598"/>
            <a:ext cx="4618" cy="24984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14912" y="2952031"/>
            <a:ext cx="2884070" cy="2432767"/>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521854" y="4405745"/>
            <a:ext cx="1193785" cy="18475"/>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546895" y="3988306"/>
            <a:ext cx="1637505" cy="1"/>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716442" y="4424220"/>
            <a:ext cx="24238" cy="1026248"/>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209441" y="3988306"/>
            <a:ext cx="0" cy="1396492"/>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2854035" y="2728331"/>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S</a:t>
            </a:r>
            <a:endParaRPr lang="en-GB" dirty="0">
              <a:solidFill>
                <a:schemeClr val="tx1"/>
              </a:solidFill>
            </a:endParaRPr>
          </a:p>
        </p:txBody>
      </p:sp>
      <p:sp>
        <p:nvSpPr>
          <p:cNvPr id="28" name="Oval 27"/>
          <p:cNvSpPr/>
          <p:nvPr/>
        </p:nvSpPr>
        <p:spPr>
          <a:xfrm>
            <a:off x="3306617" y="548842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X</a:t>
            </a:r>
            <a:endParaRPr lang="en-GB" dirty="0">
              <a:solidFill>
                <a:schemeClr val="tx1"/>
              </a:solidFill>
            </a:endParaRPr>
          </a:p>
        </p:txBody>
      </p:sp>
      <p:sp>
        <p:nvSpPr>
          <p:cNvPr id="29" name="Oval 28"/>
          <p:cNvSpPr/>
          <p:nvPr/>
        </p:nvSpPr>
        <p:spPr>
          <a:xfrm>
            <a:off x="1948" y="308686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Y</a:t>
            </a:r>
            <a:endParaRPr lang="en-GB" dirty="0">
              <a:solidFill>
                <a:schemeClr val="tx1"/>
              </a:solidFill>
            </a:endParaRPr>
          </a:p>
        </p:txBody>
      </p:sp>
      <p:sp>
        <p:nvSpPr>
          <p:cNvPr id="30" name="Rectangle 29"/>
          <p:cNvSpPr/>
          <p:nvPr/>
        </p:nvSpPr>
        <p:spPr>
          <a:xfrm>
            <a:off x="452580" y="5853490"/>
            <a:ext cx="3509820"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Grafički prikaz ravnoteže BNP i BND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31" name="Title 1"/>
          <p:cNvSpPr txBox="1">
            <a:spLocks/>
          </p:cNvSpPr>
          <p:nvPr/>
        </p:nvSpPr>
        <p:spPr>
          <a:xfrm>
            <a:off x="3642256" y="939045"/>
            <a:ext cx="5409379" cy="98211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rgbClr val="0070C0"/>
                </a:solidFill>
                <a:latin typeface="Times New Roman" panose="02020603050405020304" pitchFamily="18" charset="0"/>
                <a:cs typeface="Times New Roman" panose="02020603050405020304" pitchFamily="18" charset="0"/>
              </a:rPr>
              <a:t>Jednakost BNP i BND</a:t>
            </a:r>
            <a:r>
              <a:rPr lang="sr-Latn-BA" sz="1800" dirty="0" smtClean="0">
                <a:solidFill>
                  <a:schemeClr val="tx1"/>
                </a:solidFill>
                <a:latin typeface="Times New Roman" panose="02020603050405020304" pitchFamily="18" charset="0"/>
                <a:cs typeface="Times New Roman" panose="02020603050405020304" pitchFamily="18" charset="0"/>
              </a:rPr>
              <a:t>, zapravo jednakost investicija i štednje, znači stanje unutrašnje ravnoteže nacionalne ekonomije, tj.odsustvo inflacije. </a:t>
            </a:r>
          </a:p>
        </p:txBody>
      </p:sp>
      <p:sp>
        <p:nvSpPr>
          <p:cNvPr id="32" name="Rounded Rectangle 31"/>
          <p:cNvSpPr/>
          <p:nvPr/>
        </p:nvSpPr>
        <p:spPr>
          <a:xfrm>
            <a:off x="4181764" y="3037024"/>
            <a:ext cx="1311564" cy="4137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BNP</a:t>
            </a:r>
            <a:endParaRPr lang="en-GB" dirty="0"/>
          </a:p>
        </p:txBody>
      </p:sp>
      <p:sp>
        <p:nvSpPr>
          <p:cNvPr id="33" name="Rounded Rectangle 32"/>
          <p:cNvSpPr/>
          <p:nvPr/>
        </p:nvSpPr>
        <p:spPr>
          <a:xfrm>
            <a:off x="6301532" y="3037024"/>
            <a:ext cx="1311564" cy="4137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BND</a:t>
            </a:r>
            <a:endParaRPr lang="en-GB" dirty="0"/>
          </a:p>
        </p:txBody>
      </p:sp>
      <p:sp>
        <p:nvSpPr>
          <p:cNvPr id="34" name="Equal 33"/>
          <p:cNvSpPr/>
          <p:nvPr/>
        </p:nvSpPr>
        <p:spPr>
          <a:xfrm>
            <a:off x="5680364" y="3086865"/>
            <a:ext cx="595746" cy="363876"/>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5" name="Rounded Rectangle 34"/>
          <p:cNvSpPr/>
          <p:nvPr/>
        </p:nvSpPr>
        <p:spPr>
          <a:xfrm>
            <a:off x="4199116" y="3574589"/>
            <a:ext cx="1311564" cy="413717"/>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Ʃ ponuda </a:t>
            </a:r>
            <a:endParaRPr lang="en-GB" dirty="0"/>
          </a:p>
        </p:txBody>
      </p:sp>
      <p:sp>
        <p:nvSpPr>
          <p:cNvPr id="36" name="Rounded Rectangle 35"/>
          <p:cNvSpPr/>
          <p:nvPr/>
        </p:nvSpPr>
        <p:spPr>
          <a:xfrm>
            <a:off x="6298103" y="3596836"/>
            <a:ext cx="1311564" cy="413717"/>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Ʃ potražnji  </a:t>
            </a:r>
            <a:endParaRPr lang="en-GB" dirty="0"/>
          </a:p>
        </p:txBody>
      </p:sp>
      <p:sp>
        <p:nvSpPr>
          <p:cNvPr id="37" name="Curved Left Arrow 36"/>
          <p:cNvSpPr/>
          <p:nvPr/>
        </p:nvSpPr>
        <p:spPr>
          <a:xfrm>
            <a:off x="7672034" y="3118349"/>
            <a:ext cx="480291" cy="912480"/>
          </a:xfrm>
          <a:prstGeom prst="curvedLef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8" name="Equal 37"/>
          <p:cNvSpPr/>
          <p:nvPr/>
        </p:nvSpPr>
        <p:spPr>
          <a:xfrm>
            <a:off x="5671174" y="3574589"/>
            <a:ext cx="595746" cy="363876"/>
          </a:xfrm>
          <a:prstGeom prst="mathEqual">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9" name="Oval 38"/>
          <p:cNvSpPr/>
          <p:nvPr/>
        </p:nvSpPr>
        <p:spPr>
          <a:xfrm>
            <a:off x="4199116" y="4285672"/>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S</a:t>
            </a:r>
            <a:endParaRPr lang="en-GB" dirty="0">
              <a:solidFill>
                <a:schemeClr val="tx1"/>
              </a:solidFill>
            </a:endParaRPr>
          </a:p>
        </p:txBody>
      </p:sp>
      <p:sp>
        <p:nvSpPr>
          <p:cNvPr id="40" name="Rectangle 39"/>
          <p:cNvSpPr/>
          <p:nvPr/>
        </p:nvSpPr>
        <p:spPr>
          <a:xfrm>
            <a:off x="4891843" y="4246947"/>
            <a:ext cx="3509820" cy="509780"/>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Linija S – skup tačaka u kojima su </a:t>
            </a:r>
          </a:p>
          <a:p>
            <a:r>
              <a:rPr lang="sr-Latn-BA" sz="1600" i="1" dirty="0" smtClean="0">
                <a:solidFill>
                  <a:schemeClr val="tx1"/>
                </a:solidFill>
                <a:latin typeface="Times New Roman" panose="02020603050405020304" pitchFamily="18" charset="0"/>
                <a:cs typeface="Times New Roman" panose="02020603050405020304" pitchFamily="18" charset="0"/>
              </a:rPr>
              <a:t>BNP (X) = BND (Y)  ( u ravnoteži)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41" name="Rounded Rectangle 40"/>
          <p:cNvSpPr/>
          <p:nvPr/>
        </p:nvSpPr>
        <p:spPr>
          <a:xfrm flipV="1">
            <a:off x="1417407" y="201465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ed Rectangle 41"/>
          <p:cNvSpPr/>
          <p:nvPr/>
        </p:nvSpPr>
        <p:spPr>
          <a:xfrm flipV="1">
            <a:off x="2123988" y="201465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9444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11</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54228" y="1608942"/>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 = OC1 + C f (</a:t>
            </a:r>
            <a:r>
              <a:rPr lang="sr-Latn-BA" sz="1800" b="1" dirty="0" smtClean="0">
                <a:solidFill>
                  <a:schemeClr val="accent2"/>
                </a:solidFill>
                <a:latin typeface="Times New Roman" panose="02020603050405020304" pitchFamily="18" charset="0"/>
                <a:cs typeface="Times New Roman" panose="02020603050405020304" pitchFamily="18" charset="0"/>
              </a:rPr>
              <a:t>Y)</a:t>
            </a:r>
          </a:p>
        </p:txBody>
      </p:sp>
      <p:cxnSp>
        <p:nvCxnSpPr>
          <p:cNvPr id="9" name="Straight Arrow Connector 8"/>
          <p:cNvCxnSpPr/>
          <p:nvPr/>
        </p:nvCxnSpPr>
        <p:spPr>
          <a:xfrm flipV="1">
            <a:off x="517236" y="5394036"/>
            <a:ext cx="3334328" cy="92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7236" y="2895598"/>
            <a:ext cx="4618" cy="24984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14912" y="2952031"/>
            <a:ext cx="2884070" cy="2432767"/>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514912" y="4700854"/>
            <a:ext cx="716796" cy="6597"/>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256749" y="4707451"/>
            <a:ext cx="1542" cy="712384"/>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2854035" y="2728331"/>
            <a:ext cx="544947" cy="240146"/>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K</a:t>
            </a:r>
            <a:endParaRPr lang="en-GB" dirty="0">
              <a:solidFill>
                <a:schemeClr val="tx1"/>
              </a:solidFill>
            </a:endParaRPr>
          </a:p>
        </p:txBody>
      </p:sp>
      <p:sp>
        <p:nvSpPr>
          <p:cNvPr id="28" name="Oval 27"/>
          <p:cNvSpPr/>
          <p:nvPr/>
        </p:nvSpPr>
        <p:spPr>
          <a:xfrm>
            <a:off x="3306617" y="548842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y</a:t>
            </a:r>
            <a:endParaRPr lang="en-GB" sz="1200" dirty="0">
              <a:solidFill>
                <a:schemeClr val="tx1"/>
              </a:solidFill>
            </a:endParaRPr>
          </a:p>
        </p:txBody>
      </p:sp>
      <p:sp>
        <p:nvSpPr>
          <p:cNvPr id="29" name="Oval 28"/>
          <p:cNvSpPr/>
          <p:nvPr/>
        </p:nvSpPr>
        <p:spPr>
          <a:xfrm>
            <a:off x="1948" y="308686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x</a:t>
            </a:r>
            <a:endParaRPr lang="en-GB" sz="1200" dirty="0">
              <a:solidFill>
                <a:schemeClr val="tx1"/>
              </a:solidFill>
            </a:endParaRPr>
          </a:p>
        </p:txBody>
      </p:sp>
      <p:sp>
        <p:nvSpPr>
          <p:cNvPr id="30" name="Rectangle 29"/>
          <p:cNvSpPr/>
          <p:nvPr/>
        </p:nvSpPr>
        <p:spPr>
          <a:xfrm>
            <a:off x="452580" y="5853490"/>
            <a:ext cx="3509820" cy="492007"/>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Grafički prikaz odnosa između nacionalnog dohodka i </a:t>
            </a:r>
            <a:r>
              <a:rPr lang="sr-Latn-BA" sz="1600" i="1" dirty="0" smtClean="0">
                <a:solidFill>
                  <a:srgbClr val="00B050"/>
                </a:solidFill>
                <a:latin typeface="Times New Roman" panose="02020603050405020304" pitchFamily="18" charset="0"/>
                <a:cs typeface="Times New Roman" panose="02020603050405020304" pitchFamily="18" charset="0"/>
              </a:rPr>
              <a:t>potrošnje</a:t>
            </a:r>
            <a:r>
              <a:rPr lang="sr-Latn-BA" sz="1600" i="1" dirty="0" smtClean="0">
                <a:solidFill>
                  <a:schemeClr val="tx1"/>
                </a:solidFill>
                <a:latin typeface="Times New Roman" panose="02020603050405020304" pitchFamily="18" charset="0"/>
                <a:cs typeface="Times New Roman" panose="02020603050405020304" pitchFamily="18" charset="0"/>
              </a:rPr>
              <a:t>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31" name="Title 1"/>
          <p:cNvSpPr txBox="1">
            <a:spLocks/>
          </p:cNvSpPr>
          <p:nvPr/>
        </p:nvSpPr>
        <p:spPr>
          <a:xfrm>
            <a:off x="125133" y="893160"/>
            <a:ext cx="4618930" cy="14536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chemeClr val="accent6">
                    <a:lumMod val="75000"/>
                  </a:schemeClr>
                </a:solidFill>
                <a:latin typeface="Times New Roman" panose="02020603050405020304" pitchFamily="18" charset="0"/>
                <a:cs typeface="Times New Roman" panose="02020603050405020304" pitchFamily="18" charset="0"/>
              </a:rPr>
              <a:t>Potrošnja (C)</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je funkcija dohodka (Y) ,s tim da je jedan dio autonomne  potrošnje nezavisan od veličine dohodka (OC1), imajući u vidu primarne potrebe stanovništva (da se hrani, oblači, održava higijenu). </a:t>
            </a:r>
          </a:p>
        </p:txBody>
      </p:sp>
      <p:sp>
        <p:nvSpPr>
          <p:cNvPr id="40" name="Rectangle 39"/>
          <p:cNvSpPr/>
          <p:nvPr/>
        </p:nvSpPr>
        <p:spPr>
          <a:xfrm>
            <a:off x="5054227" y="3029310"/>
            <a:ext cx="3748027" cy="3438605"/>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Linija K – tačke moguće ravnoteže potrošnje (C) i nacionalnog dohodka (Y) </a:t>
            </a:r>
          </a:p>
          <a:p>
            <a:endParaRPr lang="sr-Latn-BA" sz="1600" i="1" dirty="0">
              <a:solidFill>
                <a:schemeClr val="tx1"/>
              </a:solidFill>
              <a:latin typeface="Times New Roman" panose="02020603050405020304" pitchFamily="18" charset="0"/>
              <a:cs typeface="Times New Roman" panose="02020603050405020304" pitchFamily="18" charset="0"/>
            </a:endParaRPr>
          </a:p>
          <a:p>
            <a:r>
              <a:rPr lang="sr-Latn-BA" sz="1600" i="1" dirty="0" smtClean="0">
                <a:solidFill>
                  <a:schemeClr val="tx1"/>
                </a:solidFill>
                <a:latin typeface="Times New Roman" panose="02020603050405020304" pitchFamily="18" charset="0"/>
                <a:cs typeface="Times New Roman" panose="02020603050405020304" pitchFamily="18" charset="0"/>
              </a:rPr>
              <a:t>Y1 – ravnoteža dohodka i potrošnje </a:t>
            </a:r>
          </a:p>
          <a:p>
            <a:endParaRPr lang="sr-Latn-BA" sz="1600" i="1" dirty="0" smtClean="0">
              <a:solidFill>
                <a:schemeClr val="tx1"/>
              </a:solidFill>
              <a:latin typeface="Times New Roman" panose="02020603050405020304" pitchFamily="18" charset="0"/>
              <a:cs typeface="Times New Roman" panose="02020603050405020304" pitchFamily="18" charset="0"/>
            </a:endParaRPr>
          </a:p>
          <a:p>
            <a:r>
              <a:rPr lang="sr-Latn-BA" sz="1600" i="1" dirty="0" smtClean="0">
                <a:solidFill>
                  <a:schemeClr val="tx1"/>
                </a:solidFill>
                <a:latin typeface="Times New Roman" panose="02020603050405020304" pitchFamily="18" charset="0"/>
                <a:cs typeface="Times New Roman" panose="02020603050405020304" pitchFamily="18" charset="0"/>
              </a:rPr>
              <a:t>C – linija potrošnje, poslije postizanja tačke ravnoteže  (potrošnje i dohodka) gdje je veličina dohodka (y1), pokazuje da dio dohodka nije apsorbovan u potrošnji, nego u štednji (S). </a:t>
            </a:r>
          </a:p>
        </p:txBody>
      </p:sp>
      <p:sp>
        <p:nvSpPr>
          <p:cNvPr id="41" name="Rounded Rectangle 40"/>
          <p:cNvSpPr/>
          <p:nvPr/>
        </p:nvSpPr>
        <p:spPr>
          <a:xfrm flipV="1">
            <a:off x="9100501" y="208921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ed Rectangle 41"/>
          <p:cNvSpPr/>
          <p:nvPr/>
        </p:nvSpPr>
        <p:spPr>
          <a:xfrm flipV="1">
            <a:off x="9540788" y="2906312"/>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Connector 42"/>
          <p:cNvCxnSpPr/>
          <p:nvPr/>
        </p:nvCxnSpPr>
        <p:spPr>
          <a:xfrm flipV="1">
            <a:off x="517888" y="3611645"/>
            <a:ext cx="3516096" cy="1435468"/>
          </a:xfrm>
          <a:prstGeom prst="line">
            <a:avLst/>
          </a:prstGeom>
          <a:ln w="19050">
            <a:solidFill>
              <a:srgbClr val="CC9900"/>
            </a:solidFill>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3547975" y="3698319"/>
            <a:ext cx="544947" cy="240146"/>
          </a:xfrm>
          <a:prstGeom prst="ellipse">
            <a:avLst/>
          </a:prstGeom>
          <a:solidFill>
            <a:schemeClr val="bg1"/>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C</a:t>
            </a:r>
            <a:endParaRPr lang="en-GB" dirty="0">
              <a:solidFill>
                <a:schemeClr val="tx1"/>
              </a:solidFill>
            </a:endParaRPr>
          </a:p>
        </p:txBody>
      </p:sp>
      <p:sp>
        <p:nvSpPr>
          <p:cNvPr id="15" name="Rounded Rectangle 14"/>
          <p:cNvSpPr/>
          <p:nvPr/>
        </p:nvSpPr>
        <p:spPr>
          <a:xfrm>
            <a:off x="3149599" y="3141772"/>
            <a:ext cx="45719" cy="7966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2612842" y="3595091"/>
            <a:ext cx="70366" cy="5544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ounded Rectangle 45"/>
          <p:cNvSpPr/>
          <p:nvPr/>
        </p:nvSpPr>
        <p:spPr>
          <a:xfrm>
            <a:off x="2878338" y="3405798"/>
            <a:ext cx="85227" cy="6533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ounded Rectangle 46"/>
          <p:cNvSpPr/>
          <p:nvPr/>
        </p:nvSpPr>
        <p:spPr>
          <a:xfrm>
            <a:off x="2326993" y="3816083"/>
            <a:ext cx="65225" cy="4418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ounded Rectangle 47"/>
          <p:cNvSpPr/>
          <p:nvPr/>
        </p:nvSpPr>
        <p:spPr>
          <a:xfrm flipH="1">
            <a:off x="1977840" y="4129460"/>
            <a:ext cx="45719" cy="3124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110475" y="4783031"/>
            <a:ext cx="519218" cy="230908"/>
          </a:xfrm>
          <a:prstGeom prst="ellipse">
            <a:avLst/>
          </a:prstGeom>
          <a:solidFill>
            <a:schemeClr val="bg1"/>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C1</a:t>
            </a:r>
            <a:endParaRPr lang="en-GB" sz="1200" dirty="0">
              <a:solidFill>
                <a:schemeClr val="tx1"/>
              </a:solidFill>
            </a:endParaRPr>
          </a:p>
        </p:txBody>
      </p:sp>
      <p:sp>
        <p:nvSpPr>
          <p:cNvPr id="50" name="Oval 49"/>
          <p:cNvSpPr/>
          <p:nvPr/>
        </p:nvSpPr>
        <p:spPr>
          <a:xfrm>
            <a:off x="68898" y="5410590"/>
            <a:ext cx="544947" cy="240146"/>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0</a:t>
            </a:r>
            <a:endParaRPr lang="en-GB" dirty="0">
              <a:solidFill>
                <a:schemeClr val="tx1"/>
              </a:solidFill>
            </a:endParaRPr>
          </a:p>
        </p:txBody>
      </p:sp>
      <p:sp>
        <p:nvSpPr>
          <p:cNvPr id="51" name="Oval 50"/>
          <p:cNvSpPr/>
          <p:nvPr/>
        </p:nvSpPr>
        <p:spPr>
          <a:xfrm>
            <a:off x="1236081" y="4747723"/>
            <a:ext cx="544947" cy="240146"/>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y1</a:t>
            </a:r>
            <a:endParaRPr lang="en-GB" sz="1200" dirty="0">
              <a:solidFill>
                <a:schemeClr val="tx1"/>
              </a:solidFill>
            </a:endParaRPr>
          </a:p>
        </p:txBody>
      </p:sp>
      <p:sp>
        <p:nvSpPr>
          <p:cNvPr id="52" name="Title 1"/>
          <p:cNvSpPr txBox="1">
            <a:spLocks/>
          </p:cNvSpPr>
          <p:nvPr/>
        </p:nvSpPr>
        <p:spPr>
          <a:xfrm>
            <a:off x="5054228" y="884312"/>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Ukupna potrošnja (C)</a:t>
            </a:r>
            <a:endParaRPr lang="sr-Latn-BA" sz="1800" b="1" dirty="0" smtClean="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53" name="Down Arrow 52"/>
          <p:cNvSpPr/>
          <p:nvPr/>
        </p:nvSpPr>
        <p:spPr>
          <a:xfrm>
            <a:off x="7321052" y="1282738"/>
            <a:ext cx="591127" cy="360218"/>
          </a:xfrm>
          <a:prstGeom prst="downArrow">
            <a:avLst/>
          </a:prstGeom>
          <a:solidFill>
            <a:schemeClr val="bg2">
              <a:lumMod val="7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7352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12</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69455" y="995676"/>
            <a:ext cx="8168641" cy="87930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dirty="0">
                <a:solidFill>
                  <a:schemeClr val="accent1">
                    <a:lumMod val="50000"/>
                  </a:schemeClr>
                </a:solidFill>
                <a:latin typeface="Times New Roman" panose="02020603050405020304" pitchFamily="18" charset="0"/>
                <a:cs typeface="Times New Roman" panose="02020603050405020304" pitchFamily="18" charset="0"/>
              </a:rPr>
              <a:t>Investicionioni multiplikator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je </a:t>
            </a:r>
            <a:r>
              <a:rPr lang="sr-Latn-BA" sz="1800" u="sng" dirty="0" smtClean="0">
                <a:solidFill>
                  <a:schemeClr val="accent1">
                    <a:lumMod val="50000"/>
                  </a:schemeClr>
                </a:solidFill>
                <a:latin typeface="Times New Roman" panose="02020603050405020304" pitchFamily="18" charset="0"/>
                <a:cs typeface="Times New Roman" panose="02020603050405020304" pitchFamily="18" charset="0"/>
              </a:rPr>
              <a:t>broj</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kojim treba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pomnožiti veličinu investicija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da bi se dobila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veličina porasta dohodka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 te investicije. On pokazuje </a:t>
            </a:r>
            <a:r>
              <a:rPr lang="sr-Latn-BA" sz="1800" dirty="0" smtClean="0">
                <a:solidFill>
                  <a:schemeClr val="accent1">
                    <a:lumMod val="50000"/>
                  </a:schemeClr>
                </a:solidFill>
                <a:latin typeface="Times New Roman" panose="02020603050405020304" pitchFamily="18" charset="0"/>
                <a:cs typeface="Times New Roman" panose="02020603050405020304" pitchFamily="18" charset="0"/>
              </a:rPr>
              <a:t>koliko će se puta povećati nacionalni dohodak</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sa svakim povećanjem investicija. </a:t>
            </a:r>
          </a:p>
          <a:p>
            <a:pPr algn="just"/>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69455" y="2604842"/>
            <a:ext cx="8168641" cy="5578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Investicionioni multiplikator, odnosno njegova veličina je određen graničnom sklonošću ka štednji odnosno njenim recipročnim izrazom. Što je granična sklonost ka štednji manja (a to će reći da je granična sklonost ka potrošnji veća), to je investicioni multiplikator veći.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369455" y="2079018"/>
            <a:ext cx="2750500"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Investicioni multiplikator</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TextBox 8"/>
              <p:cNvSpPr txBox="1"/>
              <p:nvPr/>
            </p:nvSpPr>
            <p:spPr>
              <a:xfrm>
                <a:off x="3480261" y="2003536"/>
                <a:ext cx="586168" cy="518604"/>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m:oMathPara>
                </a14:m>
                <a:endParaRPr lang="en-GB" b="1" dirty="0"/>
              </a:p>
            </p:txBody>
          </p:sp>
        </mc:Choice>
        <mc:Fallback xmlns="">
          <p:sp>
            <p:nvSpPr>
              <p:cNvPr id="9" name="TextBox 8"/>
              <p:cNvSpPr txBox="1">
                <a:spLocks noRot="1" noChangeAspect="1" noMove="1" noResize="1" noEditPoints="1" noAdjustHandles="1" noChangeArrowheads="1" noChangeShapeType="1" noTextEdit="1"/>
              </p:cNvSpPr>
              <p:nvPr/>
            </p:nvSpPr>
            <p:spPr>
              <a:xfrm>
                <a:off x="3480261" y="2003536"/>
                <a:ext cx="586168" cy="518604"/>
              </a:xfrm>
              <a:prstGeom prst="rect">
                <a:avLst/>
              </a:prstGeom>
              <a:blipFill>
                <a:blip r:embed="rId9"/>
                <a:stretch>
                  <a:fillRect/>
                </a:stretch>
              </a:blipFill>
              <a:ln w="28575">
                <a:solidFill>
                  <a:schemeClr val="accent1">
                    <a:lumMod val="50000"/>
                  </a:schemeClr>
                </a:solidFill>
              </a:ln>
            </p:spPr>
            <p:txBody>
              <a:bodyPr/>
              <a:lstStyle/>
              <a:p>
                <a:r>
                  <a:rPr lang="en-GB">
                    <a:noFill/>
                  </a:rPr>
                  <a:t> </a:t>
                </a:r>
              </a:p>
            </p:txBody>
          </p:sp>
        </mc:Fallback>
      </mc:AlternateContent>
      <p:sp>
        <p:nvSpPr>
          <p:cNvPr id="10" name="Title 1"/>
          <p:cNvSpPr txBox="1">
            <a:spLocks/>
          </p:cNvSpPr>
          <p:nvPr/>
        </p:nvSpPr>
        <p:spPr>
          <a:xfrm>
            <a:off x="4679776" y="3589626"/>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potrošnji  (b) </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TextBox 10"/>
              <p:cNvSpPr txBox="1"/>
              <p:nvPr/>
            </p:nvSpPr>
            <p:spPr>
              <a:xfrm>
                <a:off x="7629236" y="3580152"/>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𝐂</m:t>
                          </m:r>
                        </m:num>
                        <m:den>
                          <m:r>
                            <a:rPr lang="en-GB" b="1" i="0" smtClean="0">
                              <a:latin typeface="Cambria Math" panose="02040503050406030204" pitchFamily="18" charset="0"/>
                            </a:rPr>
                            <m:t>∆</m:t>
                          </m:r>
                          <m:r>
                            <a:rPr lang="sr-Latn-BA" b="1" i="0" smtClean="0">
                              <a:latin typeface="Cambria Math" panose="02040503050406030204" pitchFamily="18" charset="0"/>
                            </a:rPr>
                            <m:t>𝐘</m:t>
                          </m:r>
                        </m:den>
                      </m:f>
                    </m:oMath>
                  </m:oMathPara>
                </a14:m>
                <a:endParaRPr lang="en-GB"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7629236" y="3580152"/>
                <a:ext cx="530750" cy="518604"/>
              </a:xfrm>
              <a:prstGeom prst="rect">
                <a:avLst/>
              </a:prstGeom>
              <a:blipFill>
                <a:blip r:embed="rId10"/>
                <a:stretch>
                  <a:fillRect/>
                </a:stretch>
              </a:blipFill>
            </p:spPr>
            <p:txBody>
              <a:bodyPr/>
              <a:lstStyle/>
              <a:p>
                <a:r>
                  <a:rPr lang="en-GB">
                    <a:noFill/>
                  </a:rPr>
                  <a:t> </a:t>
                </a:r>
              </a:p>
            </p:txBody>
          </p:sp>
        </mc:Fallback>
      </mc:AlternateContent>
      <p:sp>
        <p:nvSpPr>
          <p:cNvPr id="12" name="Title 1"/>
          <p:cNvSpPr txBox="1">
            <a:spLocks/>
          </p:cNvSpPr>
          <p:nvPr/>
        </p:nvSpPr>
        <p:spPr>
          <a:xfrm>
            <a:off x="4716551" y="4327438"/>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štednji (s) </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TextBox 12"/>
              <p:cNvSpPr txBox="1"/>
              <p:nvPr/>
            </p:nvSpPr>
            <p:spPr>
              <a:xfrm>
                <a:off x="7629236" y="4327438"/>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𝐒</m:t>
                          </m:r>
                        </m:num>
                        <m:den>
                          <m:r>
                            <a:rPr lang="en-GB" b="1" i="0" smtClean="0">
                              <a:latin typeface="Cambria Math" panose="02040503050406030204" pitchFamily="18" charset="0"/>
                            </a:rPr>
                            <m:t>∆</m:t>
                          </m:r>
                          <m:r>
                            <a:rPr lang="sr-Latn-BA" b="1" i="0" smtClean="0">
                              <a:latin typeface="Cambria Math" panose="02040503050406030204" pitchFamily="18" charset="0"/>
                            </a:rPr>
                            <m:t>𝐘</m:t>
                          </m:r>
                        </m:den>
                      </m:f>
                    </m:oMath>
                  </m:oMathPara>
                </a14:m>
                <a:endParaRPr lang="en-GB" b="1" dirty="0"/>
              </a:p>
            </p:txBody>
          </p:sp>
        </mc:Choice>
        <mc:Fallback xmlns="">
          <p:sp>
            <p:nvSpPr>
              <p:cNvPr id="13" name="TextBox 12"/>
              <p:cNvSpPr txBox="1">
                <a:spLocks noRot="1" noChangeAspect="1" noMove="1" noResize="1" noEditPoints="1" noAdjustHandles="1" noChangeArrowheads="1" noChangeShapeType="1" noTextEdit="1"/>
              </p:cNvSpPr>
              <p:nvPr/>
            </p:nvSpPr>
            <p:spPr>
              <a:xfrm>
                <a:off x="7629236" y="4327438"/>
                <a:ext cx="530750" cy="518604"/>
              </a:xfrm>
              <a:prstGeom prst="rect">
                <a:avLst/>
              </a:prstGeom>
              <a:blipFill>
                <a:blip r:embed="rId11"/>
                <a:stretch>
                  <a:fillRect/>
                </a:stretch>
              </a:blipFill>
            </p:spPr>
            <p:txBody>
              <a:bodyPr/>
              <a:lstStyle/>
              <a:p>
                <a:r>
                  <a:rPr lang="en-GB">
                    <a:noFill/>
                  </a:rPr>
                  <a:t> </a:t>
                </a:r>
              </a:p>
            </p:txBody>
          </p:sp>
        </mc:Fallback>
      </mc:AlternateContent>
      <p:sp>
        <p:nvSpPr>
          <p:cNvPr id="14" name="Title 1"/>
          <p:cNvSpPr txBox="1">
            <a:spLocks/>
          </p:cNvSpPr>
          <p:nvPr/>
        </p:nvSpPr>
        <p:spPr>
          <a:xfrm>
            <a:off x="4716551" y="5046622"/>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(m) </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5" name="TextBox 14"/>
              <p:cNvSpPr txBox="1"/>
              <p:nvPr/>
            </p:nvSpPr>
            <p:spPr>
              <a:xfrm>
                <a:off x="7702786" y="5066994"/>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𝐌</m:t>
                          </m:r>
                        </m:num>
                        <m:den>
                          <m:r>
                            <a:rPr lang="en-GB" b="1" i="0" smtClean="0">
                              <a:latin typeface="Cambria Math" panose="02040503050406030204" pitchFamily="18" charset="0"/>
                            </a:rPr>
                            <m:t>∆</m:t>
                          </m:r>
                          <m:r>
                            <a:rPr lang="sr-Latn-BA" b="1" i="0" smtClean="0">
                              <a:latin typeface="Cambria Math" panose="02040503050406030204" pitchFamily="18" charset="0"/>
                            </a:rPr>
                            <m:t>𝐘</m:t>
                          </m:r>
                        </m:den>
                      </m:f>
                    </m:oMath>
                  </m:oMathPara>
                </a14:m>
                <a:endParaRPr lang="en-GB" b="1" dirty="0"/>
              </a:p>
            </p:txBody>
          </p:sp>
        </mc:Choice>
        <mc:Fallback xmlns="">
          <p:sp>
            <p:nvSpPr>
              <p:cNvPr id="15" name="TextBox 14"/>
              <p:cNvSpPr txBox="1">
                <a:spLocks noRot="1" noChangeAspect="1" noMove="1" noResize="1" noEditPoints="1" noAdjustHandles="1" noChangeArrowheads="1" noChangeShapeType="1" noTextEdit="1"/>
              </p:cNvSpPr>
              <p:nvPr/>
            </p:nvSpPr>
            <p:spPr>
              <a:xfrm>
                <a:off x="7702786" y="5066994"/>
                <a:ext cx="530750" cy="518604"/>
              </a:xfrm>
              <a:prstGeom prst="rect">
                <a:avLst/>
              </a:prstGeom>
              <a:blipFill>
                <a:blip r:embed="rId12"/>
                <a:stretch>
                  <a:fillRect/>
                </a:stretch>
              </a:blipFill>
            </p:spPr>
            <p:txBody>
              <a:bodyPr/>
              <a:lstStyle/>
              <a:p>
                <a:r>
                  <a:rPr lang="en-GB">
                    <a:noFill/>
                  </a:rPr>
                  <a:t> </a:t>
                </a:r>
              </a:p>
            </p:txBody>
          </p:sp>
        </mc:Fallback>
      </mc:AlternateContent>
      <p:sp>
        <p:nvSpPr>
          <p:cNvPr id="19" name="Title 1"/>
          <p:cNvSpPr txBox="1">
            <a:spLocks/>
          </p:cNvSpPr>
          <p:nvPr/>
        </p:nvSpPr>
        <p:spPr>
          <a:xfrm>
            <a:off x="4758664" y="5817566"/>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 name="TextBox 19"/>
              <p:cNvSpPr txBox="1"/>
              <p:nvPr/>
            </p:nvSpPr>
            <p:spPr>
              <a:xfrm>
                <a:off x="7702786" y="5814280"/>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𝐗</m:t>
                          </m:r>
                        </m:den>
                      </m:f>
                    </m:oMath>
                  </m:oMathPara>
                </a14:m>
                <a:endParaRPr lang="en-GB" b="1" dirty="0"/>
              </a:p>
            </p:txBody>
          </p:sp>
        </mc:Choice>
        <mc:Fallback xmlns="">
          <p:sp>
            <p:nvSpPr>
              <p:cNvPr id="20" name="TextBox 19"/>
              <p:cNvSpPr txBox="1">
                <a:spLocks noRot="1" noChangeAspect="1" noMove="1" noResize="1" noEditPoints="1" noAdjustHandles="1" noChangeArrowheads="1" noChangeShapeType="1" noTextEdit="1"/>
              </p:cNvSpPr>
              <p:nvPr/>
            </p:nvSpPr>
            <p:spPr>
              <a:xfrm>
                <a:off x="7702786" y="5814280"/>
                <a:ext cx="530750" cy="518604"/>
              </a:xfrm>
              <a:prstGeom prst="rect">
                <a:avLst/>
              </a:prstGeom>
              <a:blipFill>
                <a:blip r:embed="rId13"/>
                <a:stretch>
                  <a:fillRect/>
                </a:stretch>
              </a:blipFill>
            </p:spPr>
            <p:txBody>
              <a:bodyPr/>
              <a:lstStyle/>
              <a:p>
                <a:r>
                  <a:rPr lang="en-GB">
                    <a:noFill/>
                  </a:rPr>
                  <a:t> </a:t>
                </a:r>
              </a:p>
            </p:txBody>
          </p:sp>
        </mc:Fallback>
      </mc:AlternateContent>
      <p:sp>
        <p:nvSpPr>
          <p:cNvPr id="21" name="Equal 20"/>
          <p:cNvSpPr/>
          <p:nvPr/>
        </p:nvSpPr>
        <p:spPr>
          <a:xfrm>
            <a:off x="3184345" y="2202706"/>
            <a:ext cx="221673" cy="211379"/>
          </a:xfrm>
          <a:prstGeom prst="mathEqual">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Title 1"/>
          <p:cNvSpPr txBox="1">
            <a:spLocks/>
          </p:cNvSpPr>
          <p:nvPr/>
        </p:nvSpPr>
        <p:spPr>
          <a:xfrm>
            <a:off x="369455" y="3695260"/>
            <a:ext cx="4111361" cy="203681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Investicionioni multiplikator, Džon Mejnard Kejns (1883. – 1946), jedan je od cjenjenih ekonomskih mislilaca, koji je tvrdio da investicije dovode do privrednih ciklusa. Kejns je u kretanje privrednih ciklusa uveo i kategoriju poznatu kao „</a:t>
            </a:r>
            <a:r>
              <a:rPr lang="sr-Latn-BA" sz="1600" b="1" i="1" dirty="0" smtClean="0">
                <a:solidFill>
                  <a:schemeClr val="accent1">
                    <a:lumMod val="50000"/>
                  </a:schemeClr>
                </a:solidFill>
                <a:latin typeface="Times New Roman" panose="02020603050405020304" pitchFamily="18" charset="0"/>
                <a:cs typeface="Times New Roman" panose="02020603050405020304" pitchFamily="18" charset="0"/>
              </a:rPr>
              <a:t>Kejnsov multiplikator“.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Multiplikatorom objašnjava da će se povećanje investicija dovesti do povećanja realnog nacionalnog dohodka u većem obimu nego što je povećanje samih investicija i obrnuto. </a:t>
            </a:r>
          </a:p>
        </p:txBody>
      </p:sp>
      <p:sp>
        <p:nvSpPr>
          <p:cNvPr id="25" name="Rounded Rectangle 24"/>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Investicioni multiplikator </a:t>
            </a:r>
            <a:endParaRPr lang="en-GB" dirty="0"/>
          </a:p>
        </p:txBody>
      </p:sp>
    </p:spTree>
    <p:extLst>
      <p:ext uri="{BB962C8B-B14F-4D97-AF65-F5344CB8AC3E}">
        <p14:creationId xmlns:p14="http://schemas.microsoft.com/office/powerpoint/2010/main" val="255292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13</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54227" y="1470967"/>
            <a:ext cx="2780893"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Y / ∆</a:t>
            </a:r>
            <a:r>
              <a:rPr lang="sr-Latn-BA" sz="1800" dirty="0" smtClean="0">
                <a:solidFill>
                  <a:schemeClr val="tx1"/>
                </a:solidFill>
                <a:latin typeface="Times New Roman" panose="02020603050405020304" pitchFamily="18" charset="0"/>
                <a:cs typeface="Times New Roman" panose="02020603050405020304" pitchFamily="18" charset="0"/>
              </a:rPr>
              <a:t>I</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cxnSp>
        <p:nvCxnSpPr>
          <p:cNvPr id="9" name="Straight Arrow Connector 8"/>
          <p:cNvCxnSpPr/>
          <p:nvPr/>
        </p:nvCxnSpPr>
        <p:spPr>
          <a:xfrm flipV="1">
            <a:off x="517236" y="5394036"/>
            <a:ext cx="3334328" cy="92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7236" y="2895598"/>
            <a:ext cx="4618" cy="24984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46895" y="2968585"/>
            <a:ext cx="2884070" cy="2432767"/>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3382657" y="2701020"/>
            <a:ext cx="544947" cy="240146"/>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S</a:t>
            </a:r>
            <a:endParaRPr lang="en-GB" dirty="0">
              <a:solidFill>
                <a:schemeClr val="tx1"/>
              </a:solidFill>
            </a:endParaRPr>
          </a:p>
        </p:txBody>
      </p:sp>
      <p:sp>
        <p:nvSpPr>
          <p:cNvPr id="28" name="Oval 27"/>
          <p:cNvSpPr/>
          <p:nvPr/>
        </p:nvSpPr>
        <p:spPr>
          <a:xfrm>
            <a:off x="3804741" y="548595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y</a:t>
            </a:r>
            <a:endParaRPr lang="en-GB" sz="1200" dirty="0">
              <a:solidFill>
                <a:schemeClr val="tx1"/>
              </a:solidFill>
            </a:endParaRPr>
          </a:p>
        </p:txBody>
      </p:sp>
      <p:sp>
        <p:nvSpPr>
          <p:cNvPr id="29" name="Oval 28"/>
          <p:cNvSpPr/>
          <p:nvPr/>
        </p:nvSpPr>
        <p:spPr>
          <a:xfrm>
            <a:off x="-42541" y="2786239"/>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100" dirty="0" smtClean="0">
                <a:solidFill>
                  <a:schemeClr val="tx1"/>
                </a:solidFill>
              </a:rPr>
              <a:t>S, I</a:t>
            </a:r>
            <a:endParaRPr lang="en-GB" sz="1100" dirty="0">
              <a:solidFill>
                <a:schemeClr val="tx1"/>
              </a:solidFill>
            </a:endParaRPr>
          </a:p>
        </p:txBody>
      </p:sp>
      <p:sp>
        <p:nvSpPr>
          <p:cNvPr id="30" name="Rectangle 29"/>
          <p:cNvSpPr/>
          <p:nvPr/>
        </p:nvSpPr>
        <p:spPr>
          <a:xfrm>
            <a:off x="452580" y="5853490"/>
            <a:ext cx="3509820" cy="492007"/>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Grafički prikaz odnosa između nacionalnog dohodka i </a:t>
            </a:r>
            <a:r>
              <a:rPr lang="sr-Latn-BA" sz="1600" i="1" dirty="0" smtClean="0">
                <a:solidFill>
                  <a:srgbClr val="FF66CC"/>
                </a:solidFill>
                <a:latin typeface="Times New Roman" panose="02020603050405020304" pitchFamily="18" charset="0"/>
                <a:cs typeface="Times New Roman" panose="02020603050405020304" pitchFamily="18" charset="0"/>
              </a:rPr>
              <a:t>investicija</a:t>
            </a:r>
            <a:r>
              <a:rPr lang="sr-Latn-BA" sz="1600" i="1" dirty="0" smtClean="0">
                <a:solidFill>
                  <a:schemeClr val="tx1"/>
                </a:solidFill>
                <a:latin typeface="Times New Roman" panose="02020603050405020304" pitchFamily="18" charset="0"/>
                <a:cs typeface="Times New Roman" panose="02020603050405020304" pitchFamily="18" charset="0"/>
              </a:rPr>
              <a:t>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31" name="Title 1"/>
          <p:cNvSpPr txBox="1">
            <a:spLocks/>
          </p:cNvSpPr>
          <p:nvPr/>
        </p:nvSpPr>
        <p:spPr>
          <a:xfrm>
            <a:off x="125133" y="893160"/>
            <a:ext cx="4618930" cy="14536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chemeClr val="tx1"/>
                </a:solidFill>
                <a:latin typeface="Times New Roman" panose="02020603050405020304" pitchFamily="18" charset="0"/>
                <a:cs typeface="Times New Roman" panose="02020603050405020304" pitchFamily="18" charset="0"/>
              </a:rPr>
              <a:t>Investicioni multiplikator </a:t>
            </a:r>
            <a:r>
              <a:rPr lang="sr-Latn-BA" sz="1800" dirty="0" smtClean="0">
                <a:solidFill>
                  <a:schemeClr val="tx1"/>
                </a:solidFill>
                <a:latin typeface="Times New Roman" panose="02020603050405020304" pitchFamily="18" charset="0"/>
                <a:cs typeface="Times New Roman" panose="02020603050405020304" pitchFamily="18" charset="0"/>
              </a:rPr>
              <a:t>određuje odnos između promjene Investicija (I) i njihovog uticaja na promjenu nacionalnog dohodka u zatvorenoj ekonomiji (Y). </a:t>
            </a:r>
          </a:p>
          <a:p>
            <a:pPr algn="just"/>
            <a:r>
              <a:rPr lang="sr-Latn-BA" sz="1800" dirty="0" smtClean="0">
                <a:solidFill>
                  <a:schemeClr val="tx1"/>
                </a:solidFill>
                <a:latin typeface="Times New Roman" panose="02020603050405020304" pitchFamily="18" charset="0"/>
                <a:cs typeface="Times New Roman" panose="02020603050405020304" pitchFamily="18" charset="0"/>
              </a:rPr>
              <a:t>Investicioni multiplikator = ∆Y / ∆I  </a:t>
            </a:r>
          </a:p>
        </p:txBody>
      </p:sp>
      <p:sp>
        <p:nvSpPr>
          <p:cNvPr id="40" name="Rectangle 39"/>
          <p:cNvSpPr/>
          <p:nvPr/>
        </p:nvSpPr>
        <p:spPr>
          <a:xfrm>
            <a:off x="4810681" y="2623698"/>
            <a:ext cx="3994347" cy="3931190"/>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Linija I – investicije </a:t>
            </a:r>
          </a:p>
          <a:p>
            <a:r>
              <a:rPr lang="sr-Latn-BA" sz="1600" i="1" dirty="0" smtClean="0">
                <a:solidFill>
                  <a:schemeClr val="tx1"/>
                </a:solidFill>
                <a:latin typeface="Times New Roman" panose="02020603050405020304" pitchFamily="18" charset="0"/>
                <a:cs typeface="Times New Roman" panose="02020603050405020304" pitchFamily="18" charset="0"/>
              </a:rPr>
              <a:t>Linija I1 – nove investcije</a:t>
            </a:r>
          </a:p>
          <a:p>
            <a:r>
              <a:rPr lang="sr-Latn-BA" sz="1600" i="1" dirty="0" smtClean="0">
                <a:solidFill>
                  <a:schemeClr val="tx1"/>
                </a:solidFill>
                <a:latin typeface="Times New Roman" panose="02020603050405020304" pitchFamily="18" charset="0"/>
                <a:cs typeface="Times New Roman" panose="02020603050405020304" pitchFamily="18" charset="0"/>
              </a:rPr>
              <a:t>E – ravnotežni položaj štednje i investicija </a:t>
            </a:r>
          </a:p>
          <a:p>
            <a:r>
              <a:rPr lang="sr-Latn-BA" sz="1600" i="1" dirty="0" smtClean="0">
                <a:solidFill>
                  <a:schemeClr val="tx1"/>
                </a:solidFill>
                <a:latin typeface="Times New Roman" panose="02020603050405020304" pitchFamily="18" charset="0"/>
                <a:cs typeface="Times New Roman" panose="02020603050405020304" pitchFamily="18" charset="0"/>
              </a:rPr>
              <a:t>E1 – novi ravnotežni položaj štednje i investicije uz istovremeno ↑ bruto nacionalnog dohodka sa 1000 na 1500 jedinica. </a:t>
            </a:r>
          </a:p>
          <a:p>
            <a:endParaRPr lang="sr-Latn-BA" sz="1600" i="1" dirty="0">
              <a:solidFill>
                <a:schemeClr val="tx1"/>
              </a:solidFill>
              <a:latin typeface="Times New Roman" panose="02020603050405020304" pitchFamily="18" charset="0"/>
              <a:cs typeface="Times New Roman" panose="02020603050405020304" pitchFamily="18" charset="0"/>
            </a:endParaRPr>
          </a:p>
          <a:p>
            <a:r>
              <a:rPr lang="sr-Latn-BA" sz="1600" i="1" dirty="0" smtClean="0">
                <a:solidFill>
                  <a:schemeClr val="tx1"/>
                </a:solidFill>
                <a:latin typeface="Times New Roman" panose="02020603050405020304" pitchFamily="18" charset="0"/>
                <a:cs typeface="Times New Roman" panose="02020603050405020304" pitchFamily="18" charset="0"/>
              </a:rPr>
              <a:t>! Povećanje investicija za 100 jedinica, indukuje povećanje bruto nacionalnog dohodka za 500 jedinica (investicije imaju multiplikativno dejstvo na bruto nacionalni dohodak). Kako je efekat povećanja bruto nacionalnog dohodka 500 jedinica, to je investicioni multiplikator 5 (500 /100).  </a:t>
            </a:r>
          </a:p>
        </p:txBody>
      </p:sp>
      <p:sp>
        <p:nvSpPr>
          <p:cNvPr id="41" name="Rounded Rectangle 40"/>
          <p:cNvSpPr/>
          <p:nvPr/>
        </p:nvSpPr>
        <p:spPr>
          <a:xfrm flipV="1">
            <a:off x="9100501" y="208921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ed Rectangle 41"/>
          <p:cNvSpPr/>
          <p:nvPr/>
        </p:nvSpPr>
        <p:spPr>
          <a:xfrm flipV="1">
            <a:off x="9540788" y="2906312"/>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Connector 42"/>
          <p:cNvCxnSpPr/>
          <p:nvPr/>
        </p:nvCxnSpPr>
        <p:spPr>
          <a:xfrm flipV="1">
            <a:off x="514912" y="4589293"/>
            <a:ext cx="3285531" cy="51651"/>
          </a:xfrm>
          <a:prstGeom prst="line">
            <a:avLst/>
          </a:prstGeom>
          <a:ln w="19050">
            <a:solidFill>
              <a:srgbClr val="FF66CC"/>
            </a:solidFill>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3800443" y="3732628"/>
            <a:ext cx="544947" cy="240146"/>
          </a:xfrm>
          <a:prstGeom prst="ellipse">
            <a:avLst/>
          </a:prstGeom>
          <a:solidFill>
            <a:schemeClr val="bg1"/>
          </a:solid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I1</a:t>
            </a:r>
            <a:endParaRPr lang="en-GB" sz="1200" dirty="0">
              <a:solidFill>
                <a:schemeClr val="tx1"/>
              </a:solidFill>
            </a:endParaRPr>
          </a:p>
        </p:txBody>
      </p:sp>
      <p:sp>
        <p:nvSpPr>
          <p:cNvPr id="50" name="Oval 49"/>
          <p:cNvSpPr/>
          <p:nvPr/>
        </p:nvSpPr>
        <p:spPr>
          <a:xfrm>
            <a:off x="68898" y="5410590"/>
            <a:ext cx="544947" cy="240146"/>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0</a:t>
            </a:r>
            <a:endParaRPr lang="en-GB" dirty="0">
              <a:solidFill>
                <a:schemeClr val="tx1"/>
              </a:solidFill>
            </a:endParaRPr>
          </a:p>
        </p:txBody>
      </p:sp>
      <p:sp>
        <p:nvSpPr>
          <p:cNvPr id="51" name="Oval 50"/>
          <p:cNvSpPr/>
          <p:nvPr/>
        </p:nvSpPr>
        <p:spPr>
          <a:xfrm>
            <a:off x="1276694" y="4672762"/>
            <a:ext cx="544947" cy="2401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E</a:t>
            </a:r>
            <a:endParaRPr lang="en-GB" sz="1200" dirty="0">
              <a:solidFill>
                <a:schemeClr val="tx1"/>
              </a:solidFill>
            </a:endParaRPr>
          </a:p>
        </p:txBody>
      </p:sp>
      <p:sp>
        <p:nvSpPr>
          <p:cNvPr id="52" name="Title 1"/>
          <p:cNvSpPr txBox="1">
            <a:spLocks/>
          </p:cNvSpPr>
          <p:nvPr/>
        </p:nvSpPr>
        <p:spPr>
          <a:xfrm>
            <a:off x="5054228" y="884312"/>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1">
                    <a:lumMod val="50000"/>
                  </a:schemeClr>
                </a:solidFill>
                <a:latin typeface="Times New Roman" panose="02020603050405020304" pitchFamily="18" charset="0"/>
                <a:cs typeface="Times New Roman" panose="02020603050405020304" pitchFamily="18" charset="0"/>
              </a:rPr>
              <a:t>Investicioni multiplikator </a:t>
            </a:r>
          </a:p>
        </p:txBody>
      </p:sp>
      <p:sp>
        <p:nvSpPr>
          <p:cNvPr id="53" name="Down Arrow 52"/>
          <p:cNvSpPr/>
          <p:nvPr/>
        </p:nvSpPr>
        <p:spPr>
          <a:xfrm>
            <a:off x="7321052" y="1282738"/>
            <a:ext cx="591127" cy="360218"/>
          </a:xfrm>
          <a:prstGeom prst="downArrow">
            <a:avLst/>
          </a:prstGeom>
          <a:solidFill>
            <a:schemeClr val="bg2">
              <a:lumMod val="7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p:cNvCxnSpPr/>
          <p:nvPr/>
        </p:nvCxnSpPr>
        <p:spPr>
          <a:xfrm flipV="1">
            <a:off x="521854" y="3852701"/>
            <a:ext cx="3285531" cy="51651"/>
          </a:xfrm>
          <a:prstGeom prst="line">
            <a:avLst/>
          </a:prstGeom>
          <a:ln w="19050">
            <a:solidFill>
              <a:srgbClr val="FF66CC"/>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3725382" y="4404456"/>
            <a:ext cx="544947" cy="240146"/>
          </a:xfrm>
          <a:prstGeom prst="ellipse">
            <a:avLst/>
          </a:prstGeom>
          <a:solidFill>
            <a:schemeClr val="bg1"/>
          </a:solid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I</a:t>
            </a:r>
            <a:endParaRPr lang="en-GB" sz="1200" dirty="0">
              <a:solidFill>
                <a:schemeClr val="tx1"/>
              </a:solidFill>
            </a:endParaRPr>
          </a:p>
        </p:txBody>
      </p:sp>
      <p:sp>
        <p:nvSpPr>
          <p:cNvPr id="6" name="Rounded Rectangle 5"/>
          <p:cNvSpPr/>
          <p:nvPr/>
        </p:nvSpPr>
        <p:spPr>
          <a:xfrm>
            <a:off x="1261063" y="5496144"/>
            <a:ext cx="555445" cy="1079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1000</a:t>
            </a:r>
            <a:endParaRPr lang="en-GB" sz="1200" dirty="0">
              <a:solidFill>
                <a:schemeClr val="tx1"/>
              </a:solidFill>
            </a:endParaRPr>
          </a:p>
        </p:txBody>
      </p:sp>
      <p:sp>
        <p:nvSpPr>
          <p:cNvPr id="34" name="Rounded Rectangle 33"/>
          <p:cNvSpPr/>
          <p:nvPr/>
        </p:nvSpPr>
        <p:spPr>
          <a:xfrm>
            <a:off x="60106" y="4504395"/>
            <a:ext cx="444609" cy="1706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2</a:t>
            </a:r>
            <a:r>
              <a:rPr lang="sr-Latn-BA" sz="1200" dirty="0" smtClean="0">
                <a:solidFill>
                  <a:schemeClr val="tx1"/>
                </a:solidFill>
              </a:rPr>
              <a:t>00</a:t>
            </a:r>
            <a:endParaRPr lang="en-GB" sz="1200" dirty="0">
              <a:solidFill>
                <a:schemeClr val="tx1"/>
              </a:solidFill>
            </a:endParaRPr>
          </a:p>
        </p:txBody>
      </p:sp>
      <p:sp>
        <p:nvSpPr>
          <p:cNvPr id="35" name="Rounded Rectangle 34"/>
          <p:cNvSpPr/>
          <p:nvPr/>
        </p:nvSpPr>
        <p:spPr>
          <a:xfrm>
            <a:off x="68898" y="3793340"/>
            <a:ext cx="456906" cy="1794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3</a:t>
            </a:r>
            <a:r>
              <a:rPr lang="sr-Latn-BA" sz="1200" dirty="0" smtClean="0">
                <a:solidFill>
                  <a:schemeClr val="tx1"/>
                </a:solidFill>
              </a:rPr>
              <a:t>00</a:t>
            </a:r>
            <a:endParaRPr lang="en-GB" sz="1200" dirty="0">
              <a:solidFill>
                <a:schemeClr val="tx1"/>
              </a:solidFill>
            </a:endParaRPr>
          </a:p>
        </p:txBody>
      </p:sp>
      <p:sp>
        <p:nvSpPr>
          <p:cNvPr id="36" name="Oval 35"/>
          <p:cNvSpPr/>
          <p:nvPr/>
        </p:nvSpPr>
        <p:spPr>
          <a:xfrm>
            <a:off x="2289089" y="3948380"/>
            <a:ext cx="544947" cy="2401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E1</a:t>
            </a:r>
            <a:endParaRPr lang="en-GB" sz="1200" dirty="0">
              <a:solidFill>
                <a:schemeClr val="tx1"/>
              </a:solidFill>
            </a:endParaRPr>
          </a:p>
        </p:txBody>
      </p:sp>
      <p:sp>
        <p:nvSpPr>
          <p:cNvPr id="37" name="Rounded Rectangle 36"/>
          <p:cNvSpPr/>
          <p:nvPr/>
        </p:nvSpPr>
        <p:spPr>
          <a:xfrm>
            <a:off x="254686" y="5269356"/>
            <a:ext cx="444609" cy="1457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100</a:t>
            </a:r>
            <a:endParaRPr lang="en-GB" sz="1200" dirty="0">
              <a:solidFill>
                <a:schemeClr val="tx1"/>
              </a:solidFill>
            </a:endParaRPr>
          </a:p>
        </p:txBody>
      </p:sp>
      <p:sp>
        <p:nvSpPr>
          <p:cNvPr id="38" name="Rounded Rectangle 37"/>
          <p:cNvSpPr/>
          <p:nvPr/>
        </p:nvSpPr>
        <p:spPr>
          <a:xfrm>
            <a:off x="2289089" y="5460713"/>
            <a:ext cx="587019" cy="15459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1500</a:t>
            </a:r>
            <a:endParaRPr lang="en-GB" sz="1200" dirty="0">
              <a:solidFill>
                <a:schemeClr val="tx1"/>
              </a:solidFill>
            </a:endParaRPr>
          </a:p>
        </p:txBody>
      </p:sp>
      <p:sp>
        <p:nvSpPr>
          <p:cNvPr id="39" name="Title 1"/>
          <p:cNvSpPr txBox="1">
            <a:spLocks/>
          </p:cNvSpPr>
          <p:nvPr/>
        </p:nvSpPr>
        <p:spPr>
          <a:xfrm>
            <a:off x="5054227" y="1930944"/>
            <a:ext cx="2780893" cy="61180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Y – nacionaalni dohodak </a:t>
            </a:r>
          </a:p>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 investicije </a:t>
            </a:r>
            <a:endParaRPr lang="sr-Latn-BA" sz="1600" dirty="0" smtClean="0">
              <a:solidFill>
                <a:schemeClr val="accent2"/>
              </a:solidFill>
              <a:latin typeface="Times New Roman" panose="02020603050405020304" pitchFamily="18" charset="0"/>
              <a:cs typeface="Times New Roman" panose="02020603050405020304" pitchFamily="18" charset="0"/>
            </a:endParaRPr>
          </a:p>
        </p:txBody>
      </p:sp>
      <p:sp>
        <p:nvSpPr>
          <p:cNvPr id="54" name="Rounded Rectangle 53"/>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Investicioni multiplikator </a:t>
            </a:r>
            <a:endParaRPr lang="en-GB" dirty="0"/>
          </a:p>
        </p:txBody>
      </p:sp>
    </p:spTree>
    <p:extLst>
      <p:ext uri="{BB962C8B-B14F-4D97-AF65-F5344CB8AC3E}">
        <p14:creationId xmlns:p14="http://schemas.microsoft.com/office/powerpoint/2010/main" val="1904374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14</a:t>
            </a:fld>
            <a:endParaRPr lang="en-US" dirty="0"/>
          </a:p>
        </p:txBody>
      </p:sp>
      <p:sp>
        <p:nvSpPr>
          <p:cNvPr id="4" name="Title 1"/>
          <p:cNvSpPr txBox="1">
            <a:spLocks/>
          </p:cNvSpPr>
          <p:nvPr/>
        </p:nvSpPr>
        <p:spPr>
          <a:xfrm>
            <a:off x="392010" y="1988333"/>
            <a:ext cx="4318534" cy="4227740"/>
          </a:xfrm>
          <a:prstGeom prst="rect">
            <a:avLst/>
          </a:prstGeom>
          <a:ln w="28575">
            <a:solidFill>
              <a:schemeClr val="accent2">
                <a:lumMod val="75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0"/>
              </a:spcAft>
            </a:pPr>
            <a:r>
              <a:rPr lang="pl-PL" sz="1600" dirty="0" smtClean="0">
                <a:solidFill>
                  <a:schemeClr val="tx1">
                    <a:lumMod val="65000"/>
                    <a:lumOff val="35000"/>
                  </a:schemeClr>
                </a:solidFill>
                <a:latin typeface="Times New Roman" panose="02020603050405020304" pitchFamily="18" charset="0"/>
                <a:ea typeface="Times New Roman" panose="02020603050405020304" pitchFamily="18" charset="0"/>
              </a:rPr>
              <a:t>C </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Co + bY</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 + I (u zatvorenoj ekonomiji i uz pretpostavku da nema G)</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Co + bY + I</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Y-bY = Co + I</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Y(1-b) = Co + I</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(Co + I) * 1/1-b</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Co * 1/1-b + I * 1/1-b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it-IT" sz="1600" b="1"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b="1" dirty="0">
                <a:solidFill>
                  <a:schemeClr val="tx1">
                    <a:lumMod val="65000"/>
                    <a:lumOff val="35000"/>
                  </a:schemeClr>
                </a:solidFill>
                <a:latin typeface="Times New Roman" panose="02020603050405020304" pitchFamily="18" charset="0"/>
                <a:ea typeface="Times New Roman" panose="02020603050405020304" pitchFamily="18" charset="0"/>
              </a:rPr>
              <a:t>Y/</a:t>
            </a:r>
            <a:r>
              <a:rPr lang="it-IT" sz="1600" b="1"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b="1" dirty="0">
                <a:solidFill>
                  <a:schemeClr val="tx1">
                    <a:lumMod val="65000"/>
                    <a:lumOff val="35000"/>
                  </a:schemeClr>
                </a:solidFill>
                <a:latin typeface="Times New Roman" panose="02020603050405020304" pitchFamily="18" charset="0"/>
                <a:ea typeface="Times New Roman" panose="02020603050405020304" pitchFamily="18" charset="0"/>
              </a:rPr>
              <a:t>I = 1/1-b</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(gdje je b granicna sklonost ka potrosnji)    </a:t>
            </a:r>
            <a:endParaRPr lang="pl-PL" sz="1600" dirty="0" smtClean="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a:t>
            </a:r>
            <a:r>
              <a:rPr lang="pl-PL" sz="1600" dirty="0" smtClean="0">
                <a:solidFill>
                  <a:schemeClr val="tx1">
                    <a:lumMod val="65000"/>
                    <a:lumOff val="35000"/>
                  </a:schemeClr>
                </a:solidFill>
                <a:latin typeface="Times New Roman" panose="02020603050405020304" pitchFamily="18" charset="0"/>
                <a:ea typeface="Times New Roman" panose="02020603050405020304" pitchFamily="18" charset="0"/>
              </a:rPr>
              <a:t>(b)   -  </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granicna sklonost ka </a:t>
            </a:r>
            <a:r>
              <a:rPr lang="pl-PL" sz="1600" dirty="0" smtClean="0">
                <a:solidFill>
                  <a:schemeClr val="tx1">
                    <a:lumMod val="65000"/>
                    <a:lumOff val="35000"/>
                  </a:schemeClr>
                </a:solidFill>
                <a:latin typeface="Times New Roman" panose="02020603050405020304" pitchFamily="18" charset="0"/>
                <a:ea typeface="Times New Roman" panose="02020603050405020304" pitchFamily="18" charset="0"/>
              </a:rPr>
              <a:t>potrosnji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(1-b) – granicna sklonost ka stednji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b="1" dirty="0">
                <a:solidFill>
                  <a:schemeClr val="tx1">
                    <a:lumMod val="65000"/>
                    <a:lumOff val="35000"/>
                  </a:schemeClr>
                </a:solidFill>
                <a:latin typeface="Times New Roman" panose="02020603050405020304" pitchFamily="18" charset="0"/>
                <a:ea typeface="Times New Roman" panose="02020603050405020304" pitchFamily="18" charset="0"/>
              </a:rPr>
              <a:t>1-b+b = 1 (zbir granicne sklonosti ka stednji i potrosnji jednak je 1)</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p:txBody>
      </p:sp>
      <p:sp>
        <p:nvSpPr>
          <p:cNvPr id="5" name="Rounded Rectangle 4"/>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Investicioni multiplikator </a:t>
            </a:r>
            <a:endParaRPr lang="en-GB" dirty="0"/>
          </a:p>
        </p:txBody>
      </p:sp>
      <p:sp>
        <p:nvSpPr>
          <p:cNvPr id="7" name="Title 1"/>
          <p:cNvSpPr txBox="1">
            <a:spLocks/>
          </p:cNvSpPr>
          <p:nvPr/>
        </p:nvSpPr>
        <p:spPr>
          <a:xfrm>
            <a:off x="1202663" y="1110138"/>
            <a:ext cx="6657482" cy="33997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Kako se izračunava i od čega zavisi investicioni multiplikator? </a:t>
            </a:r>
            <a:endParaRPr lang="sr-Latn-BA" sz="1600" b="1" i="1" dirty="0" smtClean="0">
              <a:solidFill>
                <a:schemeClr val="accent2"/>
              </a:solidFill>
              <a:latin typeface="Times New Roman" panose="02020603050405020304" pitchFamily="18" charset="0"/>
              <a:cs typeface="Times New Roman" panose="02020603050405020304" pitchFamily="18" charset="0"/>
            </a:endParaRPr>
          </a:p>
        </p:txBody>
      </p:sp>
      <p:sp>
        <p:nvSpPr>
          <p:cNvPr id="8" name="Cloud Callout 7"/>
          <p:cNvSpPr/>
          <p:nvPr/>
        </p:nvSpPr>
        <p:spPr>
          <a:xfrm flipH="1">
            <a:off x="392010" y="1023782"/>
            <a:ext cx="692727" cy="63579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9" name="Title 1"/>
          <p:cNvSpPr txBox="1">
            <a:spLocks/>
          </p:cNvSpPr>
          <p:nvPr/>
        </p:nvSpPr>
        <p:spPr>
          <a:xfrm>
            <a:off x="5025480" y="1631151"/>
            <a:ext cx="3876088" cy="2793067"/>
          </a:xfrm>
          <a:prstGeom prst="rect">
            <a:avLst/>
          </a:prstGeom>
          <a:ln w="28575">
            <a:solidFill>
              <a:schemeClr val="accent2">
                <a:lumMod val="75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b = </a:t>
            </a:r>
            <a:r>
              <a:rPr lang="it-IT" sz="1600"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C/</a:t>
            </a:r>
            <a:r>
              <a:rPr lang="it-IT" sz="1600"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(definisanje granicne sklonosti ka potrosnji; koliki je porast potrosnje nastao usljed porasta jedne jedinice dohotka) </a:t>
            </a:r>
            <a:endParaRPr lang="sr-Latn-BA" sz="1600" dirty="0" smtClean="0">
              <a:solidFill>
                <a:schemeClr val="tx1">
                  <a:lumMod val="65000"/>
                  <a:lumOff val="35000"/>
                </a:schemeClr>
              </a:solidFill>
              <a:latin typeface="Times New Roman" panose="02020603050405020304" pitchFamily="18" charset="0"/>
              <a:ea typeface="Times New Roman" panose="02020603050405020304" pitchFamily="18" charset="0"/>
            </a:endParaRPr>
          </a:p>
          <a:p>
            <a:pPr>
              <a:spcBef>
                <a:spcPts val="0"/>
              </a:spcBef>
            </a:pPr>
            <a:endParaRPr lang="pl-PL" sz="1600" dirty="0" smtClean="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dirty="0" smtClean="0">
                <a:solidFill>
                  <a:prstClr val="black">
                    <a:lumMod val="65000"/>
                    <a:lumOff val="35000"/>
                  </a:prstClr>
                </a:solidFill>
                <a:latin typeface="Times New Roman" panose="02020603050405020304" pitchFamily="18" charset="0"/>
                <a:ea typeface="Times New Roman" panose="02020603050405020304" pitchFamily="18" charset="0"/>
                <a:cs typeface="+mn-cs"/>
              </a:rPr>
              <a:t>1-b </a:t>
            </a: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 </a:t>
            </a:r>
            <a:r>
              <a:rPr lang="it-IT" sz="1600" dirty="0">
                <a:solidFill>
                  <a:prstClr val="black">
                    <a:lumMod val="65000"/>
                    <a:lumOff val="35000"/>
                  </a:prstClr>
                </a:solidFill>
                <a:latin typeface="Times New Roman" panose="02020603050405020304" pitchFamily="18" charset="0"/>
                <a:ea typeface="Times New Roman" panose="02020603050405020304" pitchFamily="18" charset="0"/>
                <a:cs typeface="+mn-cs"/>
                <a:sym typeface="Symbol" panose="05050102010706020507" pitchFamily="18" charset="2"/>
              </a:rPr>
              <a:t></a:t>
            </a: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S/</a:t>
            </a:r>
            <a:r>
              <a:rPr lang="it-IT" sz="1600" dirty="0">
                <a:solidFill>
                  <a:prstClr val="black">
                    <a:lumMod val="65000"/>
                    <a:lumOff val="35000"/>
                  </a:prstClr>
                </a:solidFill>
                <a:latin typeface="Times New Roman" panose="02020603050405020304" pitchFamily="18" charset="0"/>
                <a:ea typeface="Times New Roman" panose="02020603050405020304" pitchFamily="18" charset="0"/>
                <a:cs typeface="+mn-cs"/>
                <a:sym typeface="Symbol" panose="05050102010706020507" pitchFamily="18" charset="2"/>
              </a:rPr>
              <a:t></a:t>
            </a: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Y (definisanje granicne sklonosti ka stednji; koliki je porast potrosnje nastao usljed porasta jedne jedinice dohotka)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 </a:t>
            </a:r>
            <a:endParaRPr lang="pl-PL" sz="1600" dirty="0" smtClean="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dirty="0" smtClean="0">
                <a:solidFill>
                  <a:prstClr val="black">
                    <a:lumMod val="65000"/>
                    <a:lumOff val="35000"/>
                  </a:prstClr>
                </a:solidFill>
                <a:latin typeface="Times New Roman" panose="02020603050405020304" pitchFamily="18" charset="0"/>
                <a:ea typeface="Times New Roman" panose="02020603050405020304" pitchFamily="18" charset="0"/>
              </a:rPr>
              <a:t>prosjecna </a:t>
            </a:r>
            <a:r>
              <a:rPr lang="pl-PL" sz="1600" dirty="0">
                <a:solidFill>
                  <a:prstClr val="black">
                    <a:lumMod val="65000"/>
                    <a:lumOff val="35000"/>
                  </a:prstClr>
                </a:solidFill>
                <a:latin typeface="Times New Roman" panose="02020603050405020304" pitchFamily="18" charset="0"/>
                <a:ea typeface="Times New Roman" panose="02020603050405020304" pitchFamily="18" charset="0"/>
              </a:rPr>
              <a:t>sklonost ka potrosnji = C/Y</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endParaRP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rPr>
              <a:t>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endParaRP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rPr>
              <a:t>prosjecne sklonosti ka stednji = S/Y</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endParaRPr>
          </a:p>
          <a:p>
            <a:pPr lvl="0">
              <a:spcBef>
                <a:spcPts val="0"/>
              </a:spcBef>
            </a:pP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endPar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endParaRPr lang="pl-PL" sz="1600" b="1"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endPar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b="1" u="sng" dirty="0" smtClean="0">
                <a:solidFill>
                  <a:prstClr val="black">
                    <a:lumMod val="65000"/>
                    <a:lumOff val="35000"/>
                  </a:prstClr>
                </a:solidFill>
                <a:latin typeface="Times New Roman" panose="02020603050405020304" pitchFamily="18" charset="0"/>
                <a:ea typeface="Times New Roman" panose="02020603050405020304" pitchFamily="18" charset="0"/>
                <a:cs typeface="+mn-cs"/>
              </a:rPr>
              <a:t>Odgovor:</a:t>
            </a:r>
            <a:r>
              <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cs typeface="+mn-cs"/>
              </a:rPr>
              <a:t> zato </a:t>
            </a:r>
            <a:r>
              <a:rPr lang="pl-PL" sz="1600" b="1" dirty="0">
                <a:solidFill>
                  <a:prstClr val="black">
                    <a:lumMod val="65000"/>
                    <a:lumOff val="35000"/>
                  </a:prstClr>
                </a:solidFill>
                <a:latin typeface="Times New Roman" panose="02020603050405020304" pitchFamily="18" charset="0"/>
                <a:ea typeface="Times New Roman" panose="02020603050405020304" pitchFamily="18" charset="0"/>
                <a:cs typeface="+mn-cs"/>
              </a:rPr>
              <a:t>sto rastom b smanjuje se nazivnik sto znaci da se ukupan izraz 1/1-b (koji ustvari </a:t>
            </a:r>
            <a:r>
              <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cs typeface="+mn-cs"/>
              </a:rPr>
              <a:t>ozanačava </a:t>
            </a:r>
            <a:r>
              <a:rPr lang="pl-PL" sz="1600" b="1" dirty="0">
                <a:solidFill>
                  <a:prstClr val="black">
                    <a:lumMod val="65000"/>
                    <a:lumOff val="35000"/>
                  </a:prstClr>
                </a:solidFill>
                <a:latin typeface="Times New Roman" panose="02020603050405020304" pitchFamily="18" charset="0"/>
                <a:ea typeface="Times New Roman" panose="02020603050405020304" pitchFamily="18" charset="0"/>
                <a:cs typeface="+mn-cs"/>
              </a:rPr>
              <a:t>incesticioni multiplikator) povecava.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it-IT"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p:txBody>
      </p:sp>
      <p:sp>
        <p:nvSpPr>
          <p:cNvPr id="10" name="Title 1"/>
          <p:cNvSpPr txBox="1">
            <a:spLocks/>
          </p:cNvSpPr>
          <p:nvPr/>
        </p:nvSpPr>
        <p:spPr>
          <a:xfrm>
            <a:off x="5389067" y="4502354"/>
            <a:ext cx="3512501" cy="58473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rPr>
              <a:t>Zasto </a:t>
            </a:r>
            <a:r>
              <a:rPr lang="pl-PL" sz="1600" b="1" dirty="0">
                <a:solidFill>
                  <a:prstClr val="black">
                    <a:lumMod val="65000"/>
                    <a:lumOff val="35000"/>
                  </a:prstClr>
                </a:solidFill>
                <a:latin typeface="Times New Roman" panose="02020603050405020304" pitchFamily="18" charset="0"/>
                <a:ea typeface="Times New Roman" panose="02020603050405020304" pitchFamily="18" charset="0"/>
              </a:rPr>
              <a:t>je multiplikator </a:t>
            </a:r>
            <a:r>
              <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rPr>
              <a:t>veći </a:t>
            </a:r>
            <a:r>
              <a:rPr lang="pl-PL" sz="1600" b="1" dirty="0">
                <a:solidFill>
                  <a:prstClr val="black">
                    <a:lumMod val="65000"/>
                    <a:lumOff val="35000"/>
                  </a:prstClr>
                </a:solidFill>
                <a:latin typeface="Times New Roman" panose="02020603050405020304" pitchFamily="18" charset="0"/>
                <a:ea typeface="Times New Roman" panose="02020603050405020304" pitchFamily="18" charset="0"/>
              </a:rPr>
              <a:t>ako je veca granicna sklonost ka potrosnji?</a:t>
            </a:r>
          </a:p>
          <a:p>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b="1" i="1" dirty="0" smtClean="0">
              <a:solidFill>
                <a:schemeClr val="accent2"/>
              </a:solidFill>
              <a:latin typeface="Times New Roman" panose="02020603050405020304" pitchFamily="18" charset="0"/>
              <a:cs typeface="Times New Roman" panose="02020603050405020304" pitchFamily="18" charset="0"/>
            </a:endParaRPr>
          </a:p>
        </p:txBody>
      </p:sp>
      <p:sp>
        <p:nvSpPr>
          <p:cNvPr id="11" name="Cloud Callout 10"/>
          <p:cNvSpPr/>
          <p:nvPr/>
        </p:nvSpPr>
        <p:spPr>
          <a:xfrm flipH="1">
            <a:off x="4679116" y="4395795"/>
            <a:ext cx="692727" cy="63579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Tree>
    <p:extLst>
      <p:ext uri="{BB962C8B-B14F-4D97-AF65-F5344CB8AC3E}">
        <p14:creationId xmlns:p14="http://schemas.microsoft.com/office/powerpoint/2010/main" val="1190010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15</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795" y="975135"/>
            <a:ext cx="572976" cy="710687"/>
          </a:xfrm>
          <a:prstGeom prst="rect">
            <a:avLst/>
          </a:prstGeom>
        </p:spPr>
      </p:pic>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Investicioni multiplikator </a:t>
            </a:r>
            <a:endParaRPr lang="en-GB" dirty="0"/>
          </a:p>
        </p:txBody>
      </p:sp>
      <p:sp>
        <p:nvSpPr>
          <p:cNvPr id="7" name="Title 1"/>
          <p:cNvSpPr txBox="1">
            <a:spLocks/>
          </p:cNvSpPr>
          <p:nvPr/>
        </p:nvSpPr>
        <p:spPr>
          <a:xfrm>
            <a:off x="890771" y="982449"/>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Investicioni multiplikator (obrnuto proporcionalan MSS,a direktno proporcionalan MSP).  </a:t>
            </a:r>
          </a:p>
        </p:txBody>
      </p:sp>
      <p:sp>
        <p:nvSpPr>
          <p:cNvPr id="8" name="Title 1"/>
          <p:cNvSpPr txBox="1">
            <a:spLocks/>
          </p:cNvSpPr>
          <p:nvPr/>
        </p:nvSpPr>
        <p:spPr>
          <a:xfrm>
            <a:off x="421584" y="3078191"/>
            <a:ext cx="206675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Rješenje: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c)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MSP = b   = 0,5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MSS =1-b = 0,5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MSP + MSS =1</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861807" y="6044306"/>
            <a:ext cx="5945932" cy="4376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Primarni efekat od investicija je 1000</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Sekundarni efekat od investicija je 1000, a konačni efeakt od investicija je 2000.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TextBox 9"/>
              <p:cNvSpPr txBox="1"/>
              <p:nvPr/>
            </p:nvSpPr>
            <p:spPr>
              <a:xfrm>
                <a:off x="445597" y="4749614"/>
                <a:ext cx="1876831" cy="400110"/>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smtClean="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𝐌𝐒𝐏</m:t>
                        </m:r>
                      </m:den>
                    </m:f>
                  </m:oMath>
                </a14:m>
                <a:r>
                  <a:rPr lang="sr-Latn-BA" b="1" dirty="0" smtClean="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a:latin typeface="Cambria Math" panose="02040503050406030204" pitchFamily="18" charset="0"/>
                          </a:rPr>
                          <m:t>𝟏</m:t>
                        </m:r>
                        <m:r>
                          <a:rPr lang="sr-Latn-BA" b="1">
                            <a:latin typeface="Cambria Math" panose="02040503050406030204" pitchFamily="18" charset="0"/>
                          </a:rPr>
                          <m:t>−</m:t>
                        </m:r>
                        <m:r>
                          <a:rPr lang="sr-Latn-BA" b="1" i="0" smtClean="0">
                            <a:latin typeface="Cambria Math" panose="02040503050406030204" pitchFamily="18" charset="0"/>
                          </a:rPr>
                          <m:t>𝐛</m:t>
                        </m:r>
                      </m:den>
                    </m:f>
                  </m:oMath>
                </a14:m>
                <a:r>
                  <a:rPr lang="sr-Latn-BA" b="1" dirty="0" smtClean="0"/>
                  <a:t> </a:t>
                </a:r>
                <a:endParaRPr lang="en-GB" b="1" dirty="0"/>
              </a:p>
            </p:txBody>
          </p:sp>
        </mc:Choice>
        <mc:Fallback xmlns="">
          <p:sp>
            <p:nvSpPr>
              <p:cNvPr id="10" name="TextBox 9"/>
              <p:cNvSpPr txBox="1">
                <a:spLocks noRot="1" noChangeAspect="1" noMove="1" noResize="1" noEditPoints="1" noAdjustHandles="1" noChangeArrowheads="1" noChangeShapeType="1" noTextEdit="1"/>
              </p:cNvSpPr>
              <p:nvPr/>
            </p:nvSpPr>
            <p:spPr>
              <a:xfrm>
                <a:off x="445597" y="4749614"/>
                <a:ext cx="1876831" cy="400110"/>
              </a:xfrm>
              <a:prstGeom prst="rect">
                <a:avLst/>
              </a:prstGeom>
              <a:blipFill>
                <a:blip r:embed="rId4"/>
                <a:stretch>
                  <a:fillRect l="-2556" t="-2817" b="-12676"/>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445597" y="5549351"/>
                <a:ext cx="1876831" cy="421462"/>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smtClean="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𝟎</m:t>
                        </m:r>
                        <m:r>
                          <a:rPr lang="sr-Latn-BA" b="1" i="0" smtClean="0">
                            <a:latin typeface="Cambria Math" panose="02040503050406030204" pitchFamily="18" charset="0"/>
                          </a:rPr>
                          <m:t>,</m:t>
                        </m:r>
                        <m:r>
                          <a:rPr lang="sr-Latn-BA" b="1" i="1" smtClean="0">
                            <a:latin typeface="Cambria Math" panose="02040503050406030204" pitchFamily="18" charset="0"/>
                          </a:rPr>
                          <m:t>𝟓</m:t>
                        </m:r>
                      </m:den>
                    </m:f>
                  </m:oMath>
                </a14:m>
                <a:r>
                  <a:rPr lang="sr-Latn-BA" b="1" dirty="0" smtClean="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i="1" smtClean="0">
                            <a:latin typeface="Cambria Math" panose="02040503050406030204" pitchFamily="18" charset="0"/>
                          </a:rPr>
                          <m:t>𝟎</m:t>
                        </m:r>
                        <m:r>
                          <a:rPr lang="sr-Latn-BA" b="1" i="1" smtClean="0">
                            <a:latin typeface="Cambria Math" panose="02040503050406030204" pitchFamily="18" charset="0"/>
                          </a:rPr>
                          <m:t>,</m:t>
                        </m:r>
                        <m:r>
                          <a:rPr lang="sr-Latn-BA" b="1" i="1" smtClean="0">
                            <a:latin typeface="Cambria Math" panose="02040503050406030204" pitchFamily="18" charset="0"/>
                          </a:rPr>
                          <m:t>𝟓</m:t>
                        </m:r>
                      </m:den>
                    </m:f>
                  </m:oMath>
                </a14:m>
                <a:r>
                  <a:rPr lang="sr-Latn-BA" b="1" dirty="0" smtClean="0"/>
                  <a:t> </a:t>
                </a:r>
                <a:endParaRPr lang="en-GB"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445597" y="5549351"/>
                <a:ext cx="1876831" cy="421462"/>
              </a:xfrm>
              <a:prstGeom prst="rect">
                <a:avLst/>
              </a:prstGeom>
              <a:blipFill>
                <a:blip r:embed="rId5"/>
                <a:stretch>
                  <a:fillRect l="-2556" t="-2703" b="-8108"/>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1366982" y="6222406"/>
                <a:ext cx="960643" cy="400110"/>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solidFill>
                              <a:srgbClr val="0070C0"/>
                            </a:solidFill>
                            <a:latin typeface="Cambria Math" panose="02040503050406030204" pitchFamily="18" charset="0"/>
                          </a:rPr>
                        </m:ctrlPr>
                      </m:fPr>
                      <m:num>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𝐘</m:t>
                        </m:r>
                      </m:num>
                      <m:den>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𝐈</m:t>
                        </m:r>
                      </m:den>
                    </m:f>
                  </m:oMath>
                </a14:m>
                <a:r>
                  <a:rPr lang="sr-Latn-BA" b="1" dirty="0" smtClean="0">
                    <a:solidFill>
                      <a:srgbClr val="0070C0"/>
                    </a:solidFill>
                  </a:rPr>
                  <a:t>=</a:t>
                </a:r>
                <a14:m>
                  <m:oMath xmlns:m="http://schemas.openxmlformats.org/officeDocument/2006/math">
                    <m:r>
                      <a:rPr lang="sr-Latn-BA" b="1" i="1" smtClean="0">
                        <a:solidFill>
                          <a:srgbClr val="0070C0"/>
                        </a:solidFill>
                        <a:latin typeface="Cambria Math" panose="02040503050406030204" pitchFamily="18" charset="0"/>
                      </a:rPr>
                      <m:t>𝟐</m:t>
                    </m:r>
                  </m:oMath>
                </a14:m>
                <a:endParaRPr lang="en-GB" b="1" dirty="0">
                  <a:solidFill>
                    <a:srgbClr val="0070C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366982" y="6222406"/>
                <a:ext cx="960643" cy="400110"/>
              </a:xfrm>
              <a:prstGeom prst="rect">
                <a:avLst/>
              </a:prstGeom>
              <a:blipFill>
                <a:blip r:embed="rId6"/>
                <a:stretch>
                  <a:fillRect l="-4908" t="-2857" b="-12857"/>
                </a:stretch>
              </a:blipFill>
              <a:ln w="28575">
                <a:solidFill>
                  <a:schemeClr val="accent1">
                    <a:lumMod val="50000"/>
                  </a:schemeClr>
                </a:solidFill>
              </a:ln>
            </p:spPr>
            <p:txBody>
              <a:bodyPr/>
              <a:lstStyle/>
              <a:p>
                <a:r>
                  <a:rPr lang="en-GB">
                    <a:noFill/>
                  </a:rPr>
                  <a:t> </a:t>
                </a:r>
              </a:p>
            </p:txBody>
          </p:sp>
        </mc:Fallback>
      </mc:AlternateContent>
      <p:sp>
        <p:nvSpPr>
          <p:cNvPr id="13" name="Down Arrow 12"/>
          <p:cNvSpPr/>
          <p:nvPr/>
        </p:nvSpPr>
        <p:spPr>
          <a:xfrm>
            <a:off x="1911991" y="530046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1911991" y="603529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5" name="Table 14"/>
          <p:cNvGraphicFramePr>
            <a:graphicFrameLocks noGrp="1"/>
          </p:cNvGraphicFramePr>
          <p:nvPr>
            <p:extLst>
              <p:ext uri="{D42A27DB-BD31-4B8C-83A1-F6EECF244321}">
                <p14:modId xmlns:p14="http://schemas.microsoft.com/office/powerpoint/2010/main" val="150760949"/>
              </p:ext>
            </p:extLst>
          </p:nvPr>
        </p:nvGraphicFramePr>
        <p:xfrm>
          <a:off x="3810093" y="3201642"/>
          <a:ext cx="5091475" cy="2764208"/>
        </p:xfrm>
        <a:graphic>
          <a:graphicData uri="http://schemas.openxmlformats.org/drawingml/2006/table">
            <a:tbl>
              <a:tblPr/>
              <a:tblGrid>
                <a:gridCol w="665915">
                  <a:extLst>
                    <a:ext uri="{9D8B030D-6E8A-4147-A177-3AD203B41FA5}">
                      <a16:colId xmlns:a16="http://schemas.microsoft.com/office/drawing/2014/main" val="1022462161"/>
                    </a:ext>
                  </a:extLst>
                </a:gridCol>
                <a:gridCol w="832394">
                  <a:extLst>
                    <a:ext uri="{9D8B030D-6E8A-4147-A177-3AD203B41FA5}">
                      <a16:colId xmlns:a16="http://schemas.microsoft.com/office/drawing/2014/main" val="3704244632"/>
                    </a:ext>
                  </a:extLst>
                </a:gridCol>
                <a:gridCol w="665915">
                  <a:extLst>
                    <a:ext uri="{9D8B030D-6E8A-4147-A177-3AD203B41FA5}">
                      <a16:colId xmlns:a16="http://schemas.microsoft.com/office/drawing/2014/main" val="3944459965"/>
                    </a:ext>
                  </a:extLst>
                </a:gridCol>
                <a:gridCol w="763027">
                  <a:extLst>
                    <a:ext uri="{9D8B030D-6E8A-4147-A177-3AD203B41FA5}">
                      <a16:colId xmlns:a16="http://schemas.microsoft.com/office/drawing/2014/main" val="1407330011"/>
                    </a:ext>
                  </a:extLst>
                </a:gridCol>
                <a:gridCol w="776901">
                  <a:extLst>
                    <a:ext uri="{9D8B030D-6E8A-4147-A177-3AD203B41FA5}">
                      <a16:colId xmlns:a16="http://schemas.microsoft.com/office/drawing/2014/main" val="2043117883"/>
                    </a:ext>
                  </a:extLst>
                </a:gridCol>
                <a:gridCol w="1387323">
                  <a:extLst>
                    <a:ext uri="{9D8B030D-6E8A-4147-A177-3AD203B41FA5}">
                      <a16:colId xmlns:a16="http://schemas.microsoft.com/office/drawing/2014/main" val="3310884601"/>
                    </a:ext>
                  </a:extLst>
                </a:gridCol>
              </a:tblGrid>
              <a:tr h="172815">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rPr>
                        <a:t>0,5</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n-GB" sz="1200" b="0" i="0" u="none" strike="noStrike">
                          <a:solidFill>
                            <a:srgbClr val="000000"/>
                          </a:solidFill>
                          <a:effectLst/>
                          <a:latin typeface="Times New Roman" panose="02020603050405020304" pitchFamily="18" charset="0"/>
                        </a:rPr>
                        <a:t>0,5</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D9E1F2"/>
                    </a:solidFill>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9801118"/>
                  </a:ext>
                </a:extLst>
              </a:tr>
              <a:tr h="172815">
                <a:tc rowSpan="2" gridSpan="2">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Štednja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Potrošnja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Investicije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Nacionalni dohodak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43453141"/>
                  </a:ext>
                </a:extLst>
              </a:tr>
              <a:tr h="172815">
                <a:tc gridSpan="2" vMerge="1">
                  <a:txBody>
                    <a:bodyPr/>
                    <a:lstStyle/>
                    <a:p>
                      <a:endParaRPr lang="en-GB"/>
                    </a:p>
                  </a:txBody>
                  <a:tcPr/>
                </a:tc>
                <a:tc hMerge="1" vMerge="1">
                  <a:txBody>
                    <a:bodyPr/>
                    <a:lstStyle/>
                    <a:p>
                      <a:endParaRPr lang="en-GB"/>
                    </a:p>
                  </a:txBody>
                  <a:tcPr/>
                </a:tc>
                <a:tc>
                  <a:txBody>
                    <a:bodyPr/>
                    <a:lstStyle/>
                    <a:p>
                      <a:pPr algn="ctr" fontAlgn="ctr"/>
                      <a:r>
                        <a:rPr lang="en-US" sz="1200" b="1" i="0" u="none" strike="noStrike">
                          <a:solidFill>
                            <a:srgbClr val="000000"/>
                          </a:solidFill>
                          <a:effectLst/>
                          <a:latin typeface="Times New Roman" panose="02020603050405020304" pitchFamily="18" charset="0"/>
                        </a:rPr>
                        <a:t>dS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49691830"/>
                  </a:ext>
                </a:extLst>
              </a:tr>
              <a:tr h="172815">
                <a:tc gridSpan="2">
                  <a:txBody>
                    <a:bodyPr/>
                    <a:lstStyle/>
                    <a:p>
                      <a:pPr algn="l" fontAlgn="ctr"/>
                      <a:r>
                        <a:rPr lang="en-US" sz="1200" b="1" i="0" u="none" strike="noStrike">
                          <a:solidFill>
                            <a:srgbClr val="000000"/>
                          </a:solidFill>
                          <a:effectLst/>
                          <a:latin typeface="Times New Roman" panose="02020603050405020304" pitchFamily="18" charset="0"/>
                        </a:rPr>
                        <a:t>Primarni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GB"/>
                    </a:p>
                  </a:txBody>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99141235"/>
                  </a:ext>
                </a:extLst>
              </a:tr>
              <a:tr h="172815">
                <a:tc rowSpan="7">
                  <a:txBody>
                    <a:bodyPr/>
                    <a:lstStyle/>
                    <a:p>
                      <a:pPr algn="ctr" fontAlgn="ctr"/>
                      <a:r>
                        <a:rPr lang="en-US" sz="1200" b="1" i="0" u="none" strike="noStrike">
                          <a:solidFill>
                            <a:srgbClr val="000000"/>
                          </a:solidFill>
                          <a:effectLst/>
                          <a:latin typeface="Times New Roman" panose="02020603050405020304" pitchFamily="18" charset="0"/>
                        </a:rPr>
                        <a:t>Sekundarni efekat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1" i="0" u="none" strike="noStrike">
                          <a:solidFill>
                            <a:srgbClr val="000000"/>
                          </a:solidFill>
                          <a:effectLst/>
                          <a:latin typeface="Times New Roman" panose="02020603050405020304" pitchFamily="18" charset="0"/>
                        </a:rPr>
                        <a:t>iteracija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r>
                        <a:rPr lang="en-US" sz="1200" b="0" i="0" u="none" strike="noStrike">
                          <a:solidFill>
                            <a:srgbClr val="000000"/>
                          </a:solidFill>
                          <a:effectLst/>
                          <a:latin typeface="Times New Roman" panose="02020603050405020304" pitchFamily="18"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3899479"/>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250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Times New Roman" panose="02020603050405020304" pitchFamily="18" charset="0"/>
                        </a:rPr>
                        <a:t>250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250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9019675"/>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5203520"/>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62,5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62,5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62,5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4942751"/>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31,25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31,25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31,25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8370734"/>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15,62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15,62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15,62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0971618"/>
                  </a:ext>
                </a:extLst>
              </a:tr>
              <a:tr h="142928">
                <a:tc vMerge="1">
                  <a:txBody>
                    <a:bodyPr/>
                    <a:lstStyle/>
                    <a:p>
                      <a:endParaRPr lang="en-GB"/>
                    </a:p>
                  </a:txBody>
                  <a:tcPr/>
                </a:tc>
                <a:tc>
                  <a:txBody>
                    <a:bodyPr/>
                    <a:lstStyle/>
                    <a:p>
                      <a:pPr algn="ctr" fontAlgn="ctr"/>
                      <a:r>
                        <a:rPr lang="en-US" sz="1200" b="1" i="0" u="none" strike="noStrike" dirty="0">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1492430"/>
                  </a:ext>
                </a:extLst>
              </a:tr>
              <a:tr h="172815">
                <a:tc gridSpan="2">
                  <a:txBody>
                    <a:bodyPr/>
                    <a:lstStyle/>
                    <a:p>
                      <a:pPr algn="l" fontAlgn="ctr"/>
                      <a:r>
                        <a:rPr lang="en-US" sz="1200" b="1" i="0" u="none" strike="noStrike">
                          <a:solidFill>
                            <a:srgbClr val="000000"/>
                          </a:solidFill>
                          <a:effectLst/>
                          <a:latin typeface="Times New Roman" panose="02020603050405020304" pitchFamily="18" charset="0"/>
                        </a:rPr>
                        <a:t>Ukupno sekundarni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969168352"/>
                  </a:ext>
                </a:extLst>
              </a:tr>
              <a:tr h="172815">
                <a:tc gridSpan="2">
                  <a:txBody>
                    <a:bodyPr/>
                    <a:lstStyle/>
                    <a:p>
                      <a:pPr algn="l" fontAlgn="ctr"/>
                      <a:r>
                        <a:rPr lang="en-US" sz="1200" b="1" i="0" u="none" strike="noStrike">
                          <a:solidFill>
                            <a:srgbClr val="000000"/>
                          </a:solidFill>
                          <a:effectLst/>
                          <a:latin typeface="Times New Roman" panose="02020603050405020304" pitchFamily="18" charset="0"/>
                        </a:rPr>
                        <a:t>Konačni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2000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112373449"/>
                  </a:ext>
                </a:extLst>
              </a:tr>
              <a:tr h="145165">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1"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32453228"/>
                  </a:ext>
                </a:extLst>
              </a:tr>
              <a:tr h="158990">
                <a:tc gridSpan="2">
                  <a:txBody>
                    <a:bodyPr/>
                    <a:lstStyle/>
                    <a:p>
                      <a:pPr algn="l" fontAlgn="ctr"/>
                      <a:r>
                        <a:rPr lang="en-US" sz="1100" b="0" i="0" u="none" strike="noStrike">
                          <a:solidFill>
                            <a:srgbClr val="000000"/>
                          </a:solidFill>
                          <a:effectLst/>
                          <a:latin typeface="Calibri" panose="020F0502020204030204" pitchFamily="34" charset="0"/>
                        </a:rPr>
                        <a:t>Multiplikator (dND/dI)</a:t>
                      </a:r>
                    </a:p>
                  </a:txBody>
                  <a:tcPr marL="7620" marR="7620" marT="7620" marB="0" anchor="ctr">
                    <a:lnL>
                      <a:noFill/>
                    </a:lnL>
                    <a:lnR>
                      <a:noFill/>
                    </a:lnR>
                    <a:lnT>
                      <a:noFill/>
                    </a:lnT>
                    <a:lnB>
                      <a:noFill/>
                    </a:lnB>
                    <a:solidFill>
                      <a:srgbClr val="D9E1F2"/>
                    </a:solidFill>
                  </a:tcPr>
                </a:tc>
                <a:tc hMerge="1">
                  <a:txBody>
                    <a:bodyPr/>
                    <a:lstStyle/>
                    <a:p>
                      <a:endParaRPr lang="en-GB"/>
                    </a:p>
                  </a:txBody>
                  <a:tcPr/>
                </a:tc>
                <a:tc>
                  <a:txBody>
                    <a:bodyPr/>
                    <a:lstStyle/>
                    <a:p>
                      <a:pPr algn="r" fontAlgn="ctr"/>
                      <a:r>
                        <a:rPr lang="en-GB"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r" fontAlgn="ctr"/>
                      <a:r>
                        <a:rPr lang="en-US" sz="1100" b="1" i="0" u="none" strike="noStrike" dirty="0">
                          <a:solidFill>
                            <a:srgbClr val="FFFFFF"/>
                          </a:solidFill>
                          <a:effectLst/>
                          <a:latin typeface="Calibri" panose="020F0502020204030204" pitchFamily="34" charset="0"/>
                        </a:rPr>
                        <a:t>2</a:t>
                      </a:r>
                    </a:p>
                  </a:txBody>
                  <a:tcPr marL="7620" marR="7620" marT="7620" marB="0" anchor="ctr">
                    <a:lnL>
                      <a:noFill/>
                    </a:lnL>
                    <a:lnR>
                      <a:noFill/>
                    </a:lnR>
                    <a:lnT>
                      <a:noFill/>
                    </a:lnT>
                    <a:lnB>
                      <a:noFill/>
                    </a:lnB>
                    <a:solidFill>
                      <a:srgbClr val="4472C4"/>
                    </a:solidFill>
                  </a:tcPr>
                </a:tc>
                <a:extLst>
                  <a:ext uri="{0D108BD9-81ED-4DB2-BD59-A6C34878D82A}">
                    <a16:rowId xmlns:a16="http://schemas.microsoft.com/office/drawing/2014/main" val="3556926186"/>
                  </a:ext>
                </a:extLst>
              </a:tr>
            </a:tbl>
          </a:graphicData>
        </a:graphic>
      </p:graphicFrame>
      <p:sp>
        <p:nvSpPr>
          <p:cNvPr id="16" name="Title 1"/>
          <p:cNvSpPr txBox="1">
            <a:spLocks/>
          </p:cNvSpPr>
          <p:nvPr/>
        </p:nvSpPr>
        <p:spPr>
          <a:xfrm>
            <a:off x="828885" y="1388557"/>
            <a:ext cx="7978854"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Pretpostavimo da je u nacionalnoj ekonomiji došlo do povećanja investicija za 1000 novčanih jednica, te da je marginalna sklonost ka potrošnji  0,5 i marginalna sklonost ka štednji 0,5. Izračunati:</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Primarni efekat povećanja investicija na povećanje nacionalnog dohodka</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Sekundarni i konačni efekat povećanja investicija na povećanje nacionalnog dohodka </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Vrijednost investicionog multiplikatora</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5040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16</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795" y="975135"/>
            <a:ext cx="572976" cy="710687"/>
          </a:xfrm>
          <a:prstGeom prst="rect">
            <a:avLst/>
          </a:prstGeom>
        </p:spPr>
      </p:pic>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Investicioni multiplikator </a:t>
            </a:r>
            <a:endParaRPr lang="en-GB" dirty="0"/>
          </a:p>
        </p:txBody>
      </p:sp>
      <p:sp>
        <p:nvSpPr>
          <p:cNvPr id="7" name="Title 1"/>
          <p:cNvSpPr txBox="1">
            <a:spLocks/>
          </p:cNvSpPr>
          <p:nvPr/>
        </p:nvSpPr>
        <p:spPr>
          <a:xfrm>
            <a:off x="890771" y="982449"/>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Investicioni multiplikator </a:t>
            </a:r>
          </a:p>
        </p:txBody>
      </p:sp>
      <p:sp>
        <p:nvSpPr>
          <p:cNvPr id="8" name="Title 1"/>
          <p:cNvSpPr txBox="1">
            <a:spLocks/>
          </p:cNvSpPr>
          <p:nvPr/>
        </p:nvSpPr>
        <p:spPr>
          <a:xfrm>
            <a:off x="421584" y="3078191"/>
            <a:ext cx="206675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Rješenje: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c)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MSP = b   = 0,8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MSS =1-b = 0,2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MSP + MSS =1</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861807" y="6044306"/>
            <a:ext cx="5945932" cy="8136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Primarni efekat od investicija je 1000</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Sekundarni efekat od investicija je 4000, a konačni efeakt od investicija je 5000.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TextBox 9"/>
              <p:cNvSpPr txBox="1"/>
              <p:nvPr/>
            </p:nvSpPr>
            <p:spPr>
              <a:xfrm>
                <a:off x="445597" y="4749614"/>
                <a:ext cx="1876831" cy="400110"/>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smtClean="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𝐌𝐒𝐏</m:t>
                        </m:r>
                      </m:den>
                    </m:f>
                  </m:oMath>
                </a14:m>
                <a:r>
                  <a:rPr lang="sr-Latn-BA" b="1" dirty="0" smtClean="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a:latin typeface="Cambria Math" panose="02040503050406030204" pitchFamily="18" charset="0"/>
                          </a:rPr>
                          <m:t>𝟏</m:t>
                        </m:r>
                        <m:r>
                          <a:rPr lang="sr-Latn-BA" b="1">
                            <a:latin typeface="Cambria Math" panose="02040503050406030204" pitchFamily="18" charset="0"/>
                          </a:rPr>
                          <m:t>−</m:t>
                        </m:r>
                        <m:r>
                          <a:rPr lang="sr-Latn-BA" b="1" i="0" smtClean="0">
                            <a:latin typeface="Cambria Math" panose="02040503050406030204" pitchFamily="18" charset="0"/>
                          </a:rPr>
                          <m:t>𝐛</m:t>
                        </m:r>
                      </m:den>
                    </m:f>
                  </m:oMath>
                </a14:m>
                <a:r>
                  <a:rPr lang="sr-Latn-BA" b="1" dirty="0" smtClean="0"/>
                  <a:t> </a:t>
                </a:r>
                <a:endParaRPr lang="en-GB" b="1" dirty="0"/>
              </a:p>
            </p:txBody>
          </p:sp>
        </mc:Choice>
        <mc:Fallback xmlns="">
          <p:sp>
            <p:nvSpPr>
              <p:cNvPr id="10" name="TextBox 9"/>
              <p:cNvSpPr txBox="1">
                <a:spLocks noRot="1" noChangeAspect="1" noMove="1" noResize="1" noEditPoints="1" noAdjustHandles="1" noChangeArrowheads="1" noChangeShapeType="1" noTextEdit="1"/>
              </p:cNvSpPr>
              <p:nvPr/>
            </p:nvSpPr>
            <p:spPr>
              <a:xfrm>
                <a:off x="445597" y="4749614"/>
                <a:ext cx="1876831" cy="400110"/>
              </a:xfrm>
              <a:prstGeom prst="rect">
                <a:avLst/>
              </a:prstGeom>
              <a:blipFill>
                <a:blip r:embed="rId4"/>
                <a:stretch>
                  <a:fillRect l="-2556" t="-2817" b="-12676"/>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445597" y="5549351"/>
                <a:ext cx="1876831" cy="421462"/>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smtClean="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𝟎</m:t>
                        </m:r>
                        <m:r>
                          <a:rPr lang="sr-Latn-BA" b="1" i="0" smtClean="0">
                            <a:latin typeface="Cambria Math" panose="02040503050406030204" pitchFamily="18" charset="0"/>
                          </a:rPr>
                          <m:t>,</m:t>
                        </m:r>
                        <m:r>
                          <a:rPr lang="sr-Latn-BA" b="1" i="1" smtClean="0">
                            <a:latin typeface="Cambria Math" panose="02040503050406030204" pitchFamily="18" charset="0"/>
                          </a:rPr>
                          <m:t>𝟖</m:t>
                        </m:r>
                      </m:den>
                    </m:f>
                  </m:oMath>
                </a14:m>
                <a:r>
                  <a:rPr lang="sr-Latn-BA" b="1" dirty="0" smtClean="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i="1" smtClean="0">
                            <a:latin typeface="Cambria Math" panose="02040503050406030204" pitchFamily="18" charset="0"/>
                          </a:rPr>
                          <m:t>𝟎</m:t>
                        </m:r>
                        <m:r>
                          <a:rPr lang="sr-Latn-BA" b="1" i="1" smtClean="0">
                            <a:latin typeface="Cambria Math" panose="02040503050406030204" pitchFamily="18" charset="0"/>
                          </a:rPr>
                          <m:t>,</m:t>
                        </m:r>
                        <m:r>
                          <a:rPr lang="sr-Latn-BA" b="1" i="1" smtClean="0">
                            <a:latin typeface="Cambria Math" panose="02040503050406030204" pitchFamily="18" charset="0"/>
                          </a:rPr>
                          <m:t>𝟐</m:t>
                        </m:r>
                      </m:den>
                    </m:f>
                  </m:oMath>
                </a14:m>
                <a:r>
                  <a:rPr lang="sr-Latn-BA" b="1" dirty="0" smtClean="0"/>
                  <a:t> </a:t>
                </a:r>
                <a:endParaRPr lang="en-GB"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445597" y="5549351"/>
                <a:ext cx="1876831" cy="421462"/>
              </a:xfrm>
              <a:prstGeom prst="rect">
                <a:avLst/>
              </a:prstGeom>
              <a:blipFill>
                <a:blip r:embed="rId5"/>
                <a:stretch>
                  <a:fillRect l="-2556" t="-2703" b="-8108"/>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1366982" y="6222406"/>
                <a:ext cx="960643" cy="398764"/>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solidFill>
                              <a:srgbClr val="0070C0"/>
                            </a:solidFill>
                            <a:latin typeface="Cambria Math" panose="02040503050406030204" pitchFamily="18" charset="0"/>
                          </a:rPr>
                        </m:ctrlPr>
                      </m:fPr>
                      <m:num>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𝐘</m:t>
                        </m:r>
                      </m:num>
                      <m:den>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𝐈</m:t>
                        </m:r>
                      </m:den>
                    </m:f>
                  </m:oMath>
                </a14:m>
                <a:r>
                  <a:rPr lang="sr-Latn-BA" b="1" dirty="0" smtClean="0">
                    <a:solidFill>
                      <a:srgbClr val="0070C0"/>
                    </a:solidFill>
                  </a:rPr>
                  <a:t>=</a:t>
                </a:r>
                <a14:m>
                  <m:oMath xmlns:m="http://schemas.openxmlformats.org/officeDocument/2006/math">
                    <m:r>
                      <a:rPr lang="sr-Latn-BA" b="1" i="1" dirty="0" smtClean="0">
                        <a:solidFill>
                          <a:srgbClr val="0070C0"/>
                        </a:solidFill>
                        <a:latin typeface="Cambria Math" panose="02040503050406030204" pitchFamily="18" charset="0"/>
                      </a:rPr>
                      <m:t>𝟓</m:t>
                    </m:r>
                  </m:oMath>
                </a14:m>
                <a:endParaRPr lang="en-GB" b="1" dirty="0">
                  <a:solidFill>
                    <a:srgbClr val="0070C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366982" y="6222406"/>
                <a:ext cx="960643" cy="398764"/>
              </a:xfrm>
              <a:prstGeom prst="rect">
                <a:avLst/>
              </a:prstGeom>
              <a:blipFill>
                <a:blip r:embed="rId6"/>
                <a:stretch>
                  <a:fillRect l="-4908" t="-2857" b="-12857"/>
                </a:stretch>
              </a:blipFill>
              <a:ln w="28575">
                <a:solidFill>
                  <a:schemeClr val="accent1">
                    <a:lumMod val="50000"/>
                  </a:schemeClr>
                </a:solidFill>
              </a:ln>
            </p:spPr>
            <p:txBody>
              <a:bodyPr/>
              <a:lstStyle/>
              <a:p>
                <a:r>
                  <a:rPr lang="en-GB">
                    <a:noFill/>
                  </a:rPr>
                  <a:t> </a:t>
                </a:r>
              </a:p>
            </p:txBody>
          </p:sp>
        </mc:Fallback>
      </mc:AlternateContent>
      <p:sp>
        <p:nvSpPr>
          <p:cNvPr id="13" name="Down Arrow 12"/>
          <p:cNvSpPr/>
          <p:nvPr/>
        </p:nvSpPr>
        <p:spPr>
          <a:xfrm>
            <a:off x="1911991" y="530046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1911991" y="603529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p:cNvSpPr txBox="1">
            <a:spLocks/>
          </p:cNvSpPr>
          <p:nvPr/>
        </p:nvSpPr>
        <p:spPr>
          <a:xfrm>
            <a:off x="828885" y="1388557"/>
            <a:ext cx="7978854"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Pretpostavimo da je u nacionalnoj ekonomiji došlo do povećanja investicija za 1000 novčanih jednica, te da je marginalna sklonost ka potrošnji  0,8 i marginalna sklonost ka štednji 0,2. Izračunati:</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Primarni efekat povećanja investicija na povećanje nacionalnog dohodka</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Sekundarni i konačni efekat povećanja investicija na povećanje nacionalnog dohodka </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Vrijednost investicionog multiplikatora</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994854960"/>
              </p:ext>
            </p:extLst>
          </p:nvPr>
        </p:nvGraphicFramePr>
        <p:xfrm>
          <a:off x="3808629" y="2753836"/>
          <a:ext cx="4660900" cy="3101340"/>
        </p:xfrm>
        <a:graphic>
          <a:graphicData uri="http://schemas.openxmlformats.org/drawingml/2006/table">
            <a:tbl>
              <a:tblPr/>
              <a:tblGrid>
                <a:gridCol w="609600">
                  <a:extLst>
                    <a:ext uri="{9D8B030D-6E8A-4147-A177-3AD203B41FA5}">
                      <a16:colId xmlns:a16="http://schemas.microsoft.com/office/drawing/2014/main" val="1144394701"/>
                    </a:ext>
                  </a:extLst>
                </a:gridCol>
                <a:gridCol w="762000">
                  <a:extLst>
                    <a:ext uri="{9D8B030D-6E8A-4147-A177-3AD203B41FA5}">
                      <a16:colId xmlns:a16="http://schemas.microsoft.com/office/drawing/2014/main" val="124316717"/>
                    </a:ext>
                  </a:extLst>
                </a:gridCol>
                <a:gridCol w="609600">
                  <a:extLst>
                    <a:ext uri="{9D8B030D-6E8A-4147-A177-3AD203B41FA5}">
                      <a16:colId xmlns:a16="http://schemas.microsoft.com/office/drawing/2014/main" val="3259796103"/>
                    </a:ext>
                  </a:extLst>
                </a:gridCol>
                <a:gridCol w="698500">
                  <a:extLst>
                    <a:ext uri="{9D8B030D-6E8A-4147-A177-3AD203B41FA5}">
                      <a16:colId xmlns:a16="http://schemas.microsoft.com/office/drawing/2014/main" val="1624544155"/>
                    </a:ext>
                  </a:extLst>
                </a:gridCol>
                <a:gridCol w="711200">
                  <a:extLst>
                    <a:ext uri="{9D8B030D-6E8A-4147-A177-3AD203B41FA5}">
                      <a16:colId xmlns:a16="http://schemas.microsoft.com/office/drawing/2014/main" val="2594690868"/>
                    </a:ext>
                  </a:extLst>
                </a:gridCol>
                <a:gridCol w="1270000">
                  <a:extLst>
                    <a:ext uri="{9D8B030D-6E8A-4147-A177-3AD203B41FA5}">
                      <a16:colId xmlns:a16="http://schemas.microsoft.com/office/drawing/2014/main" val="3938861692"/>
                    </a:ext>
                  </a:extLst>
                </a:gridCol>
              </a:tblGrid>
              <a:tr h="198120">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rPr>
                        <a:t>0,2</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n-GB" sz="1200" b="0" i="0" u="none" strike="noStrike">
                          <a:solidFill>
                            <a:srgbClr val="000000"/>
                          </a:solidFill>
                          <a:effectLst/>
                          <a:latin typeface="Times New Roman" panose="02020603050405020304" pitchFamily="18" charset="0"/>
                        </a:rPr>
                        <a:t>0,8</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D9E1F2"/>
                    </a:solidFill>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9263103"/>
                  </a:ext>
                </a:extLst>
              </a:tr>
              <a:tr h="198120">
                <a:tc rowSpan="2" gridSpan="2">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Štednja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Potrošnja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Investicije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Nacionalni dohodak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220042"/>
                  </a:ext>
                </a:extLst>
              </a:tr>
              <a:tr h="198120">
                <a:tc gridSpan="2" vMerge="1">
                  <a:txBody>
                    <a:bodyPr/>
                    <a:lstStyle/>
                    <a:p>
                      <a:endParaRPr lang="en-GB"/>
                    </a:p>
                  </a:txBody>
                  <a:tcPr/>
                </a:tc>
                <a:tc hMerge="1" vMerge="1">
                  <a:txBody>
                    <a:bodyPr/>
                    <a:lstStyle/>
                    <a:p>
                      <a:endParaRPr lang="en-GB"/>
                    </a:p>
                  </a:txBody>
                  <a:tcPr/>
                </a:tc>
                <a:tc>
                  <a:txBody>
                    <a:bodyPr/>
                    <a:lstStyle/>
                    <a:p>
                      <a:pPr algn="ctr" fontAlgn="ctr"/>
                      <a:r>
                        <a:rPr lang="en-US" sz="1200" b="1" i="0" u="none" strike="noStrike">
                          <a:solidFill>
                            <a:srgbClr val="000000"/>
                          </a:solidFill>
                          <a:effectLst/>
                          <a:latin typeface="Times New Roman" panose="02020603050405020304" pitchFamily="18" charset="0"/>
                        </a:rPr>
                        <a:t>dS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74558975"/>
                  </a:ext>
                </a:extLst>
              </a:tr>
              <a:tr h="198120">
                <a:tc gridSpan="2">
                  <a:txBody>
                    <a:bodyPr/>
                    <a:lstStyle/>
                    <a:p>
                      <a:pPr algn="l" fontAlgn="ctr"/>
                      <a:r>
                        <a:rPr lang="en-US" sz="1200" b="1" i="0" u="none" strike="noStrike">
                          <a:solidFill>
                            <a:srgbClr val="000000"/>
                          </a:solidFill>
                          <a:effectLst/>
                          <a:latin typeface="Times New Roman" panose="02020603050405020304" pitchFamily="18" charset="0"/>
                        </a:rPr>
                        <a:t>Primarni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GB"/>
                    </a:p>
                  </a:txBody>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386372289"/>
                  </a:ext>
                </a:extLst>
              </a:tr>
              <a:tr h="198120">
                <a:tc rowSpan="7">
                  <a:txBody>
                    <a:bodyPr/>
                    <a:lstStyle/>
                    <a:p>
                      <a:pPr algn="ctr" fontAlgn="ctr"/>
                      <a:r>
                        <a:rPr lang="en-US" sz="1200" b="1" i="0" u="none" strike="noStrike">
                          <a:solidFill>
                            <a:srgbClr val="000000"/>
                          </a:solidFill>
                          <a:effectLst/>
                          <a:latin typeface="Times New Roman" panose="02020603050405020304" pitchFamily="18" charset="0"/>
                        </a:rPr>
                        <a:t>Sekundarni efekat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1" i="0" u="none" strike="noStrike">
                          <a:solidFill>
                            <a:srgbClr val="000000"/>
                          </a:solidFill>
                          <a:effectLst/>
                          <a:latin typeface="Times New Roman" panose="02020603050405020304" pitchFamily="18" charset="0"/>
                        </a:rPr>
                        <a:t>iteracija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200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r>
                        <a:rPr lang="en-US" sz="1200" b="0" i="0" u="none" strike="noStrike">
                          <a:solidFill>
                            <a:srgbClr val="000000"/>
                          </a:solidFill>
                          <a:effectLst/>
                          <a:latin typeface="Times New Roman" panose="02020603050405020304" pitchFamily="18" charset="0"/>
                        </a:rPr>
                        <a:t>800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800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4417586"/>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640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640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2798757"/>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128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512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512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3734552"/>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102,4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409,6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409,6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1913180"/>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81,92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327,68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327,68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7011057"/>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65,536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262,144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262,144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0518390"/>
                  </a:ext>
                </a:extLst>
              </a:tr>
              <a:tr h="182880">
                <a:tc vMerge="1">
                  <a:txBody>
                    <a:bodyPr/>
                    <a:lstStyle/>
                    <a:p>
                      <a:endParaRPr lang="en-GB"/>
                    </a:p>
                  </a:txBody>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3108286"/>
                  </a:ext>
                </a:extLst>
              </a:tr>
              <a:tr h="198120">
                <a:tc gridSpan="2">
                  <a:txBody>
                    <a:bodyPr/>
                    <a:lstStyle/>
                    <a:p>
                      <a:pPr algn="l" fontAlgn="ctr"/>
                      <a:r>
                        <a:rPr lang="en-US" sz="1200" b="1" i="0" u="none" strike="noStrike">
                          <a:solidFill>
                            <a:srgbClr val="000000"/>
                          </a:solidFill>
                          <a:effectLst/>
                          <a:latin typeface="Times New Roman" panose="02020603050405020304" pitchFamily="18" charset="0"/>
                        </a:rPr>
                        <a:t>Ukupno sekundarni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214483812"/>
                  </a:ext>
                </a:extLst>
              </a:tr>
              <a:tr h="198120">
                <a:tc gridSpan="2">
                  <a:txBody>
                    <a:bodyPr/>
                    <a:lstStyle/>
                    <a:p>
                      <a:pPr algn="l" fontAlgn="ctr"/>
                      <a:r>
                        <a:rPr lang="en-US" sz="1200" b="1" i="0" u="none" strike="noStrike">
                          <a:solidFill>
                            <a:srgbClr val="000000"/>
                          </a:solidFill>
                          <a:effectLst/>
                          <a:latin typeface="Times New Roman" panose="02020603050405020304" pitchFamily="18" charset="0"/>
                        </a:rPr>
                        <a:t>Konačni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5000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655533333"/>
                  </a:ext>
                </a:extLst>
              </a:tr>
              <a:tr h="182880">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1"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28179189"/>
                  </a:ext>
                </a:extLst>
              </a:tr>
              <a:tr h="182880">
                <a:tc gridSpan="2">
                  <a:txBody>
                    <a:bodyPr/>
                    <a:lstStyle/>
                    <a:p>
                      <a:pPr algn="l" fontAlgn="ctr"/>
                      <a:r>
                        <a:rPr lang="en-US" sz="1100" b="0" i="0" u="none" strike="noStrike">
                          <a:solidFill>
                            <a:srgbClr val="000000"/>
                          </a:solidFill>
                          <a:effectLst/>
                          <a:latin typeface="Calibri" panose="020F0502020204030204" pitchFamily="34" charset="0"/>
                        </a:rPr>
                        <a:t>Multiplikator (dND/dI)</a:t>
                      </a:r>
                    </a:p>
                  </a:txBody>
                  <a:tcPr marL="7620" marR="7620" marT="7620" marB="0" anchor="ctr">
                    <a:lnL>
                      <a:noFill/>
                    </a:lnL>
                    <a:lnR>
                      <a:noFill/>
                    </a:lnR>
                    <a:lnT>
                      <a:noFill/>
                    </a:lnT>
                    <a:lnB>
                      <a:noFill/>
                    </a:lnB>
                    <a:solidFill>
                      <a:srgbClr val="D9E1F2"/>
                    </a:solidFill>
                  </a:tcPr>
                </a:tc>
                <a:tc hMerge="1">
                  <a:txBody>
                    <a:bodyPr/>
                    <a:lstStyle/>
                    <a:p>
                      <a:endParaRPr lang="en-GB"/>
                    </a:p>
                  </a:txBody>
                  <a:tcPr/>
                </a:tc>
                <a:tc>
                  <a:txBody>
                    <a:bodyPr/>
                    <a:lstStyle/>
                    <a:p>
                      <a:pPr algn="r" fontAlgn="ctr"/>
                      <a:r>
                        <a:rPr lang="en-GB"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r" fontAlgn="ctr"/>
                      <a:r>
                        <a:rPr lang="en-US" sz="1100" b="1" i="0" u="none" strike="noStrike" dirty="0">
                          <a:solidFill>
                            <a:srgbClr val="FFFFFF"/>
                          </a:solidFill>
                          <a:effectLst/>
                          <a:latin typeface="Calibri" panose="020F0502020204030204" pitchFamily="34" charset="0"/>
                        </a:rPr>
                        <a:t>5</a:t>
                      </a:r>
                    </a:p>
                  </a:txBody>
                  <a:tcPr marL="7620" marR="7620" marT="7620" marB="0" anchor="ctr">
                    <a:lnL>
                      <a:noFill/>
                    </a:lnL>
                    <a:lnR>
                      <a:noFill/>
                    </a:lnR>
                    <a:lnT>
                      <a:noFill/>
                    </a:lnT>
                    <a:lnB>
                      <a:noFill/>
                    </a:lnB>
                    <a:solidFill>
                      <a:srgbClr val="4472C4"/>
                    </a:solidFill>
                  </a:tcPr>
                </a:tc>
                <a:extLst>
                  <a:ext uri="{0D108BD9-81ED-4DB2-BD59-A6C34878D82A}">
                    <a16:rowId xmlns:a16="http://schemas.microsoft.com/office/drawing/2014/main" val="62316789"/>
                  </a:ext>
                </a:extLst>
              </a:tr>
            </a:tbl>
          </a:graphicData>
        </a:graphic>
      </p:graphicFrame>
    </p:spTree>
    <p:extLst>
      <p:ext uri="{BB962C8B-B14F-4D97-AF65-F5344CB8AC3E}">
        <p14:creationId xmlns:p14="http://schemas.microsoft.com/office/powerpoint/2010/main" val="2743645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17</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228436" y="1055798"/>
            <a:ext cx="7154430" cy="8561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u="sng" dirty="0" smtClean="0">
                <a:solidFill>
                  <a:schemeClr val="tx1">
                    <a:lumMod val="65000"/>
                    <a:lumOff val="35000"/>
                  </a:schemeClr>
                </a:solidFill>
                <a:latin typeface="Times New Roman" panose="02020603050405020304" pitchFamily="18" charset="0"/>
                <a:cs typeface="Times New Roman" panose="02020603050405020304" pitchFamily="18" charset="0"/>
              </a:rPr>
              <a:t>Bruto nacionalni proizvod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jedne zemlje (BNP) u otvorenoj ekonomiji definiše se kao zbir proizvodnje za domaću potrošnju (C), domaćih investicija (I), proizvodnje za budžetsku potrošnju (G)  i ostvarenog izvoza (X).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123" y="1126518"/>
            <a:ext cx="759869" cy="409575"/>
          </a:xfrm>
          <a:prstGeom prst="rect">
            <a:avLst/>
          </a:prstGeom>
        </p:spPr>
      </p:pic>
      <p:sp>
        <p:nvSpPr>
          <p:cNvPr id="6" name="Title 1"/>
          <p:cNvSpPr txBox="1">
            <a:spLocks/>
          </p:cNvSpPr>
          <p:nvPr/>
        </p:nvSpPr>
        <p:spPr>
          <a:xfrm>
            <a:off x="1331972" y="2002526"/>
            <a:ext cx="2780893"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BNP= </a:t>
            </a:r>
            <a:r>
              <a:rPr lang="sr-Latn-BA" sz="1800" dirty="0" smtClean="0">
                <a:solidFill>
                  <a:schemeClr val="tx1"/>
                </a:solidFill>
                <a:latin typeface="Times New Roman" panose="02020603050405020304" pitchFamily="18" charset="0"/>
                <a:cs typeface="Times New Roman" panose="02020603050405020304" pitchFamily="18" charset="0"/>
              </a:rPr>
              <a:t>C+I+G+X</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411296" y="5676440"/>
            <a:ext cx="4934249" cy="57240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200" dirty="0" smtClean="0">
                <a:solidFill>
                  <a:schemeClr val="tx1">
                    <a:lumMod val="65000"/>
                    <a:lumOff val="35000"/>
                  </a:schemeClr>
                </a:solidFill>
                <a:latin typeface="Times New Roman" panose="02020603050405020304" pitchFamily="18" charset="0"/>
                <a:cs typeface="Times New Roman" panose="02020603050405020304" pitchFamily="18" charset="0"/>
              </a:rPr>
              <a:t>Razlika između državnog dohodka i državne potrošnje (T-G) = državnoj štednji (Sd): </a:t>
            </a:r>
            <a:endParaRPr lang="sr-Latn-BA" sz="12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Curved Left Arrow 7"/>
          <p:cNvSpPr/>
          <p:nvPr/>
        </p:nvSpPr>
        <p:spPr>
          <a:xfrm flipH="1">
            <a:off x="842445" y="1571328"/>
            <a:ext cx="489527" cy="745289"/>
          </a:xfrm>
          <a:prstGeom prst="curvedLeftArrow">
            <a:avLst>
              <a:gd name="adj1" fmla="val 25000"/>
              <a:gd name="adj2" fmla="val 7612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Curved Left Arrow 8"/>
          <p:cNvSpPr/>
          <p:nvPr/>
        </p:nvSpPr>
        <p:spPr>
          <a:xfrm flipH="1">
            <a:off x="738909" y="3285862"/>
            <a:ext cx="489527" cy="745289"/>
          </a:xfrm>
          <a:prstGeom prst="curvedLeftArrow">
            <a:avLst>
              <a:gd name="adj1" fmla="val 25000"/>
              <a:gd name="adj2" fmla="val 7612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Title 1"/>
          <p:cNvSpPr txBox="1">
            <a:spLocks/>
          </p:cNvSpPr>
          <p:nvPr/>
        </p:nvSpPr>
        <p:spPr>
          <a:xfrm>
            <a:off x="1331972" y="3784237"/>
            <a:ext cx="2780893"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BND= </a:t>
            </a:r>
            <a:r>
              <a:rPr lang="sr-Latn-BA" sz="1800" dirty="0" smtClean="0">
                <a:solidFill>
                  <a:schemeClr val="tx1"/>
                </a:solidFill>
                <a:latin typeface="Times New Roman" panose="02020603050405020304" pitchFamily="18" charset="0"/>
                <a:cs typeface="Times New Roman" panose="02020603050405020304" pitchFamily="18" charset="0"/>
              </a:rPr>
              <a:t>C+Sp+Ss+T+M</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2435717" y="4383613"/>
            <a:ext cx="2780893"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BNP= </a:t>
            </a:r>
            <a:r>
              <a:rPr lang="sr-Latn-BA" sz="1800" dirty="0" smtClean="0">
                <a:solidFill>
                  <a:schemeClr val="tx1"/>
                </a:solidFill>
                <a:latin typeface="Times New Roman" panose="02020603050405020304" pitchFamily="18" charset="0"/>
                <a:cs typeface="Times New Roman" panose="02020603050405020304" pitchFamily="18" charset="0"/>
              </a:rPr>
              <a:t>C+I+G+X</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788516" y="4383613"/>
            <a:ext cx="2780893"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BND= </a:t>
            </a:r>
            <a:r>
              <a:rPr lang="sr-Latn-BA" sz="1800" dirty="0" smtClean="0">
                <a:solidFill>
                  <a:schemeClr val="tx1"/>
                </a:solidFill>
                <a:latin typeface="Times New Roman" panose="02020603050405020304" pitchFamily="18" charset="0"/>
                <a:cs typeface="Times New Roman" panose="02020603050405020304" pitchFamily="18" charset="0"/>
              </a:rPr>
              <a:t>C+Sp+Ss+T+M</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3" name="Equal 12"/>
          <p:cNvSpPr/>
          <p:nvPr/>
        </p:nvSpPr>
        <p:spPr>
          <a:xfrm>
            <a:off x="5345545" y="4456597"/>
            <a:ext cx="314036" cy="241443"/>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itle 1"/>
          <p:cNvSpPr txBox="1">
            <a:spLocks/>
          </p:cNvSpPr>
          <p:nvPr/>
        </p:nvSpPr>
        <p:spPr>
          <a:xfrm>
            <a:off x="296624" y="4393498"/>
            <a:ext cx="1592960"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BNP= BND</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5" name="Right Arrow 14"/>
          <p:cNvSpPr/>
          <p:nvPr/>
        </p:nvSpPr>
        <p:spPr>
          <a:xfrm>
            <a:off x="2050473" y="4383613"/>
            <a:ext cx="256308" cy="45624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6" name="Title 1"/>
          <p:cNvSpPr txBox="1">
            <a:spLocks/>
          </p:cNvSpPr>
          <p:nvPr/>
        </p:nvSpPr>
        <p:spPr>
          <a:xfrm>
            <a:off x="3826163" y="4893199"/>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C+I+G+X =C+Sp+Ss+T+M</a:t>
            </a:r>
            <a:endParaRPr lang="sr-Latn-BA" sz="1800" b="1" dirty="0">
              <a:solidFill>
                <a:schemeClr val="accent2"/>
              </a:solidFill>
              <a:latin typeface="Times New Roman" panose="02020603050405020304" pitchFamily="18" charset="0"/>
              <a:cs typeface="Times New Roman" panose="02020603050405020304" pitchFamily="18" charset="0"/>
            </a:endParaRPr>
          </a:p>
          <a:p>
            <a:pPr algn="ct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4560819" y="5359049"/>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I+G+(X-M) =Sp+Ss+T</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cxnSp>
        <p:nvCxnSpPr>
          <p:cNvPr id="20" name="Straight Connector 19"/>
          <p:cNvCxnSpPr/>
          <p:nvPr/>
        </p:nvCxnSpPr>
        <p:spPr>
          <a:xfrm flipV="1">
            <a:off x="4081285" y="4897220"/>
            <a:ext cx="350982" cy="36764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215048" y="4902536"/>
            <a:ext cx="350982" cy="36764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Title 1"/>
          <p:cNvSpPr txBox="1">
            <a:spLocks/>
          </p:cNvSpPr>
          <p:nvPr/>
        </p:nvSpPr>
        <p:spPr>
          <a:xfrm>
            <a:off x="5245408" y="5778821"/>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I+G+(X-M) =Sp+Ss+T</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1380836" y="2844851"/>
            <a:ext cx="7154430" cy="109445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u="sng" dirty="0" smtClean="0">
                <a:solidFill>
                  <a:schemeClr val="tx1">
                    <a:lumMod val="65000"/>
                    <a:lumOff val="35000"/>
                  </a:schemeClr>
                </a:solidFill>
                <a:latin typeface="Times New Roman" panose="02020603050405020304" pitchFamily="18" charset="0"/>
                <a:cs typeface="Times New Roman" panose="02020603050405020304" pitchFamily="18" charset="0"/>
              </a:rPr>
              <a:t>Bruto nacionalni dohodak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jedne zemlje (BND) u otvorenoj ekonomiji definiše se kao zbir domaće potrošnje (C), poslovne štednje u vidu amortizacije i profita (Sp), privatne štednje stanovništva (Ss), dijela dohodka oporezivanog od strane  države (T) i uvoza (M). </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5766291" y="6225183"/>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(X-M) =Sp+Ss+Sd - I</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2678545" y="6277073"/>
            <a:ext cx="2536503" cy="315750"/>
          </a:xfrm>
          <a:prstGeom prst="rect">
            <a:avLst/>
          </a:prstGeom>
          <a:ln>
            <a:solidFill>
              <a:schemeClr val="accent6">
                <a:lumMod val="75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200" dirty="0" smtClean="0">
                <a:solidFill>
                  <a:schemeClr val="tx1">
                    <a:lumMod val="65000"/>
                    <a:lumOff val="35000"/>
                  </a:schemeClr>
                </a:solidFill>
                <a:latin typeface="Times New Roman" panose="02020603050405020304" pitchFamily="18" charset="0"/>
                <a:cs typeface="Times New Roman" panose="02020603050405020304" pitchFamily="18" charset="0"/>
              </a:rPr>
              <a:t>Ako ukupnu štednju izrazimo zbirno: </a:t>
            </a:r>
            <a:endParaRPr lang="sr-Latn-BA" sz="12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1339866" y="6248842"/>
            <a:ext cx="1288440"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X-M =S-I</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30" name="Left Arrow 29"/>
          <p:cNvSpPr/>
          <p:nvPr/>
        </p:nvSpPr>
        <p:spPr>
          <a:xfrm>
            <a:off x="5315526" y="6225183"/>
            <a:ext cx="314036" cy="3676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14765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18</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26471" y="1016674"/>
            <a:ext cx="1288440"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X-M =S-I</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989570" y="961930"/>
            <a:ext cx="7154430" cy="8561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Odnos izvoza i uvoza prema štednji investicijama pokazuje korelaciju između vanjske trgovine i bruto nacionalnog dohodka jedne zemlje.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Svaki višak izvoza u odnosu na uvoz povećava odnos štednje u odnosu na nivo investicija u toj zemlji.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Veći uvoz nad izvozom, odražava se na povećanje investija u odnosu na štednju.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Down Arrow 6"/>
          <p:cNvSpPr/>
          <p:nvPr/>
        </p:nvSpPr>
        <p:spPr>
          <a:xfrm>
            <a:off x="870509" y="1510910"/>
            <a:ext cx="600363" cy="8776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1989570" y="2478804"/>
            <a:ext cx="7154430" cy="8561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važi </a:t>
            </a:r>
            <a:r>
              <a:rPr lang="sr-Latn-BA" sz="1600" u="sng" dirty="0" smtClean="0">
                <a:solidFill>
                  <a:schemeClr val="tx1">
                    <a:lumMod val="65000"/>
                    <a:lumOff val="35000"/>
                  </a:schemeClr>
                </a:solidFill>
                <a:latin typeface="Times New Roman" panose="02020603050405020304" pitchFamily="18" charset="0"/>
                <a:cs typeface="Times New Roman" panose="02020603050405020304" pitchFamily="18" charset="0"/>
              </a:rPr>
              <a:t>X-M = S-I</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to je isto što i </a:t>
            </a:r>
            <a:r>
              <a:rPr lang="sr-Latn-BA" sz="1600" u="sng" dirty="0" smtClean="0">
                <a:solidFill>
                  <a:schemeClr val="tx1">
                    <a:lumMod val="65000"/>
                    <a:lumOff val="35000"/>
                  </a:schemeClr>
                </a:solidFill>
                <a:latin typeface="Times New Roman" panose="02020603050405020304" pitchFamily="18" charset="0"/>
                <a:cs typeface="Times New Roman" panose="02020603050405020304" pitchFamily="18" charset="0"/>
              </a:rPr>
              <a:t>X+I = S+M.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57198" y="2478804"/>
            <a:ext cx="1288440"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X+I =S+M</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457198" y="3013964"/>
            <a:ext cx="21936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∆M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 ∆I</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457198" y="3447709"/>
            <a:ext cx="21936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 </a:t>
            </a:r>
            <a:r>
              <a:rPr lang="sr-Latn-BA" sz="1800" dirty="0" smtClean="0">
                <a:solidFill>
                  <a:srgbClr val="FF0000"/>
                </a:solidFill>
                <a:latin typeface="Times New Roman" panose="02020603050405020304" pitchFamily="18" charset="0"/>
                <a:cs typeface="Times New Roman" panose="02020603050405020304" pitchFamily="18" charset="0"/>
              </a:rPr>
              <a:t>∆I</a:t>
            </a:r>
            <a:r>
              <a:rPr lang="sr-Latn-BA" sz="1800" dirty="0" smtClean="0">
                <a:solidFill>
                  <a:schemeClr val="tx1"/>
                </a:solidFill>
                <a:latin typeface="Times New Roman" panose="02020603050405020304" pitchFamily="18" charset="0"/>
                <a:cs typeface="Times New Roman" panose="02020603050405020304" pitchFamily="18" charset="0"/>
              </a:rPr>
              <a:t>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∆S+∆M</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3097935" y="3957234"/>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Podjelimo sa /∆Y</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457198" y="3928514"/>
            <a:ext cx="21936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∆S+∆M</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846243" y="5435518"/>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štednji (s)</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457198" y="4409319"/>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a:t>
            </a:r>
            <a:r>
              <a:rPr lang="sr-Latn-BA" sz="1800" dirty="0" smtClean="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526471" y="4855418"/>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a:t>
            </a:r>
            <a:r>
              <a:rPr lang="sr-Latn-BA" sz="1800" dirty="0" smtClean="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632689" y="5433748"/>
            <a:ext cx="1182222"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a:t>
            </a:r>
            <a:r>
              <a:rPr lang="sr-Latn-BA" sz="1800" dirty="0" smtClean="0">
                <a:solidFill>
                  <a:srgbClr val="CC9900"/>
                </a:solidFill>
                <a:latin typeface="Times New Roman" panose="02020603050405020304" pitchFamily="18" charset="0"/>
                <a:cs typeface="Times New Roman" panose="02020603050405020304" pitchFamily="18" charset="0"/>
              </a:rPr>
              <a:t>Y</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632689" y="6024291"/>
            <a:ext cx="1288475"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3250335" y="3715902"/>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Uz uslov da su ivesticije konstante, odnosno da je </a:t>
            </a:r>
            <a:r>
              <a:rPr lang="sr-Latn-BA" sz="1600" u="sng" dirty="0" smtClean="0">
                <a:solidFill>
                  <a:schemeClr val="tx1">
                    <a:lumMod val="65000"/>
                    <a:lumOff val="35000"/>
                  </a:schemeClr>
                </a:solidFill>
                <a:latin typeface="Times New Roman" panose="02020603050405020304" pitchFamily="18" charset="0"/>
                <a:cs typeface="Times New Roman" panose="02020603050405020304" pitchFamily="18" charset="0"/>
              </a:rPr>
              <a:t>∆I =0,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tada je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2785774" y="6021801"/>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(m)</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6347689" y="270833"/>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6506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19</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526471" y="7154516"/>
            <a:ext cx="8395855" cy="2215991"/>
          </a:xfrm>
          <a:prstGeom prst="rect">
            <a:avLst/>
          </a:prstGeom>
        </p:spPr>
        <p:txBody>
          <a:bodyPr wrap="square">
            <a:spAutoFit/>
          </a:bodyPr>
          <a:lstStyle/>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takodje, posto su u otvorenoj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C/</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S/</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M/</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1 (zbir ove tri granicne sklonosti je jednak jedan) tako da je izraz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S/</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M/</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1 -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C/</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tako da je izvozni multiplikator </a:t>
            </a:r>
            <a:r>
              <a:rPr lang="hr-HR" sz="1400" b="1" dirty="0">
                <a:solidFill>
                  <a:srgbClr val="0000FF"/>
                </a:solidFill>
                <a:latin typeface="Times New Roman" panose="02020603050405020304" pitchFamily="18" charset="0"/>
                <a:ea typeface="Times New Roman" panose="02020603050405020304" pitchFamily="18" charset="0"/>
              </a:rPr>
              <a:t>kao i investicioni</a:t>
            </a:r>
            <a:r>
              <a:rPr lang="hr-HR" sz="1200" dirty="0">
                <a:solidFill>
                  <a:srgbClr val="0000FF"/>
                </a:solidFill>
                <a:latin typeface="Times New Roman" panose="02020603050405020304" pitchFamily="18" charset="0"/>
                <a:ea typeface="Times New Roman" panose="02020603050405020304" pitchFamily="18" charset="0"/>
              </a:rPr>
              <a:t> u zatvorenoj direktno srazmjeran granicnoj sklonosti potrosnji  obrnuto srazmjeran granicnim sklonostima stednje i uvoza;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 moze </a:t>
            </a:r>
            <a:r>
              <a:rPr lang="hr-HR" sz="1400" b="1" dirty="0">
                <a:solidFill>
                  <a:srgbClr val="0000FF"/>
                </a:solidFill>
                <a:latin typeface="Times New Roman" panose="02020603050405020304" pitchFamily="18" charset="0"/>
                <a:ea typeface="Times New Roman" panose="02020603050405020304" pitchFamily="18" charset="0"/>
              </a:rPr>
              <a:t>da se racuna i kao 1/ (1 - </a:t>
            </a:r>
            <a:r>
              <a:rPr lang="hr-HR" sz="1400" b="1"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400" b="1" dirty="0">
                <a:solidFill>
                  <a:srgbClr val="0000FF"/>
                </a:solidFill>
                <a:latin typeface="Times New Roman" panose="02020603050405020304" pitchFamily="18" charset="0"/>
                <a:ea typeface="Times New Roman" panose="02020603050405020304" pitchFamily="18" charset="0"/>
              </a:rPr>
              <a:t>C/</a:t>
            </a:r>
            <a:r>
              <a:rPr lang="hr-HR" sz="1400" b="1"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400" b="1" dirty="0">
                <a:solidFill>
                  <a:srgbClr val="0000FF"/>
                </a:solidFill>
                <a:latin typeface="Times New Roman" panose="02020603050405020304" pitchFamily="18" charset="0"/>
                <a:ea typeface="Times New Roman" panose="02020603050405020304" pitchFamily="18" charset="0"/>
              </a:rPr>
              <a:t>Y)</a:t>
            </a:r>
            <a:r>
              <a:rPr lang="hr-HR" sz="1200" dirty="0">
                <a:solidFill>
                  <a:srgbClr val="0000FF"/>
                </a:solidFill>
                <a:latin typeface="Times New Roman" panose="02020603050405020304" pitchFamily="18" charset="0"/>
                <a:ea typeface="Times New Roman" panose="02020603050405020304" pitchFamily="18" charset="0"/>
              </a:rPr>
              <a:t> isto kao i investicioni samo sto je sad otvorena ekonomija pa imamo i m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M/</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r>
              <a:rPr lang="hr-HR" sz="1400" b="1" dirty="0">
                <a:solidFill>
                  <a:srgbClr val="0000FF"/>
                </a:solidFill>
                <a:latin typeface="Times New Roman" panose="02020603050405020304" pitchFamily="18" charset="0"/>
                <a:ea typeface="Times New Roman" panose="02020603050405020304" pitchFamily="18" charset="0"/>
              </a:rPr>
              <a:t>logika tumacenja</a:t>
            </a:r>
            <a:r>
              <a:rPr lang="hr-HR" sz="1200" dirty="0">
                <a:solidFill>
                  <a:srgbClr val="0000FF"/>
                </a:solidFill>
                <a:latin typeface="Times New Roman" panose="02020603050405020304" pitchFamily="18" charset="0"/>
                <a:ea typeface="Times New Roman" panose="02020603050405020304" pitchFamily="18" charset="0"/>
              </a:rPr>
              <a:t> i djelovanja spoljnotrgovinskog u otvorenoj potpuno ista kao investicionog u zatvorenoj ekonomiji</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lgn="ct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p:txBody>
      </p:sp>
      <p:sp>
        <p:nvSpPr>
          <p:cNvPr id="6" name="Title 1"/>
          <p:cNvSpPr txBox="1">
            <a:spLocks/>
          </p:cNvSpPr>
          <p:nvPr/>
        </p:nvSpPr>
        <p:spPr>
          <a:xfrm>
            <a:off x="378691" y="961931"/>
            <a:ext cx="3334327" cy="35676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Sa kad imamo: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3713018" y="1354766"/>
            <a:ext cx="460068" cy="3101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endParaRPr lang="sr-Latn-BA" sz="1600" u="sng"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323276" y="4785230"/>
            <a:ext cx="1533234"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3810000" y="2136710"/>
            <a:ext cx="3526533" cy="33336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Prebacimo ∆Y na desnu stranu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378691" y="1347288"/>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a:t>
            </a:r>
            <a:r>
              <a:rPr lang="sr-Latn-BA" sz="1800" dirty="0" smtClean="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5257374" y="1122518"/>
            <a:ext cx="1427004"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a:t>
            </a:r>
            <a:r>
              <a:rPr lang="sr-Latn-BA" sz="1800" dirty="0" smtClean="0">
                <a:solidFill>
                  <a:srgbClr val="CC9900"/>
                </a:solidFill>
                <a:latin typeface="Times New Roman" panose="02020603050405020304" pitchFamily="18" charset="0"/>
                <a:cs typeface="Times New Roman" panose="02020603050405020304" pitchFamily="18" charset="0"/>
              </a:rPr>
              <a:t>Y =s</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6343" y="4976047"/>
            <a:ext cx="2094348" cy="673367"/>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Izvozni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341744" y="5720375"/>
            <a:ext cx="2032000" cy="57437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Multiplikator spoljne trgovine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6932901" y="1497415"/>
            <a:ext cx="1758517"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(m)</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6957314" y="1151998"/>
            <a:ext cx="147806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smtClean="0">
                <a:solidFill>
                  <a:srgbClr val="CC9900"/>
                </a:solidFill>
                <a:latin typeface="Times New Roman" panose="02020603050405020304" pitchFamily="18" charset="0"/>
                <a:cs typeface="Times New Roman" panose="02020603050405020304" pitchFamily="18" charset="0"/>
              </a:rPr>
              <a:t>=m</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378691" y="2032166"/>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a:t>
            </a:r>
            <a:r>
              <a:rPr lang="sr-Latn-BA" sz="1800" dirty="0" smtClean="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s+m</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24" name="Down Arrow 23"/>
          <p:cNvSpPr/>
          <p:nvPr/>
        </p:nvSpPr>
        <p:spPr>
          <a:xfrm>
            <a:off x="526471" y="1796163"/>
            <a:ext cx="434111" cy="1979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itle 1"/>
          <p:cNvSpPr txBox="1">
            <a:spLocks/>
          </p:cNvSpPr>
          <p:nvPr/>
        </p:nvSpPr>
        <p:spPr>
          <a:xfrm>
            <a:off x="5164618" y="1449420"/>
            <a:ext cx="1871206"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ka štednji (s)</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323275" y="2558284"/>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 </a:t>
            </a:r>
            <a:r>
              <a:rPr lang="sr-Latn-BA" sz="1800" dirty="0">
                <a:solidFill>
                  <a:srgbClr val="CC9900"/>
                </a:solidFill>
                <a:latin typeface="Times New Roman" panose="02020603050405020304" pitchFamily="18" charset="0"/>
                <a:cs typeface="Times New Roman" panose="02020603050405020304" pitchFamily="18" charset="0"/>
              </a:rPr>
              <a:t>∆ Y </a:t>
            </a:r>
            <a:r>
              <a:rPr lang="sr-Latn-BA" sz="1800" dirty="0" smtClean="0">
                <a:solidFill>
                  <a:srgbClr val="CC9900"/>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s+m)</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3810000" y="2649690"/>
            <a:ext cx="4262582" cy="33336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zamjenimo lijevu i desnu stranu, to je isto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378691" y="3143619"/>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rgbClr val="CC9900"/>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smtClean="0">
                <a:solidFill>
                  <a:srgbClr val="CC9900"/>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s+m)=</a:t>
            </a:r>
            <a:r>
              <a:rPr lang="sr-Latn-BA" sz="1800" dirty="0">
                <a:solidFill>
                  <a:schemeClr val="tx1"/>
                </a:solidFill>
                <a:latin typeface="Times New Roman" panose="02020603050405020304" pitchFamily="18" charset="0"/>
                <a:cs typeface="Times New Roman" panose="02020603050405020304" pitchFamily="18" charset="0"/>
              </a:rPr>
              <a:t> ∆X</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378691" y="3685144"/>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rgbClr val="CC9900"/>
                </a:solidFill>
                <a:latin typeface="Times New Roman" panose="02020603050405020304" pitchFamily="18" charset="0"/>
                <a:cs typeface="Times New Roman" panose="02020603050405020304" pitchFamily="18" charset="0"/>
              </a:rPr>
              <a:t>∆ Y/ ∆X = </a:t>
            </a:r>
            <a:r>
              <a:rPr lang="sr-Latn-BA" sz="1800" dirty="0">
                <a:solidFill>
                  <a:srgbClr val="CC9900"/>
                </a:solidFill>
                <a:latin typeface="Times New Roman" panose="02020603050405020304" pitchFamily="18" charset="0"/>
                <a:cs typeface="Times New Roman" panose="02020603050405020304" pitchFamily="18" charset="0"/>
              </a:rPr>
              <a:t> </a:t>
            </a:r>
            <a:r>
              <a:rPr lang="sr-Latn-BA" sz="1800" dirty="0" smtClean="0">
                <a:solidFill>
                  <a:srgbClr val="CC9900"/>
                </a:solidFill>
                <a:latin typeface="Times New Roman" panose="02020603050405020304" pitchFamily="18" charset="0"/>
                <a:cs typeface="Times New Roman" panose="02020603050405020304" pitchFamily="18" charset="0"/>
              </a:rPr>
              <a:t>1/(</a:t>
            </a:r>
            <a:r>
              <a:rPr lang="sr-Latn-BA" sz="1800" dirty="0" smtClean="0">
                <a:solidFill>
                  <a:schemeClr val="tx1"/>
                </a:solidFill>
                <a:latin typeface="Times New Roman" panose="02020603050405020304" pitchFamily="18" charset="0"/>
                <a:cs typeface="Times New Roman" panose="02020603050405020304" pitchFamily="18" charset="0"/>
              </a:rPr>
              <a:t>s+m)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30" name="Title 1"/>
          <p:cNvSpPr txBox="1">
            <a:spLocks/>
          </p:cNvSpPr>
          <p:nvPr/>
        </p:nvSpPr>
        <p:spPr>
          <a:xfrm>
            <a:off x="341744" y="4250256"/>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b="1" dirty="0" smtClean="0">
                <a:solidFill>
                  <a:schemeClr val="tx1"/>
                </a:solidFill>
                <a:latin typeface="Times New Roman" panose="02020603050405020304" pitchFamily="18" charset="0"/>
                <a:cs typeface="Times New Roman" panose="02020603050405020304" pitchFamily="18" charset="0"/>
              </a:rPr>
              <a:t>∆ Y/ ∆X </a:t>
            </a:r>
            <a:r>
              <a:rPr lang="sr-Latn-BA" sz="1800" dirty="0" smtClean="0">
                <a:solidFill>
                  <a:schemeClr val="tx1"/>
                </a:solidFill>
                <a:latin typeface="Times New Roman" panose="02020603050405020304" pitchFamily="18" charset="0"/>
                <a:cs typeface="Times New Roman" panose="02020603050405020304" pitchFamily="18" charset="0"/>
              </a:rPr>
              <a:t>=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1/(</a:t>
            </a:r>
            <a:r>
              <a:rPr lang="sr-Latn-BA" sz="1800" dirty="0">
                <a:solidFill>
                  <a:schemeClr val="tx1"/>
                </a:solidFill>
                <a:latin typeface="Times New Roman" panose="02020603050405020304" pitchFamily="18" charset="0"/>
                <a:cs typeface="Times New Roman" panose="02020603050405020304" pitchFamily="18" charset="0"/>
              </a:rPr>
              <a:t>∆S /∆Y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∆M /∆Y </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31" name="Right Brace 30"/>
          <p:cNvSpPr/>
          <p:nvPr/>
        </p:nvSpPr>
        <p:spPr>
          <a:xfrm rot="5400000">
            <a:off x="815728" y="4232138"/>
            <a:ext cx="289706" cy="884239"/>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 name="Title 1"/>
          <p:cNvSpPr txBox="1">
            <a:spLocks/>
          </p:cNvSpPr>
          <p:nvPr/>
        </p:nvSpPr>
        <p:spPr>
          <a:xfrm>
            <a:off x="2927052" y="4977120"/>
            <a:ext cx="5764366" cy="1119468"/>
          </a:xfrm>
          <a:prstGeom prst="rect">
            <a:avLst/>
          </a:prstGeom>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accent4">
                    <a:lumMod val="50000"/>
                  </a:schemeClr>
                </a:solidFill>
                <a:latin typeface="Times New Roman" panose="02020603050405020304" pitchFamily="18" charset="0"/>
                <a:cs typeface="Times New Roman" panose="02020603050405020304" pitchFamily="18" charset="0"/>
              </a:rPr>
              <a:t>Multiplikator spoljne trgovine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pokazuje promjenu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nacionalnog dohodka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 promjeni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izvoza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i pokazuje za koliko će se promjeniti dohodak, ako se izvoz poveća za 1 jedinicu, (kao i investicioni multiplikator uvijek je veći od 1).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3" name="Right Arrow 32"/>
          <p:cNvSpPr/>
          <p:nvPr/>
        </p:nvSpPr>
        <p:spPr>
          <a:xfrm>
            <a:off x="2534945" y="5302796"/>
            <a:ext cx="304800" cy="543050"/>
          </a:xfrm>
          <a:prstGeom prst="rightArrow">
            <a:avLst/>
          </a:prstGeom>
          <a:solidFill>
            <a:schemeClr val="bg1">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itle 1"/>
          <p:cNvSpPr txBox="1">
            <a:spLocks/>
          </p:cNvSpPr>
          <p:nvPr/>
        </p:nvSpPr>
        <p:spPr>
          <a:xfrm>
            <a:off x="5711592" y="4075842"/>
            <a:ext cx="2772279" cy="60778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∆Y </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X</a:t>
            </a:r>
            <a:r>
              <a:rPr lang="sr-Latn-BA" sz="1800" dirty="0" smtClean="0">
                <a:solidFill>
                  <a:schemeClr val="tx1"/>
                </a:solidFill>
                <a:latin typeface="Times New Roman" panose="02020603050405020304" pitchFamily="18" charset="0"/>
                <a:cs typeface="Times New Roman" panose="02020603050405020304" pitchFamily="18" charset="0"/>
              </a:rPr>
              <a:t> =spoljnotrgovinski multiplikaotor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36" name="Right Arrow 35"/>
          <p:cNvSpPr/>
          <p:nvPr/>
        </p:nvSpPr>
        <p:spPr>
          <a:xfrm>
            <a:off x="4193657" y="4183798"/>
            <a:ext cx="1366634" cy="543050"/>
          </a:xfrm>
          <a:prstGeom prst="rightArrow">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itle 1"/>
          <p:cNvSpPr txBox="1">
            <a:spLocks/>
          </p:cNvSpPr>
          <p:nvPr/>
        </p:nvSpPr>
        <p:spPr>
          <a:xfrm>
            <a:off x="6292271" y="241170"/>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7716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a:t>
            </a:fld>
            <a:endParaRPr lang="en-US" dirty="0"/>
          </a:p>
        </p:txBody>
      </p:sp>
      <p:sp>
        <p:nvSpPr>
          <p:cNvPr id="7" name="Rounded Rectangle 6"/>
          <p:cNvSpPr/>
          <p:nvPr/>
        </p:nvSpPr>
        <p:spPr>
          <a:xfrm>
            <a:off x="150938" y="197993"/>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66869" y="3063341"/>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839931" y="6269940"/>
            <a:ext cx="3121458" cy="5362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806" y="2940687"/>
            <a:ext cx="1756813" cy="993854"/>
          </a:xfrm>
          <a:prstGeom prst="rect">
            <a:avLst/>
          </a:prstGeom>
        </p:spPr>
      </p:pic>
      <p:sp>
        <p:nvSpPr>
          <p:cNvPr id="11" name="Title 1"/>
          <p:cNvSpPr txBox="1">
            <a:spLocks/>
          </p:cNvSpPr>
          <p:nvPr/>
        </p:nvSpPr>
        <p:spPr>
          <a:xfrm>
            <a:off x="466869" y="4193082"/>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Protekcionističke koncepcije   </a:t>
            </a:r>
          </a:p>
          <a:p>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1459213" y="4633818"/>
            <a:ext cx="7201917" cy="46626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Kejnzov model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Međ.ekonomija i spoljnotrgovinski multiplikator  </a:t>
            </a:r>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0703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20</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78691" y="961931"/>
            <a:ext cx="3334327" cy="35676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Sa kad imamo: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3713018" y="1354766"/>
            <a:ext cx="460068" cy="3101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endParaRPr lang="sr-Latn-BA" sz="1600" u="sng"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323276" y="4785230"/>
            <a:ext cx="1533234"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4452387" y="2598983"/>
            <a:ext cx="1427004"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Y =s</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1817236" y="936316"/>
            <a:ext cx="2436093" cy="341196"/>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Izvozni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5890865" y="1683845"/>
            <a:ext cx="2917285"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potrošnji</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4452387" y="3424578"/>
            <a:ext cx="147806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/∆Y </a:t>
            </a:r>
            <a:r>
              <a:rPr lang="sr-Latn-BA" sz="1800" dirty="0" smtClean="0">
                <a:solidFill>
                  <a:schemeClr val="tx1"/>
                </a:solidFill>
                <a:latin typeface="Times New Roman" panose="02020603050405020304" pitchFamily="18" charset="0"/>
                <a:cs typeface="Times New Roman" panose="02020603050405020304" pitchFamily="18" charset="0"/>
              </a:rPr>
              <a:t>=m</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24" name="Down Arrow 23"/>
          <p:cNvSpPr/>
          <p:nvPr/>
        </p:nvSpPr>
        <p:spPr>
          <a:xfrm>
            <a:off x="526471" y="1844663"/>
            <a:ext cx="434111" cy="1979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itle 1"/>
          <p:cNvSpPr txBox="1">
            <a:spLocks/>
          </p:cNvSpPr>
          <p:nvPr/>
        </p:nvSpPr>
        <p:spPr>
          <a:xfrm>
            <a:off x="6040983" y="2668203"/>
            <a:ext cx="2767167" cy="36398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štednji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204842" y="2249140"/>
            <a:ext cx="4262582" cy="33336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Pošto u otvorenoj ekonomiji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0" name="Title 1"/>
          <p:cNvSpPr txBox="1">
            <a:spLocks/>
          </p:cNvSpPr>
          <p:nvPr/>
        </p:nvSpPr>
        <p:spPr>
          <a:xfrm>
            <a:off x="204842" y="1372330"/>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 Y/ ∆X =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1/(</a:t>
            </a:r>
            <a:r>
              <a:rPr lang="sr-Latn-BA" sz="1800" dirty="0">
                <a:solidFill>
                  <a:schemeClr val="tx1"/>
                </a:solidFill>
                <a:latin typeface="Times New Roman" panose="02020603050405020304" pitchFamily="18" charset="0"/>
                <a:cs typeface="Times New Roman" panose="02020603050405020304" pitchFamily="18" charset="0"/>
              </a:rPr>
              <a:t>∆S /∆Y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∆M /∆Y </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32" name="Title 1"/>
          <p:cNvSpPr txBox="1">
            <a:spLocks/>
          </p:cNvSpPr>
          <p:nvPr/>
        </p:nvSpPr>
        <p:spPr>
          <a:xfrm>
            <a:off x="5165889" y="5748485"/>
            <a:ext cx="2898913" cy="352804"/>
          </a:xfrm>
          <a:prstGeom prst="rect">
            <a:avLst/>
          </a:prstGeom>
          <a:solidFill>
            <a:schemeClr val="accent3">
              <a:lumMod val="75000"/>
            </a:schemeClr>
          </a:solidFill>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bg1"/>
                </a:solidFill>
                <a:latin typeface="Times New Roman" panose="02020603050405020304" pitchFamily="18" charset="0"/>
                <a:cs typeface="Times New Roman" panose="02020603050405020304" pitchFamily="18" charset="0"/>
              </a:rPr>
              <a:t>Multiplikator spoljne trgovine</a:t>
            </a:r>
            <a:endParaRPr lang="sr-Latn-BA" sz="1600" dirty="0">
              <a:solidFill>
                <a:schemeClr val="bg1"/>
              </a:solidFill>
              <a:latin typeface="Times New Roman" panose="02020603050405020304" pitchFamily="18" charset="0"/>
              <a:cs typeface="Times New Roman" panose="02020603050405020304" pitchFamily="18" charset="0"/>
            </a:endParaRPr>
          </a:p>
        </p:txBody>
      </p:sp>
      <p:sp>
        <p:nvSpPr>
          <p:cNvPr id="36" name="Title 1"/>
          <p:cNvSpPr txBox="1">
            <a:spLocks/>
          </p:cNvSpPr>
          <p:nvPr/>
        </p:nvSpPr>
        <p:spPr>
          <a:xfrm>
            <a:off x="102286" y="2593301"/>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∆C/∆Y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Y = 1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37" name="Title 1"/>
          <p:cNvSpPr txBox="1">
            <a:spLocks/>
          </p:cNvSpPr>
          <p:nvPr/>
        </p:nvSpPr>
        <p:spPr>
          <a:xfrm>
            <a:off x="153085" y="3035546"/>
            <a:ext cx="3596878" cy="423207"/>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Zbir ove tri granične sklonosti je = 1</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38" name="Title 1"/>
          <p:cNvSpPr txBox="1">
            <a:spLocks/>
          </p:cNvSpPr>
          <p:nvPr/>
        </p:nvSpPr>
        <p:spPr>
          <a:xfrm>
            <a:off x="4382231" y="1667699"/>
            <a:ext cx="1427004"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∆C </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Y =b</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39" name="Title 1"/>
          <p:cNvSpPr txBox="1">
            <a:spLocks/>
          </p:cNvSpPr>
          <p:nvPr/>
        </p:nvSpPr>
        <p:spPr>
          <a:xfrm>
            <a:off x="314040" y="4184452"/>
            <a:ext cx="6055965" cy="8144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Izvoni multiplikator (kao i investicionio) u zatvorenoj ekonomoiji 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direktno srazmjeran graničnoj sklonosti ka potrošnji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obrnuto</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srazmjeran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graničnim sklonostima štednje i uvoza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1" name="Title 1"/>
          <p:cNvSpPr txBox="1">
            <a:spLocks/>
          </p:cNvSpPr>
          <p:nvPr/>
        </p:nvSpPr>
        <p:spPr>
          <a:xfrm>
            <a:off x="113487" y="3688737"/>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 ∆S/∆Y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Y = 1-</a:t>
            </a:r>
            <a:r>
              <a:rPr lang="sr-Latn-BA" sz="1800" dirty="0">
                <a:solidFill>
                  <a:schemeClr val="tx1"/>
                </a:solidFill>
                <a:latin typeface="Times New Roman" panose="02020603050405020304" pitchFamily="18" charset="0"/>
                <a:cs typeface="Times New Roman" panose="02020603050405020304" pitchFamily="18" charset="0"/>
              </a:rPr>
              <a:t> ∆C/∆Y</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flipV="1">
            <a:off x="1357744" y="2923034"/>
            <a:ext cx="1653604" cy="4858"/>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772120" y="1723100"/>
            <a:ext cx="1940898" cy="10774"/>
          </a:xfrm>
          <a:prstGeom prst="line">
            <a:avLst/>
          </a:prstGeom>
          <a:ln w="28575">
            <a:solidFill>
              <a:srgbClr val="CC99F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26471" y="3998526"/>
            <a:ext cx="1658075" cy="0"/>
          </a:xfrm>
          <a:prstGeom prst="line">
            <a:avLst/>
          </a:prstGeom>
          <a:ln w="28575">
            <a:solidFill>
              <a:srgbClr val="CC99FF"/>
            </a:solidFill>
          </a:ln>
        </p:spPr>
        <p:style>
          <a:lnRef idx="1">
            <a:schemeClr val="accent1"/>
          </a:lnRef>
          <a:fillRef idx="0">
            <a:schemeClr val="accent1"/>
          </a:fillRef>
          <a:effectRef idx="0">
            <a:schemeClr val="accent1"/>
          </a:effectRef>
          <a:fontRef idx="minor">
            <a:schemeClr val="tx1"/>
          </a:fontRef>
        </p:style>
      </p:cxnSp>
      <p:sp>
        <p:nvSpPr>
          <p:cNvPr id="44" name="Title 1"/>
          <p:cNvSpPr txBox="1">
            <a:spLocks/>
          </p:cNvSpPr>
          <p:nvPr/>
        </p:nvSpPr>
        <p:spPr>
          <a:xfrm>
            <a:off x="6082049" y="3451988"/>
            <a:ext cx="2767167" cy="36398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Curved Left Arrow 14"/>
          <p:cNvSpPr/>
          <p:nvPr/>
        </p:nvSpPr>
        <p:spPr>
          <a:xfrm>
            <a:off x="3789560" y="2923034"/>
            <a:ext cx="383526" cy="88719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5" name="Title 1"/>
          <p:cNvSpPr txBox="1">
            <a:spLocks/>
          </p:cNvSpPr>
          <p:nvPr/>
        </p:nvSpPr>
        <p:spPr>
          <a:xfrm>
            <a:off x="323276" y="5057933"/>
            <a:ext cx="6055965" cy="8144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Može da se računa i kao 1 / (1-</a:t>
            </a:r>
            <a:r>
              <a:rPr lang="sr-Latn-BA" sz="1600" dirty="0">
                <a:solidFill>
                  <a:schemeClr val="tx1"/>
                </a:solidFill>
                <a:latin typeface="Times New Roman" panose="02020603050405020304" pitchFamily="18" charset="0"/>
                <a:cs typeface="Times New Roman" panose="02020603050405020304" pitchFamily="18" charset="0"/>
              </a:rPr>
              <a:t> ∆C/∆Y </a:t>
            </a:r>
            <a:r>
              <a:rPr lang="sr-Latn-BA" sz="1600" dirty="0" smtClean="0">
                <a:solidFill>
                  <a:schemeClr val="tx1"/>
                </a:solidFill>
                <a:latin typeface="Times New Roman" panose="02020603050405020304" pitchFamily="18" charset="0"/>
                <a:cs typeface="Times New Roman" panose="02020603050405020304" pitchFamily="18" charset="0"/>
              </a:rPr>
              <a:t>) isto kao investicioni, samo što je sad otvorena ekonomija pa imamo i m=</a:t>
            </a:r>
            <a:r>
              <a:rPr lang="sr-Latn-BA" sz="1600" dirty="0">
                <a:solidFill>
                  <a:schemeClr val="tx1"/>
                </a:solidFill>
                <a:latin typeface="Times New Roman" panose="02020603050405020304" pitchFamily="18" charset="0"/>
                <a:cs typeface="Times New Roman" panose="02020603050405020304" pitchFamily="18" charset="0"/>
              </a:rPr>
              <a:t> ∆M /∆</a:t>
            </a:r>
            <a:r>
              <a:rPr lang="sr-Latn-BA" sz="1600" dirty="0" smtClean="0">
                <a:solidFill>
                  <a:schemeClr val="tx1"/>
                </a:solidFill>
                <a:latin typeface="Times New Roman" panose="02020603050405020304" pitchFamily="18" charset="0"/>
                <a:cs typeface="Times New Roman" panose="02020603050405020304" pitchFamily="18" charset="0"/>
              </a:rPr>
              <a:t>Y.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6" name="Title 1"/>
          <p:cNvSpPr txBox="1">
            <a:spLocks/>
          </p:cNvSpPr>
          <p:nvPr/>
        </p:nvSpPr>
        <p:spPr>
          <a:xfrm>
            <a:off x="593421" y="5771976"/>
            <a:ext cx="2898913" cy="352804"/>
          </a:xfrm>
          <a:prstGeom prst="rect">
            <a:avLst/>
          </a:prstGeom>
          <a:solidFill>
            <a:schemeClr val="accent1">
              <a:lumMod val="50000"/>
            </a:schemeClr>
          </a:solidFill>
          <a:ln>
            <a:solidFill>
              <a:srgbClr val="0070C0"/>
            </a:solidFill>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bg1"/>
                </a:solidFill>
                <a:latin typeface="Times New Roman" panose="02020603050405020304" pitchFamily="18" charset="0"/>
                <a:cs typeface="Times New Roman" panose="02020603050405020304" pitchFamily="18" charset="0"/>
              </a:rPr>
              <a:t>Investicioni multiplikator </a:t>
            </a:r>
            <a:endParaRPr lang="sr-Latn-BA" sz="1600" dirty="0">
              <a:solidFill>
                <a:schemeClr val="bg1"/>
              </a:solidFill>
              <a:latin typeface="Times New Roman" panose="02020603050405020304" pitchFamily="18" charset="0"/>
              <a:cs typeface="Times New Roman" panose="02020603050405020304" pitchFamily="18" charset="0"/>
            </a:endParaRPr>
          </a:p>
        </p:txBody>
      </p:sp>
      <p:sp>
        <p:nvSpPr>
          <p:cNvPr id="47" name="Title 1"/>
          <p:cNvSpPr txBox="1">
            <a:spLocks/>
          </p:cNvSpPr>
          <p:nvPr/>
        </p:nvSpPr>
        <p:spPr>
          <a:xfrm>
            <a:off x="603646" y="6233624"/>
            <a:ext cx="2898913" cy="352804"/>
          </a:xfrm>
          <a:prstGeom prst="rect">
            <a:avLst/>
          </a:prstGeom>
          <a:solidFill>
            <a:schemeClr val="bg1"/>
          </a:solidFill>
          <a:ln>
            <a:solidFill>
              <a:srgbClr val="0070C0"/>
            </a:solidFill>
            <a:prstDash val="sysDash"/>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solidFill>
                <a:latin typeface="Times New Roman" panose="02020603050405020304" pitchFamily="18" charset="0"/>
                <a:cs typeface="Times New Roman" panose="02020603050405020304" pitchFamily="18" charset="0"/>
              </a:rPr>
              <a:t>U zatvorenoj ekonomiji </a:t>
            </a:r>
            <a:endParaRPr lang="sr-Latn-BA" sz="1600" dirty="0">
              <a:solidFill>
                <a:schemeClr val="tx1"/>
              </a:solidFill>
              <a:latin typeface="Times New Roman" panose="02020603050405020304" pitchFamily="18" charset="0"/>
              <a:cs typeface="Times New Roman" panose="02020603050405020304" pitchFamily="18" charset="0"/>
            </a:endParaRPr>
          </a:p>
        </p:txBody>
      </p:sp>
      <p:sp>
        <p:nvSpPr>
          <p:cNvPr id="48" name="Title 1"/>
          <p:cNvSpPr txBox="1">
            <a:spLocks/>
          </p:cNvSpPr>
          <p:nvPr/>
        </p:nvSpPr>
        <p:spPr>
          <a:xfrm>
            <a:off x="5176114" y="6143693"/>
            <a:ext cx="2898913" cy="352804"/>
          </a:xfrm>
          <a:prstGeom prst="rect">
            <a:avLst/>
          </a:prstGeom>
          <a:solidFill>
            <a:schemeClr val="bg1"/>
          </a:solidFill>
          <a:ln>
            <a:solidFill>
              <a:srgbClr val="0070C0"/>
            </a:solidFill>
            <a:prstDash val="sysDash"/>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solidFill>
                <a:latin typeface="Times New Roman" panose="02020603050405020304" pitchFamily="18" charset="0"/>
                <a:cs typeface="Times New Roman" panose="02020603050405020304" pitchFamily="18" charset="0"/>
              </a:rPr>
              <a:t>U otvorenoj ekonomiji </a:t>
            </a:r>
            <a:endParaRPr lang="sr-Latn-BA" sz="1600" dirty="0">
              <a:solidFill>
                <a:schemeClr val="tx1"/>
              </a:solidFill>
              <a:latin typeface="Times New Roman" panose="02020603050405020304" pitchFamily="18" charset="0"/>
              <a:cs typeface="Times New Roman" panose="02020603050405020304" pitchFamily="18" charset="0"/>
            </a:endParaRPr>
          </a:p>
        </p:txBody>
      </p:sp>
      <p:sp>
        <p:nvSpPr>
          <p:cNvPr id="21" name="Left-Right Arrow 20"/>
          <p:cNvSpPr/>
          <p:nvPr/>
        </p:nvSpPr>
        <p:spPr>
          <a:xfrm>
            <a:off x="3668768" y="5891600"/>
            <a:ext cx="1330912" cy="638050"/>
          </a:xfrm>
          <a:prstGeom prst="left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itle 1"/>
          <p:cNvSpPr txBox="1">
            <a:spLocks/>
          </p:cNvSpPr>
          <p:nvPr/>
        </p:nvSpPr>
        <p:spPr>
          <a:xfrm>
            <a:off x="4382231" y="2020911"/>
            <a:ext cx="4327660" cy="228230"/>
          </a:xfrm>
          <a:prstGeom prst="rect">
            <a:avLst/>
          </a:prstGeom>
          <a:solidFill>
            <a:schemeClr val="bg1">
              <a:lumMod val="7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Porast potrošnje u jednoj jedinici porasta dohodka</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0" name="Title 1"/>
          <p:cNvSpPr txBox="1">
            <a:spLocks/>
          </p:cNvSpPr>
          <p:nvPr/>
        </p:nvSpPr>
        <p:spPr>
          <a:xfrm>
            <a:off x="4461740" y="3001570"/>
            <a:ext cx="4327660" cy="228230"/>
          </a:xfrm>
          <a:prstGeom prst="rect">
            <a:avLst/>
          </a:prstGeom>
          <a:solidFill>
            <a:schemeClr val="bg1">
              <a:lumMod val="7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Porast štednje  u jednoj jedinici porasta dohodka</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1" name="Title 1"/>
          <p:cNvSpPr txBox="1">
            <a:spLocks/>
          </p:cNvSpPr>
          <p:nvPr/>
        </p:nvSpPr>
        <p:spPr>
          <a:xfrm>
            <a:off x="4451515" y="3838732"/>
            <a:ext cx="4327660" cy="228230"/>
          </a:xfrm>
          <a:prstGeom prst="rect">
            <a:avLst/>
          </a:prstGeom>
          <a:solidFill>
            <a:schemeClr val="bg1">
              <a:lumMod val="7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Porast uvoza  u jednoj jedinici porasta dohodka</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5" name="Title 1"/>
          <p:cNvSpPr txBox="1">
            <a:spLocks/>
          </p:cNvSpPr>
          <p:nvPr/>
        </p:nvSpPr>
        <p:spPr>
          <a:xfrm>
            <a:off x="6347689" y="270833"/>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957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21</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92271" y="335771"/>
            <a:ext cx="2630055" cy="347822"/>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Izvozni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795" y="975135"/>
            <a:ext cx="572976" cy="710687"/>
          </a:xfrm>
          <a:prstGeom prst="rect">
            <a:avLst/>
          </a:prstGeom>
        </p:spPr>
      </p:pic>
      <p:sp>
        <p:nvSpPr>
          <p:cNvPr id="7" name="Title 1"/>
          <p:cNvSpPr txBox="1">
            <a:spLocks/>
          </p:cNvSpPr>
          <p:nvPr/>
        </p:nvSpPr>
        <p:spPr>
          <a:xfrm>
            <a:off x="890771" y="980452"/>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Spoljnotrgovinski  multiplikator </a:t>
            </a:r>
          </a:p>
        </p:txBody>
      </p:sp>
      <p:sp>
        <p:nvSpPr>
          <p:cNvPr id="8" name="Title 1"/>
          <p:cNvSpPr txBox="1">
            <a:spLocks/>
          </p:cNvSpPr>
          <p:nvPr/>
        </p:nvSpPr>
        <p:spPr>
          <a:xfrm>
            <a:off x="828885" y="1561473"/>
            <a:ext cx="7978854"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Pretpostavimo....</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Stanje ravnoteže jedne nacionalne ekonomije zemlje A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Štednja i uvoz jednake investicijama i izvozu  (X+I = S+M)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Konstatne cijene, fiksni devizni kursevi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Uslijed promjena u dohodku zemlje A, povećan izvoz iz zemlje B u zemlju A za 10 jedinica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Pod dejstvom spoljnotrgovinskog multiplikatora ukupan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efekat izvoza na nacionalni dohodak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zemlje B biće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veći od direktnog efekta povećanja dohodka za vrijednosti izvršenog izvoza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od 10 jedinica , 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srazmjerno veličini spoljnotrgovinskog multiplikatora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Oval 8"/>
          <p:cNvSpPr/>
          <p:nvPr/>
        </p:nvSpPr>
        <p:spPr>
          <a:xfrm>
            <a:off x="183028" y="5561071"/>
            <a:ext cx="1775770" cy="4802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Zemlja A</a:t>
            </a:r>
            <a:endParaRPr lang="en-GB" dirty="0"/>
          </a:p>
        </p:txBody>
      </p:sp>
      <p:sp>
        <p:nvSpPr>
          <p:cNvPr id="10" name="Oval 9"/>
          <p:cNvSpPr/>
          <p:nvPr/>
        </p:nvSpPr>
        <p:spPr>
          <a:xfrm>
            <a:off x="2664529" y="5561071"/>
            <a:ext cx="1775770" cy="48029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r-Latn-BA" dirty="0" smtClean="0"/>
              <a:t>Zemlja b</a:t>
            </a:r>
            <a:endParaRPr lang="en-GB" dirty="0"/>
          </a:p>
        </p:txBody>
      </p:sp>
      <p:sp>
        <p:nvSpPr>
          <p:cNvPr id="11" name="Curved Down Arrow 10"/>
          <p:cNvSpPr/>
          <p:nvPr/>
        </p:nvSpPr>
        <p:spPr>
          <a:xfrm flipH="1">
            <a:off x="735498" y="4480604"/>
            <a:ext cx="2859514" cy="989238"/>
          </a:xfrm>
          <a:prstGeom prst="curvedDown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ounded Rectangle 11"/>
          <p:cNvSpPr/>
          <p:nvPr/>
        </p:nvSpPr>
        <p:spPr>
          <a:xfrm>
            <a:off x="1400182" y="4769014"/>
            <a:ext cx="1530146" cy="2870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Times New Roman" panose="02020603050405020304" pitchFamily="18" charset="0"/>
                <a:cs typeface="Times New Roman" panose="02020603050405020304" pitchFamily="18" charset="0"/>
              </a:rPr>
              <a:t>↑</a:t>
            </a:r>
            <a:r>
              <a:rPr lang="sr-Latn-BA" dirty="0" smtClean="0">
                <a:solidFill>
                  <a:schemeClr val="tx1"/>
                </a:solidFill>
                <a:latin typeface="Times New Roman" panose="02020603050405020304" pitchFamily="18" charset="0"/>
                <a:cs typeface="Times New Roman" panose="02020603050405020304" pitchFamily="18" charset="0"/>
              </a:rPr>
              <a:t> Izvoz </a:t>
            </a:r>
            <a:endParaRPr lang="en-GB" dirty="0">
              <a:solidFill>
                <a:schemeClr val="tx1"/>
              </a:solidFill>
            </a:endParaRPr>
          </a:p>
        </p:txBody>
      </p:sp>
      <p:sp>
        <p:nvSpPr>
          <p:cNvPr id="13" name="Title 1"/>
          <p:cNvSpPr txBox="1">
            <a:spLocks/>
          </p:cNvSpPr>
          <p:nvPr/>
        </p:nvSpPr>
        <p:spPr>
          <a:xfrm>
            <a:off x="4818312" y="3593101"/>
            <a:ext cx="4104014" cy="988135"/>
          </a:xfrm>
          <a:prstGeom prst="rect">
            <a:avLst/>
          </a:prstGeom>
          <a:solidFill>
            <a:schemeClr val="bg1">
              <a:lumMod val="95000"/>
            </a:schemeClr>
          </a:solidFill>
          <a:ln>
            <a:solidFill>
              <a:srgbClr val="0070C0"/>
            </a:solidFill>
            <a:prstDash val="sysDash"/>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smtClean="0">
                <a:solidFill>
                  <a:schemeClr val="tx1"/>
                </a:solidFill>
                <a:latin typeface="Times New Roman" panose="02020603050405020304" pitchFamily="18" charset="0"/>
                <a:cs typeface="Times New Roman" panose="02020603050405020304" pitchFamily="18" charset="0"/>
              </a:rPr>
              <a:t>Spoljnotrgovinski multiplikator određuju: </a:t>
            </a:r>
          </a:p>
          <a:p>
            <a:pPr marL="285750" indent="-285750" algn="just">
              <a:buFontTx/>
              <a:buChar char="-"/>
            </a:pPr>
            <a:r>
              <a:rPr lang="sr-Latn-BA" sz="1600" i="1" dirty="0" smtClean="0">
                <a:solidFill>
                  <a:schemeClr val="tx1"/>
                </a:solidFill>
                <a:latin typeface="Times New Roman" panose="02020603050405020304" pitchFamily="18" charset="0"/>
                <a:cs typeface="Times New Roman" panose="02020603050405020304" pitchFamily="18" charset="0"/>
              </a:rPr>
              <a:t>Sklonost ka potrošnji </a:t>
            </a:r>
          </a:p>
          <a:p>
            <a:pPr marL="285750" indent="-285750" algn="just">
              <a:buFontTx/>
              <a:buChar char="-"/>
            </a:pPr>
            <a:r>
              <a:rPr lang="sr-Latn-BA" sz="1600" i="1" dirty="0" smtClean="0">
                <a:solidFill>
                  <a:schemeClr val="tx1"/>
                </a:solidFill>
                <a:latin typeface="Times New Roman" panose="02020603050405020304" pitchFamily="18" charset="0"/>
                <a:cs typeface="Times New Roman" panose="02020603050405020304" pitchFamily="18" charset="0"/>
              </a:rPr>
              <a:t>Sklonost ka štednji, </a:t>
            </a:r>
          </a:p>
          <a:p>
            <a:pPr marL="285750" indent="-285750" algn="just">
              <a:buFontTx/>
              <a:buChar char="-"/>
            </a:pPr>
            <a:r>
              <a:rPr lang="sr-Latn-BA" sz="1600" i="1" dirty="0" smtClean="0">
                <a:solidFill>
                  <a:schemeClr val="tx1"/>
                </a:solidFill>
                <a:latin typeface="Times New Roman" panose="02020603050405020304" pitchFamily="18" charset="0"/>
                <a:cs typeface="Times New Roman" panose="02020603050405020304" pitchFamily="18" charset="0"/>
              </a:rPr>
              <a:t>Sklonost ka uvozu </a:t>
            </a:r>
          </a:p>
          <a:p>
            <a:pPr algn="just"/>
            <a:endParaRPr lang="sr-Latn-BA" sz="1600" dirty="0">
              <a:solidFill>
                <a:schemeClr val="tx1"/>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4818312" y="4688441"/>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∆C/∆Y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Y = 1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4818311" y="5178736"/>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 ∆S/∆Y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Y = 1-</a:t>
            </a:r>
            <a:r>
              <a:rPr lang="sr-Latn-BA" sz="1800" dirty="0">
                <a:solidFill>
                  <a:schemeClr val="tx1"/>
                </a:solidFill>
                <a:latin typeface="Times New Roman" panose="02020603050405020304" pitchFamily="18" charset="0"/>
                <a:cs typeface="Times New Roman" panose="02020603050405020304" pitchFamily="18" charset="0"/>
              </a:rPr>
              <a:t> ∆C/∆Y</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cxnSp>
        <p:nvCxnSpPr>
          <p:cNvPr id="16" name="Straight Connector 15"/>
          <p:cNvCxnSpPr/>
          <p:nvPr/>
        </p:nvCxnSpPr>
        <p:spPr>
          <a:xfrm flipV="1">
            <a:off x="6130512" y="5037624"/>
            <a:ext cx="1653604" cy="4858"/>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sp>
        <p:nvSpPr>
          <p:cNvPr id="18" name="Title 1"/>
          <p:cNvSpPr txBox="1">
            <a:spLocks/>
          </p:cNvSpPr>
          <p:nvPr/>
        </p:nvSpPr>
        <p:spPr>
          <a:xfrm>
            <a:off x="4818310" y="5610049"/>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 Y/ ∆X =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1/(</a:t>
            </a:r>
            <a:r>
              <a:rPr lang="sr-Latn-BA" sz="1800" dirty="0">
                <a:solidFill>
                  <a:schemeClr val="tx1"/>
                </a:solidFill>
                <a:latin typeface="Times New Roman" panose="02020603050405020304" pitchFamily="18" charset="0"/>
                <a:cs typeface="Times New Roman" panose="02020603050405020304" pitchFamily="18" charset="0"/>
              </a:rPr>
              <a:t>∆S /∆Y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∆M /∆Y </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cxnSp>
        <p:nvCxnSpPr>
          <p:cNvPr id="19" name="Straight Connector 18"/>
          <p:cNvCxnSpPr/>
          <p:nvPr/>
        </p:nvCxnSpPr>
        <p:spPr>
          <a:xfrm>
            <a:off x="6444676" y="5880016"/>
            <a:ext cx="1658075" cy="0"/>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346426" y="5504655"/>
            <a:ext cx="1653604" cy="4858"/>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sp>
        <p:nvSpPr>
          <p:cNvPr id="21" name="Title 1"/>
          <p:cNvSpPr txBox="1">
            <a:spLocks/>
          </p:cNvSpPr>
          <p:nvPr/>
        </p:nvSpPr>
        <p:spPr>
          <a:xfrm>
            <a:off x="4849255" y="6063836"/>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solidFill>
                <a:latin typeface="Times New Roman" panose="02020603050405020304" pitchFamily="18" charset="0"/>
                <a:cs typeface="Times New Roman" panose="02020603050405020304" pitchFamily="18" charset="0"/>
              </a:rPr>
              <a:t>   ∆ Y/ ∆X =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1/ (1- </a:t>
            </a:r>
            <a:r>
              <a:rPr lang="sr-Latn-BA" sz="1800" dirty="0">
                <a:solidFill>
                  <a:schemeClr val="tx1"/>
                </a:solidFill>
                <a:latin typeface="Times New Roman" panose="02020603050405020304" pitchFamily="18" charset="0"/>
                <a:cs typeface="Times New Roman" panose="02020603050405020304" pitchFamily="18" charset="0"/>
              </a:rPr>
              <a:t>∆C/∆</a:t>
            </a:r>
            <a:r>
              <a:rPr lang="sr-Latn-BA" sz="1800" dirty="0" smtClean="0">
                <a:solidFill>
                  <a:schemeClr val="tx1"/>
                </a:solidFill>
                <a:latin typeface="Times New Roman" panose="02020603050405020304" pitchFamily="18" charset="0"/>
                <a:cs typeface="Times New Roman" panose="02020603050405020304" pitchFamily="18" charset="0"/>
              </a:rPr>
              <a:t>Y) </a:t>
            </a:r>
            <a:endParaRPr lang="sr-Latn-BA" sz="1800" b="1" dirty="0">
              <a:solidFill>
                <a:schemeClr val="tx1"/>
              </a:solidFill>
              <a:latin typeface="Times New Roman" panose="02020603050405020304" pitchFamily="18" charset="0"/>
              <a:cs typeface="Times New Roman" panose="02020603050405020304" pitchFamily="18" charset="0"/>
            </a:endParaRPr>
          </a:p>
          <a:p>
            <a:pPr algn="ct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cxnSp>
        <p:nvCxnSpPr>
          <p:cNvPr id="22" name="Straight Connector 21"/>
          <p:cNvCxnSpPr/>
          <p:nvPr/>
        </p:nvCxnSpPr>
        <p:spPr>
          <a:xfrm flipV="1">
            <a:off x="7134108" y="5512377"/>
            <a:ext cx="1089221" cy="3359"/>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6412703" y="6394118"/>
            <a:ext cx="1089221" cy="3359"/>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9167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22</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36852" y="237985"/>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34" y="942512"/>
            <a:ext cx="390199" cy="483981"/>
          </a:xfrm>
          <a:prstGeom prst="rect">
            <a:avLst/>
          </a:prstGeom>
        </p:spPr>
      </p:pic>
      <p:sp>
        <p:nvSpPr>
          <p:cNvPr id="7" name="Title 1"/>
          <p:cNvSpPr txBox="1">
            <a:spLocks/>
          </p:cNvSpPr>
          <p:nvPr/>
        </p:nvSpPr>
        <p:spPr>
          <a:xfrm>
            <a:off x="738371" y="868635"/>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Spoljnotrgovinski  multiplikator </a:t>
            </a:r>
          </a:p>
        </p:txBody>
      </p:sp>
      <p:sp>
        <p:nvSpPr>
          <p:cNvPr id="8" name="Title 1"/>
          <p:cNvSpPr txBox="1">
            <a:spLocks/>
          </p:cNvSpPr>
          <p:nvPr/>
        </p:nvSpPr>
        <p:spPr>
          <a:xfrm>
            <a:off x="738371" y="1261854"/>
            <a:ext cx="3274816" cy="93698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Pretpostavimo....</a:t>
            </a:r>
          </a:p>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uvoz je porastao za 1500</a:t>
            </a:r>
          </a:p>
          <a:p>
            <a:pPr marL="285750" indent="-285750" algn="just">
              <a:buFontTx/>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stednja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je porasla za </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1500</a:t>
            </a:r>
          </a:p>
          <a:p>
            <a:pPr marL="285750" indent="-285750" algn="just">
              <a:buFontTx/>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izvoz je </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porastao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za </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3000</a:t>
            </a:r>
          </a:p>
        </p:txBody>
      </p:sp>
      <p:sp>
        <p:nvSpPr>
          <p:cNvPr id="9" name="Title 1"/>
          <p:cNvSpPr txBox="1">
            <a:spLocks/>
          </p:cNvSpPr>
          <p:nvPr/>
        </p:nvSpPr>
        <p:spPr>
          <a:xfrm>
            <a:off x="5494019" y="2128366"/>
            <a:ext cx="3372887" cy="73458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Rješenje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M+S = X + I  (investije su ostale iste dI=0). </a:t>
            </a:r>
            <a:endPar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5685568" y="7799208"/>
            <a:ext cx="3372887"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Rješenje: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M+S = X + I  </a:t>
            </a:r>
            <a:endPar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dUVOZ+dŠTEDNJA=dIZVOZ+dinvesticije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(koje su stale iste, dI=0) Ovdje su marginalne sklonosti potrosnji 0,4 , stednji 0,3 , i uvozu 0,3 : ukupno 1 (to je bitno naglasiti;   multiplikator je ovdje 1.66667 i rast dohotka ukupno je 5000</a:t>
            </a:r>
          </a:p>
        </p:txBody>
      </p:sp>
      <p:sp>
        <p:nvSpPr>
          <p:cNvPr id="11" name="Title 1"/>
          <p:cNvSpPr txBox="1">
            <a:spLocks/>
          </p:cNvSpPr>
          <p:nvPr/>
        </p:nvSpPr>
        <p:spPr>
          <a:xfrm>
            <a:off x="6029977" y="3344468"/>
            <a:ext cx="1126640"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S</a:t>
            </a:r>
            <a:r>
              <a:rPr lang="sr-Latn-BA" sz="1600" dirty="0">
                <a:solidFill>
                  <a:schemeClr val="tx1"/>
                </a:solidFill>
                <a:latin typeface="Times New Roman" panose="02020603050405020304" pitchFamily="18" charset="0"/>
                <a:cs typeface="Times New Roman" panose="02020603050405020304" pitchFamily="18" charset="0"/>
              </a:rPr>
              <a:t> /∆</a:t>
            </a:r>
            <a:r>
              <a:rPr lang="sr-Latn-BA" sz="1600" dirty="0" smtClean="0">
                <a:solidFill>
                  <a:schemeClr val="tx1"/>
                </a:solidFill>
                <a:latin typeface="Times New Roman" panose="02020603050405020304" pitchFamily="18" charset="0"/>
                <a:cs typeface="Times New Roman" panose="02020603050405020304" pitchFamily="18" charset="0"/>
              </a:rPr>
              <a:t>Y =s</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599142" y="3052478"/>
            <a:ext cx="2912389" cy="26471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štednji: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5915818" y="3562594"/>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s</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∆S /∆Y = 1500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0,3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5599141" y="3904922"/>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uvozu: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5985467" y="4230521"/>
            <a:ext cx="1215659"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M</a:t>
            </a:r>
            <a:r>
              <a:rPr lang="sr-Latn-BA" sz="1600" dirty="0" smtClean="0">
                <a:solidFill>
                  <a:schemeClr val="tx1"/>
                </a:solidFill>
                <a:latin typeface="Times New Roman" panose="02020603050405020304" pitchFamily="18" charset="0"/>
                <a:cs typeface="Times New Roman" panose="02020603050405020304" pitchFamily="18" charset="0"/>
              </a:rPr>
              <a:t> </a:t>
            </a:r>
            <a:r>
              <a:rPr lang="sr-Latn-BA" sz="1600" dirty="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Y =m</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5915816" y="4432658"/>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 ∆M /∆Y = 1500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0,3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5599140" y="4791962"/>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potrošnji: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5950837" y="5101313"/>
            <a:ext cx="1342036"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C </a:t>
            </a:r>
            <a:r>
              <a:rPr lang="sr-Latn-BA" sz="1400" dirty="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Y =b</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5915815" y="5379688"/>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b</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∆C /∆Y = 2000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0,4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5692287" y="5667973"/>
            <a:ext cx="3194326" cy="492761"/>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Zbir marginalnih sklonosti je =1 (=,3+0,3+0,4=1).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64687" y="6218967"/>
            <a:ext cx="1462513" cy="365506"/>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Multiplikator je:</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3892823636"/>
              </p:ext>
            </p:extLst>
          </p:nvPr>
        </p:nvGraphicFramePr>
        <p:xfrm>
          <a:off x="287014" y="2576721"/>
          <a:ext cx="5203683" cy="3479773"/>
        </p:xfrm>
        <a:graphic>
          <a:graphicData uri="http://schemas.openxmlformats.org/drawingml/2006/table">
            <a:tbl>
              <a:tblPr/>
              <a:tblGrid>
                <a:gridCol w="928500">
                  <a:extLst>
                    <a:ext uri="{9D8B030D-6E8A-4147-A177-3AD203B41FA5}">
                      <a16:colId xmlns:a16="http://schemas.microsoft.com/office/drawing/2014/main" val="2285338936"/>
                    </a:ext>
                  </a:extLst>
                </a:gridCol>
                <a:gridCol w="683621">
                  <a:extLst>
                    <a:ext uri="{9D8B030D-6E8A-4147-A177-3AD203B41FA5}">
                      <a16:colId xmlns:a16="http://schemas.microsoft.com/office/drawing/2014/main" val="1223014754"/>
                    </a:ext>
                  </a:extLst>
                </a:gridCol>
                <a:gridCol w="714231">
                  <a:extLst>
                    <a:ext uri="{9D8B030D-6E8A-4147-A177-3AD203B41FA5}">
                      <a16:colId xmlns:a16="http://schemas.microsoft.com/office/drawing/2014/main" val="3782566633"/>
                    </a:ext>
                  </a:extLst>
                </a:gridCol>
                <a:gridCol w="775451">
                  <a:extLst>
                    <a:ext uri="{9D8B030D-6E8A-4147-A177-3AD203B41FA5}">
                      <a16:colId xmlns:a16="http://schemas.microsoft.com/office/drawing/2014/main" val="94428772"/>
                    </a:ext>
                  </a:extLst>
                </a:gridCol>
                <a:gridCol w="744841">
                  <a:extLst>
                    <a:ext uri="{9D8B030D-6E8A-4147-A177-3AD203B41FA5}">
                      <a16:colId xmlns:a16="http://schemas.microsoft.com/office/drawing/2014/main" val="367021335"/>
                    </a:ext>
                  </a:extLst>
                </a:gridCol>
                <a:gridCol w="663214">
                  <a:extLst>
                    <a:ext uri="{9D8B030D-6E8A-4147-A177-3AD203B41FA5}">
                      <a16:colId xmlns:a16="http://schemas.microsoft.com/office/drawing/2014/main" val="3496570110"/>
                    </a:ext>
                  </a:extLst>
                </a:gridCol>
                <a:gridCol w="693825">
                  <a:extLst>
                    <a:ext uri="{9D8B030D-6E8A-4147-A177-3AD203B41FA5}">
                      <a16:colId xmlns:a16="http://schemas.microsoft.com/office/drawing/2014/main" val="1710741603"/>
                    </a:ext>
                  </a:extLst>
                </a:gridCol>
              </a:tblGrid>
              <a:tr h="130863">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DE9D9"/>
                    </a:solidFill>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GB" sz="1000" b="0" i="0" u="none" strike="noStrike">
                          <a:effectLst/>
                          <a:latin typeface="Times New Roman" panose="02020603050405020304" pitchFamily="18" charset="0"/>
                        </a:rPr>
                        <a:t>0,4</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506434"/>
                  </a:ext>
                </a:extLst>
              </a:tr>
              <a:tr h="255613">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DUVOZ</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DŠTEDNJA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DPOTROŠNJA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DINVESTICIJE</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DIZVOZ</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DDOHODAK</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80091315"/>
                  </a:ext>
                </a:extLst>
              </a:tr>
              <a:tr h="255613">
                <a:tc>
                  <a:txBody>
                    <a:bodyPr/>
                    <a:lstStyle/>
                    <a:p>
                      <a:pPr algn="l" fontAlgn="b"/>
                      <a:r>
                        <a:rPr lang="en-GB" sz="1000" b="0" i="0" u="none" strike="noStrike">
                          <a:effectLst/>
                          <a:latin typeface="Times New Roman" panose="02020603050405020304" pitchFamily="18" charset="0"/>
                        </a:rPr>
                        <a:t>PRIMARNI EFEKAT</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65599043"/>
                  </a:ext>
                </a:extLst>
              </a:tr>
              <a:tr h="255613">
                <a:tc>
                  <a:txBody>
                    <a:bodyPr/>
                    <a:lstStyle/>
                    <a:p>
                      <a:pPr algn="l" fontAlgn="b"/>
                      <a:r>
                        <a:rPr lang="en-GB" sz="1000" b="0" i="0" u="none" strike="noStrike">
                          <a:effectLst/>
                          <a:latin typeface="Times New Roman" panose="02020603050405020304" pitchFamily="18" charset="0"/>
                        </a:rPr>
                        <a:t>SEKUNDARNI EFEKTI</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793285"/>
                  </a:ext>
                </a:extLst>
              </a:tr>
              <a:tr h="130863">
                <a:tc>
                  <a:txBody>
                    <a:bodyPr/>
                    <a:lstStyle/>
                    <a:p>
                      <a:pPr algn="l" fontAlgn="b"/>
                      <a:r>
                        <a:rPr lang="en-GB" sz="1000" b="0" i="0" u="none" strike="noStrike">
                          <a:effectLst/>
                          <a:latin typeface="Times New Roman" panose="02020603050405020304" pitchFamily="18" charset="0"/>
                        </a:rPr>
                        <a:t>iteracija 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322621"/>
                  </a:ext>
                </a:extLst>
              </a:tr>
              <a:tr h="130863">
                <a:tc>
                  <a:txBody>
                    <a:bodyPr/>
                    <a:lstStyle/>
                    <a:p>
                      <a:pPr algn="l" fontAlgn="b"/>
                      <a:r>
                        <a:rPr lang="en-GB" sz="1000" b="0" i="0" u="none" strike="noStrike">
                          <a:effectLst/>
                          <a:latin typeface="Times New Roman" panose="02020603050405020304" pitchFamily="18" charset="0"/>
                        </a:rPr>
                        <a:t>iteracija 2</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0375170"/>
                  </a:ext>
                </a:extLst>
              </a:tr>
              <a:tr h="130863">
                <a:tc>
                  <a:txBody>
                    <a:bodyPr/>
                    <a:lstStyle/>
                    <a:p>
                      <a:pPr algn="l" fontAlgn="b"/>
                      <a:r>
                        <a:rPr lang="en-GB" sz="1000" b="0" i="0" u="none" strike="noStrike">
                          <a:effectLst/>
                          <a:latin typeface="Times New Roman" panose="02020603050405020304" pitchFamily="18" charset="0"/>
                        </a:rPr>
                        <a:t>iteracija 3</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7069891"/>
                  </a:ext>
                </a:extLst>
              </a:tr>
              <a:tr h="130863">
                <a:tc>
                  <a:txBody>
                    <a:bodyPr/>
                    <a:lstStyle/>
                    <a:p>
                      <a:pPr algn="l" fontAlgn="b"/>
                      <a:r>
                        <a:rPr lang="en-GB" sz="1000" b="0" i="0" u="none" strike="noStrike">
                          <a:effectLst/>
                          <a:latin typeface="Times New Roman" panose="02020603050405020304" pitchFamily="18" charset="0"/>
                        </a:rPr>
                        <a:t>iteracija 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1532390"/>
                  </a:ext>
                </a:extLst>
              </a:tr>
              <a:tr h="130863">
                <a:tc>
                  <a:txBody>
                    <a:bodyPr/>
                    <a:lstStyle/>
                    <a:p>
                      <a:pPr algn="l" fontAlgn="b"/>
                      <a:r>
                        <a:rPr lang="en-GB" sz="1000" b="0" i="0" u="none" strike="noStrike">
                          <a:effectLst/>
                          <a:latin typeface="Times New Roman" panose="02020603050405020304" pitchFamily="18" charset="0"/>
                        </a:rPr>
                        <a:t>iteracija 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163302"/>
                  </a:ext>
                </a:extLst>
              </a:tr>
              <a:tr h="130863">
                <a:tc>
                  <a:txBody>
                    <a:bodyPr/>
                    <a:lstStyle/>
                    <a:p>
                      <a:pPr algn="l" fontAlgn="b"/>
                      <a:r>
                        <a:rPr lang="en-GB" sz="1000" b="0" i="0" u="none" strike="noStrike">
                          <a:effectLst/>
                          <a:latin typeface="Times New Roman" panose="02020603050405020304" pitchFamily="18" charset="0"/>
                        </a:rPr>
                        <a:t>iteracija 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892939"/>
                  </a:ext>
                </a:extLst>
              </a:tr>
              <a:tr h="130863">
                <a:tc>
                  <a:txBody>
                    <a:bodyPr/>
                    <a:lstStyle/>
                    <a:p>
                      <a:pPr algn="l" fontAlgn="b"/>
                      <a:r>
                        <a:rPr lang="en-GB" sz="1000" b="0" i="0" u="none" strike="noStrike">
                          <a:effectLst/>
                          <a:latin typeface="Times New Roman" panose="02020603050405020304" pitchFamily="18" charset="0"/>
                        </a:rPr>
                        <a:t>iteracija 7</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566563"/>
                  </a:ext>
                </a:extLst>
              </a:tr>
              <a:tr h="130863">
                <a:tc>
                  <a:txBody>
                    <a:bodyPr/>
                    <a:lstStyle/>
                    <a:p>
                      <a:pPr algn="l" fontAlgn="b"/>
                      <a:r>
                        <a:rPr lang="en-GB" sz="1000" b="0" i="0" u="none" strike="noStrike">
                          <a:effectLst/>
                          <a:latin typeface="Times New Roman" panose="02020603050405020304" pitchFamily="18" charset="0"/>
                        </a:rPr>
                        <a:t>iteracija 8</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110886"/>
                  </a:ext>
                </a:extLst>
              </a:tr>
              <a:tr h="130863">
                <a:tc>
                  <a:txBody>
                    <a:bodyPr/>
                    <a:lstStyle/>
                    <a:p>
                      <a:pPr algn="l" fontAlgn="b"/>
                      <a:r>
                        <a:rPr lang="en-GB" sz="1000" b="0" i="0" u="none" strike="noStrike">
                          <a:effectLst/>
                          <a:latin typeface="Times New Roman" panose="02020603050405020304" pitchFamily="18" charset="0"/>
                        </a:rPr>
                        <a:t>iteracija 9</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4068354"/>
                  </a:ext>
                </a:extLst>
              </a:tr>
              <a:tr h="130863">
                <a:tc>
                  <a:txBody>
                    <a:bodyPr/>
                    <a:lstStyle/>
                    <a:p>
                      <a:pPr algn="l" fontAlgn="b"/>
                      <a:r>
                        <a:rPr lang="en-GB" sz="1000" b="0" i="0" u="none" strike="noStrike">
                          <a:effectLst/>
                          <a:latin typeface="Times New Roman" panose="02020603050405020304" pitchFamily="18" charset="0"/>
                        </a:rPr>
                        <a:t>iteracija 10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555421"/>
                  </a:ext>
                </a:extLst>
              </a:tr>
              <a:tr h="130863">
                <a:tc>
                  <a:txBody>
                    <a:bodyPr/>
                    <a:lstStyle/>
                    <a:p>
                      <a:pPr algn="l" fontAlgn="b"/>
                      <a:r>
                        <a:rPr lang="en-GB" sz="1000" b="0" i="0" u="none" strike="noStrike">
                          <a:effectLst/>
                          <a:latin typeface="Times New Roman" panose="02020603050405020304" pitchFamily="18" charset="0"/>
                        </a:rPr>
                        <a:t>iteracija 11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881686"/>
                  </a:ext>
                </a:extLst>
              </a:tr>
              <a:tr h="255613">
                <a:tc>
                  <a:txBody>
                    <a:bodyPr/>
                    <a:lstStyle/>
                    <a:p>
                      <a:pPr algn="l" fontAlgn="b"/>
                      <a:r>
                        <a:rPr lang="en-GB" sz="1000" b="1" i="0" u="none" strike="noStrike">
                          <a:effectLst/>
                          <a:latin typeface="Times New Roman" panose="02020603050405020304" pitchFamily="18" charset="0"/>
                        </a:rPr>
                        <a:t>ukupno sekundarni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264476097"/>
                  </a:ext>
                </a:extLst>
              </a:tr>
              <a:tr h="255613">
                <a:tc>
                  <a:txBody>
                    <a:bodyPr/>
                    <a:lstStyle/>
                    <a:p>
                      <a:pPr algn="l" fontAlgn="b"/>
                      <a:r>
                        <a:rPr lang="en-GB" sz="1000" b="1" i="0" u="none" strike="noStrike">
                          <a:effectLst/>
                          <a:latin typeface="Times New Roman" panose="02020603050405020304" pitchFamily="18" charset="0"/>
                        </a:rPr>
                        <a:t>åefekata (ukupno)</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2000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dirty="0">
                          <a:effectLst/>
                          <a:latin typeface="Times New Roman" panose="02020603050405020304" pitchFamily="18" charset="0"/>
                        </a:rPr>
                        <a:t>4999,916114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408137573"/>
                  </a:ext>
                </a:extLst>
              </a:tr>
            </a:tbl>
          </a:graphicData>
        </a:graphic>
      </p:graphicFrame>
      <p:sp>
        <p:nvSpPr>
          <p:cNvPr id="23" name="Title 1"/>
          <p:cNvSpPr txBox="1">
            <a:spLocks/>
          </p:cNvSpPr>
          <p:nvPr/>
        </p:nvSpPr>
        <p:spPr>
          <a:xfrm>
            <a:off x="2075155" y="6172558"/>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Y/ ∆X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a:t>
            </a:r>
            <a:r>
              <a:rPr lang="sr-Latn-BA" sz="1400" dirty="0">
                <a:solidFill>
                  <a:schemeClr val="tx1"/>
                </a:solidFill>
                <a:latin typeface="Times New Roman" panose="02020603050405020304" pitchFamily="18" charset="0"/>
                <a:cs typeface="Times New Roman" panose="02020603050405020304" pitchFamily="18" charset="0"/>
              </a:rPr>
              <a:t>∆S /∆Y </a:t>
            </a:r>
            <a:r>
              <a:rPr lang="sr-Latn-BA" sz="14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 ∆M /∆Y </a:t>
            </a:r>
            <a:r>
              <a:rPr lang="sr-Latn-BA" sz="1400" dirty="0" smtClean="0">
                <a:solidFill>
                  <a:schemeClr val="tx1"/>
                </a:solidFill>
                <a:latin typeface="Times New Roman" panose="02020603050405020304" pitchFamily="18" charset="0"/>
                <a:cs typeface="Times New Roman" panose="02020603050405020304" pitchFamily="18" charset="0"/>
              </a:rPr>
              <a:t>)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24" name="Title 1"/>
          <p:cNvSpPr txBox="1">
            <a:spLocks/>
          </p:cNvSpPr>
          <p:nvPr/>
        </p:nvSpPr>
        <p:spPr>
          <a:xfrm>
            <a:off x="5490697" y="1270528"/>
            <a:ext cx="3129280" cy="77821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Izračunati: marginalne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sklonosti </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potrosnji, stednji i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uvozu </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0,3, te spoljnotrgovinski multiplikator?</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5" name="Cloud Callout 24"/>
          <p:cNvSpPr/>
          <p:nvPr/>
        </p:nvSpPr>
        <p:spPr>
          <a:xfrm flipH="1">
            <a:off x="4657577" y="1288225"/>
            <a:ext cx="833120" cy="59656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26" name="Title 1"/>
          <p:cNvSpPr txBox="1">
            <a:spLocks/>
          </p:cNvSpPr>
          <p:nvPr/>
        </p:nvSpPr>
        <p:spPr>
          <a:xfrm>
            <a:off x="2075155" y="6504849"/>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5000/ 3000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1/(0,3 +0,3)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4284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23</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36852" y="237985"/>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34" y="942512"/>
            <a:ext cx="390199" cy="483981"/>
          </a:xfrm>
          <a:prstGeom prst="rect">
            <a:avLst/>
          </a:prstGeom>
        </p:spPr>
      </p:pic>
      <p:sp>
        <p:nvSpPr>
          <p:cNvPr id="9" name="Title 1"/>
          <p:cNvSpPr txBox="1">
            <a:spLocks/>
          </p:cNvSpPr>
          <p:nvPr/>
        </p:nvSpPr>
        <p:spPr>
          <a:xfrm>
            <a:off x="5841139" y="1195870"/>
            <a:ext cx="3372887" cy="73458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Rješenje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M+S = X + I  (investije su ostale iste dI=0). </a:t>
            </a:r>
            <a:endPar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5685568" y="7799208"/>
            <a:ext cx="3372887"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Rješenje: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M+S = X + I  </a:t>
            </a:r>
            <a:endPar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dUVOZ+dŠTEDNJA=dIZVOZ+dinvesticije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(koje su stale iste, dI=0) Ovdje su marginalne sklonosti potrosnji 0,4 , stednji 0,3 , i uvozu 0,3 : ukupno 1 (to je bitno naglasiti;   multiplikator je ovdje 1.66667 i rast dohotka ukupno je 5000</a:t>
            </a:r>
          </a:p>
        </p:txBody>
      </p:sp>
      <p:sp>
        <p:nvSpPr>
          <p:cNvPr id="11" name="Title 1"/>
          <p:cNvSpPr txBox="1">
            <a:spLocks/>
          </p:cNvSpPr>
          <p:nvPr/>
        </p:nvSpPr>
        <p:spPr>
          <a:xfrm>
            <a:off x="5969441" y="2389040"/>
            <a:ext cx="1126640"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S</a:t>
            </a:r>
            <a:r>
              <a:rPr lang="sr-Latn-BA" sz="1600" dirty="0">
                <a:solidFill>
                  <a:schemeClr val="tx1"/>
                </a:solidFill>
                <a:latin typeface="Times New Roman" panose="02020603050405020304" pitchFamily="18" charset="0"/>
                <a:cs typeface="Times New Roman" panose="02020603050405020304" pitchFamily="18" charset="0"/>
              </a:rPr>
              <a:t> /∆</a:t>
            </a:r>
            <a:r>
              <a:rPr lang="sr-Latn-BA" sz="1600" dirty="0" smtClean="0">
                <a:solidFill>
                  <a:schemeClr val="tx1"/>
                </a:solidFill>
                <a:latin typeface="Times New Roman" panose="02020603050405020304" pitchFamily="18" charset="0"/>
                <a:cs typeface="Times New Roman" panose="02020603050405020304" pitchFamily="18" charset="0"/>
              </a:rPr>
              <a:t>Y =s</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950837" y="2076467"/>
            <a:ext cx="2912389" cy="26471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štednji: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5915815" y="2698443"/>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s</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∆S /∆Y = 1500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0,3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5915814" y="3242142"/>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uvozu: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5950837" y="3559993"/>
            <a:ext cx="1215659"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M</a:t>
            </a:r>
            <a:r>
              <a:rPr lang="sr-Latn-BA" sz="1600" dirty="0" smtClean="0">
                <a:solidFill>
                  <a:schemeClr val="tx1"/>
                </a:solidFill>
                <a:latin typeface="Times New Roman" panose="02020603050405020304" pitchFamily="18" charset="0"/>
                <a:cs typeface="Times New Roman" panose="02020603050405020304" pitchFamily="18" charset="0"/>
              </a:rPr>
              <a:t> </a:t>
            </a:r>
            <a:r>
              <a:rPr lang="sr-Latn-BA" sz="1600" dirty="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Y =m</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5915813" y="3835227"/>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 ∆M /∆Y = 1500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0,3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5915812" y="4347489"/>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potrošnji: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5969441" y="4604366"/>
            <a:ext cx="1342036"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C </a:t>
            </a:r>
            <a:r>
              <a:rPr lang="sr-Latn-BA" sz="1400" dirty="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Y =b</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5855282" y="4904977"/>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b</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∆C /∆Y = 2000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0,4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5809868" y="5413166"/>
            <a:ext cx="3194326" cy="492761"/>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Zbir marginalnih sklonosti je=1 (0,3+0,3+0,4=1).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95167" y="4527649"/>
            <a:ext cx="1462513" cy="365506"/>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Multiplikator je:</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3606615925"/>
              </p:ext>
            </p:extLst>
          </p:nvPr>
        </p:nvGraphicFramePr>
        <p:xfrm>
          <a:off x="395457" y="862939"/>
          <a:ext cx="5203683" cy="3479773"/>
        </p:xfrm>
        <a:graphic>
          <a:graphicData uri="http://schemas.openxmlformats.org/drawingml/2006/table">
            <a:tbl>
              <a:tblPr/>
              <a:tblGrid>
                <a:gridCol w="928500">
                  <a:extLst>
                    <a:ext uri="{9D8B030D-6E8A-4147-A177-3AD203B41FA5}">
                      <a16:colId xmlns:a16="http://schemas.microsoft.com/office/drawing/2014/main" val="2285338936"/>
                    </a:ext>
                  </a:extLst>
                </a:gridCol>
                <a:gridCol w="683621">
                  <a:extLst>
                    <a:ext uri="{9D8B030D-6E8A-4147-A177-3AD203B41FA5}">
                      <a16:colId xmlns:a16="http://schemas.microsoft.com/office/drawing/2014/main" val="1223014754"/>
                    </a:ext>
                  </a:extLst>
                </a:gridCol>
                <a:gridCol w="714231">
                  <a:extLst>
                    <a:ext uri="{9D8B030D-6E8A-4147-A177-3AD203B41FA5}">
                      <a16:colId xmlns:a16="http://schemas.microsoft.com/office/drawing/2014/main" val="3782566633"/>
                    </a:ext>
                  </a:extLst>
                </a:gridCol>
                <a:gridCol w="775451">
                  <a:extLst>
                    <a:ext uri="{9D8B030D-6E8A-4147-A177-3AD203B41FA5}">
                      <a16:colId xmlns:a16="http://schemas.microsoft.com/office/drawing/2014/main" val="94428772"/>
                    </a:ext>
                  </a:extLst>
                </a:gridCol>
                <a:gridCol w="744841">
                  <a:extLst>
                    <a:ext uri="{9D8B030D-6E8A-4147-A177-3AD203B41FA5}">
                      <a16:colId xmlns:a16="http://schemas.microsoft.com/office/drawing/2014/main" val="367021335"/>
                    </a:ext>
                  </a:extLst>
                </a:gridCol>
                <a:gridCol w="663214">
                  <a:extLst>
                    <a:ext uri="{9D8B030D-6E8A-4147-A177-3AD203B41FA5}">
                      <a16:colId xmlns:a16="http://schemas.microsoft.com/office/drawing/2014/main" val="3496570110"/>
                    </a:ext>
                  </a:extLst>
                </a:gridCol>
                <a:gridCol w="693825">
                  <a:extLst>
                    <a:ext uri="{9D8B030D-6E8A-4147-A177-3AD203B41FA5}">
                      <a16:colId xmlns:a16="http://schemas.microsoft.com/office/drawing/2014/main" val="1710741603"/>
                    </a:ext>
                  </a:extLst>
                </a:gridCol>
              </a:tblGrid>
              <a:tr h="130863">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DE9D9"/>
                    </a:solidFill>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GB" sz="1000" b="0" i="0" u="none" strike="noStrike">
                          <a:effectLst/>
                          <a:latin typeface="Times New Roman" panose="02020603050405020304" pitchFamily="18" charset="0"/>
                        </a:rPr>
                        <a:t>0,4</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506434"/>
                  </a:ext>
                </a:extLst>
              </a:tr>
              <a:tr h="255613">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DUVOZ</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DŠTEDNJA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DPOTROŠNJA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DINVESTICIJE</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DIZVOZ</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DDOHODAK</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80091315"/>
                  </a:ext>
                </a:extLst>
              </a:tr>
              <a:tr h="255613">
                <a:tc>
                  <a:txBody>
                    <a:bodyPr/>
                    <a:lstStyle/>
                    <a:p>
                      <a:pPr algn="l" fontAlgn="b"/>
                      <a:r>
                        <a:rPr lang="en-GB" sz="1000" b="0" i="0" u="none" strike="noStrike">
                          <a:effectLst/>
                          <a:latin typeface="Times New Roman" panose="02020603050405020304" pitchFamily="18" charset="0"/>
                        </a:rPr>
                        <a:t>PRIMARNI EFEKAT</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65599043"/>
                  </a:ext>
                </a:extLst>
              </a:tr>
              <a:tr h="255613">
                <a:tc>
                  <a:txBody>
                    <a:bodyPr/>
                    <a:lstStyle/>
                    <a:p>
                      <a:pPr algn="l" fontAlgn="b"/>
                      <a:r>
                        <a:rPr lang="en-GB" sz="1000" b="0" i="0" u="none" strike="noStrike">
                          <a:effectLst/>
                          <a:latin typeface="Times New Roman" panose="02020603050405020304" pitchFamily="18" charset="0"/>
                        </a:rPr>
                        <a:t>SEKUNDARNI EFEKTI</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793285"/>
                  </a:ext>
                </a:extLst>
              </a:tr>
              <a:tr h="130863">
                <a:tc>
                  <a:txBody>
                    <a:bodyPr/>
                    <a:lstStyle/>
                    <a:p>
                      <a:pPr algn="l" fontAlgn="b"/>
                      <a:r>
                        <a:rPr lang="en-GB" sz="1000" b="0" i="0" u="none" strike="noStrike">
                          <a:effectLst/>
                          <a:latin typeface="Times New Roman" panose="02020603050405020304" pitchFamily="18" charset="0"/>
                        </a:rPr>
                        <a:t>iteracija 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322621"/>
                  </a:ext>
                </a:extLst>
              </a:tr>
              <a:tr h="130863">
                <a:tc>
                  <a:txBody>
                    <a:bodyPr/>
                    <a:lstStyle/>
                    <a:p>
                      <a:pPr algn="l" fontAlgn="b"/>
                      <a:r>
                        <a:rPr lang="en-GB" sz="1000" b="0" i="0" u="none" strike="noStrike">
                          <a:effectLst/>
                          <a:latin typeface="Times New Roman" panose="02020603050405020304" pitchFamily="18" charset="0"/>
                        </a:rPr>
                        <a:t>iteracija 2</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0375170"/>
                  </a:ext>
                </a:extLst>
              </a:tr>
              <a:tr h="130863">
                <a:tc>
                  <a:txBody>
                    <a:bodyPr/>
                    <a:lstStyle/>
                    <a:p>
                      <a:pPr algn="l" fontAlgn="b"/>
                      <a:r>
                        <a:rPr lang="en-GB" sz="1000" b="0" i="0" u="none" strike="noStrike">
                          <a:effectLst/>
                          <a:latin typeface="Times New Roman" panose="02020603050405020304" pitchFamily="18" charset="0"/>
                        </a:rPr>
                        <a:t>iteracija 3</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7069891"/>
                  </a:ext>
                </a:extLst>
              </a:tr>
              <a:tr h="130863">
                <a:tc>
                  <a:txBody>
                    <a:bodyPr/>
                    <a:lstStyle/>
                    <a:p>
                      <a:pPr algn="l" fontAlgn="b"/>
                      <a:r>
                        <a:rPr lang="en-GB" sz="1000" b="0" i="0" u="none" strike="noStrike">
                          <a:effectLst/>
                          <a:latin typeface="Times New Roman" panose="02020603050405020304" pitchFamily="18" charset="0"/>
                        </a:rPr>
                        <a:t>iteracija 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1532390"/>
                  </a:ext>
                </a:extLst>
              </a:tr>
              <a:tr h="130863">
                <a:tc>
                  <a:txBody>
                    <a:bodyPr/>
                    <a:lstStyle/>
                    <a:p>
                      <a:pPr algn="l" fontAlgn="b"/>
                      <a:r>
                        <a:rPr lang="en-GB" sz="1000" b="0" i="0" u="none" strike="noStrike">
                          <a:effectLst/>
                          <a:latin typeface="Times New Roman" panose="02020603050405020304" pitchFamily="18" charset="0"/>
                        </a:rPr>
                        <a:t>iteracija 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163302"/>
                  </a:ext>
                </a:extLst>
              </a:tr>
              <a:tr h="130863">
                <a:tc>
                  <a:txBody>
                    <a:bodyPr/>
                    <a:lstStyle/>
                    <a:p>
                      <a:pPr algn="l" fontAlgn="b"/>
                      <a:r>
                        <a:rPr lang="en-GB" sz="1000" b="0" i="0" u="none" strike="noStrike">
                          <a:effectLst/>
                          <a:latin typeface="Times New Roman" panose="02020603050405020304" pitchFamily="18" charset="0"/>
                        </a:rPr>
                        <a:t>iteracija 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892939"/>
                  </a:ext>
                </a:extLst>
              </a:tr>
              <a:tr h="130863">
                <a:tc>
                  <a:txBody>
                    <a:bodyPr/>
                    <a:lstStyle/>
                    <a:p>
                      <a:pPr algn="l" fontAlgn="b"/>
                      <a:r>
                        <a:rPr lang="en-GB" sz="1000" b="0" i="0" u="none" strike="noStrike">
                          <a:effectLst/>
                          <a:latin typeface="Times New Roman" panose="02020603050405020304" pitchFamily="18" charset="0"/>
                        </a:rPr>
                        <a:t>iteracija 7</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566563"/>
                  </a:ext>
                </a:extLst>
              </a:tr>
              <a:tr h="130863">
                <a:tc>
                  <a:txBody>
                    <a:bodyPr/>
                    <a:lstStyle/>
                    <a:p>
                      <a:pPr algn="l" fontAlgn="b"/>
                      <a:r>
                        <a:rPr lang="en-GB" sz="1000" b="0" i="0" u="none" strike="noStrike">
                          <a:effectLst/>
                          <a:latin typeface="Times New Roman" panose="02020603050405020304" pitchFamily="18" charset="0"/>
                        </a:rPr>
                        <a:t>iteracija 8</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110886"/>
                  </a:ext>
                </a:extLst>
              </a:tr>
              <a:tr h="130863">
                <a:tc>
                  <a:txBody>
                    <a:bodyPr/>
                    <a:lstStyle/>
                    <a:p>
                      <a:pPr algn="l" fontAlgn="b"/>
                      <a:r>
                        <a:rPr lang="en-GB" sz="1000" b="0" i="0" u="none" strike="noStrike">
                          <a:effectLst/>
                          <a:latin typeface="Times New Roman" panose="02020603050405020304" pitchFamily="18" charset="0"/>
                        </a:rPr>
                        <a:t>iteracija 9</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4068354"/>
                  </a:ext>
                </a:extLst>
              </a:tr>
              <a:tr h="130863">
                <a:tc>
                  <a:txBody>
                    <a:bodyPr/>
                    <a:lstStyle/>
                    <a:p>
                      <a:pPr algn="l" fontAlgn="b"/>
                      <a:r>
                        <a:rPr lang="en-GB" sz="1000" b="0" i="0" u="none" strike="noStrike">
                          <a:effectLst/>
                          <a:latin typeface="Times New Roman" panose="02020603050405020304" pitchFamily="18" charset="0"/>
                        </a:rPr>
                        <a:t>iteracija 10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555421"/>
                  </a:ext>
                </a:extLst>
              </a:tr>
              <a:tr h="130863">
                <a:tc>
                  <a:txBody>
                    <a:bodyPr/>
                    <a:lstStyle/>
                    <a:p>
                      <a:pPr algn="l" fontAlgn="b"/>
                      <a:r>
                        <a:rPr lang="en-GB" sz="1000" b="0" i="0" u="none" strike="noStrike">
                          <a:effectLst/>
                          <a:latin typeface="Times New Roman" panose="02020603050405020304" pitchFamily="18" charset="0"/>
                        </a:rPr>
                        <a:t>iteracija 11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881686"/>
                  </a:ext>
                </a:extLst>
              </a:tr>
              <a:tr h="255613">
                <a:tc>
                  <a:txBody>
                    <a:bodyPr/>
                    <a:lstStyle/>
                    <a:p>
                      <a:pPr algn="l" fontAlgn="b"/>
                      <a:r>
                        <a:rPr lang="en-GB" sz="1000" b="1" i="0" u="none" strike="noStrike">
                          <a:effectLst/>
                          <a:latin typeface="Times New Roman" panose="02020603050405020304" pitchFamily="18" charset="0"/>
                        </a:rPr>
                        <a:t>ukupno sekundarni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264476097"/>
                  </a:ext>
                </a:extLst>
              </a:tr>
              <a:tr h="255613">
                <a:tc>
                  <a:txBody>
                    <a:bodyPr/>
                    <a:lstStyle/>
                    <a:p>
                      <a:pPr algn="l" fontAlgn="b"/>
                      <a:r>
                        <a:rPr lang="en-GB" sz="1000" b="1" i="0" u="none" strike="noStrike">
                          <a:effectLst/>
                          <a:latin typeface="Times New Roman" panose="02020603050405020304" pitchFamily="18" charset="0"/>
                        </a:rPr>
                        <a:t>åefekata (ukupno)</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2000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dirty="0">
                          <a:effectLst/>
                          <a:latin typeface="Times New Roman" panose="02020603050405020304" pitchFamily="18" charset="0"/>
                        </a:rPr>
                        <a:t>4999,916114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408137573"/>
                  </a:ext>
                </a:extLst>
              </a:tr>
            </a:tbl>
          </a:graphicData>
        </a:graphic>
      </p:graphicFrame>
      <p:sp>
        <p:nvSpPr>
          <p:cNvPr id="23" name="Title 1"/>
          <p:cNvSpPr txBox="1">
            <a:spLocks/>
          </p:cNvSpPr>
          <p:nvPr/>
        </p:nvSpPr>
        <p:spPr>
          <a:xfrm>
            <a:off x="1912595" y="4579493"/>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Y/ ∆X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a:t>
            </a:r>
            <a:r>
              <a:rPr lang="sr-Latn-BA" sz="1400" dirty="0">
                <a:solidFill>
                  <a:schemeClr val="tx1"/>
                </a:solidFill>
                <a:latin typeface="Times New Roman" panose="02020603050405020304" pitchFamily="18" charset="0"/>
                <a:cs typeface="Times New Roman" panose="02020603050405020304" pitchFamily="18" charset="0"/>
              </a:rPr>
              <a:t>∆S /∆Y </a:t>
            </a:r>
            <a:r>
              <a:rPr lang="sr-Latn-BA" sz="14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 ∆M /∆Y </a:t>
            </a:r>
            <a:r>
              <a:rPr lang="sr-Latn-BA" sz="1400" dirty="0" smtClean="0">
                <a:solidFill>
                  <a:schemeClr val="tx1"/>
                </a:solidFill>
                <a:latin typeface="Times New Roman" panose="02020603050405020304" pitchFamily="18" charset="0"/>
                <a:cs typeface="Times New Roman" panose="02020603050405020304" pitchFamily="18" charset="0"/>
              </a:rPr>
              <a:t>)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1912594" y="4947917"/>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5000/ 3000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1/(0,3 +0,3)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1888338" y="5324727"/>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1,66=  1/0,6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1876914" y="5657432"/>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1,66=  1,66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3" name="Bent Arrow 2"/>
          <p:cNvSpPr/>
          <p:nvPr/>
        </p:nvSpPr>
        <p:spPr>
          <a:xfrm flipV="1">
            <a:off x="635659" y="4947917"/>
            <a:ext cx="1122021" cy="95309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290730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24</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36852" y="237985"/>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34" y="942512"/>
            <a:ext cx="390199" cy="483981"/>
          </a:xfrm>
          <a:prstGeom prst="rect">
            <a:avLst/>
          </a:prstGeom>
        </p:spPr>
      </p:pic>
      <p:sp>
        <p:nvSpPr>
          <p:cNvPr id="7" name="Title 1"/>
          <p:cNvSpPr txBox="1">
            <a:spLocks/>
          </p:cNvSpPr>
          <p:nvPr/>
        </p:nvSpPr>
        <p:spPr>
          <a:xfrm>
            <a:off x="738371" y="868635"/>
            <a:ext cx="7916968" cy="28859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Spoljnotrgovinski  multiplikator </a:t>
            </a:r>
          </a:p>
        </p:txBody>
      </p:sp>
      <p:sp>
        <p:nvSpPr>
          <p:cNvPr id="8" name="Title 1"/>
          <p:cNvSpPr txBox="1">
            <a:spLocks/>
          </p:cNvSpPr>
          <p:nvPr/>
        </p:nvSpPr>
        <p:spPr>
          <a:xfrm>
            <a:off x="738371" y="1200477"/>
            <a:ext cx="8128536" cy="1735346"/>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Definišite i izračunate:</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a:t>
            </a:r>
          </a:p>
          <a:p>
            <a:pPr marL="742950" lvl="1" indent="-285750" algn="just">
              <a:spcAft>
                <a:spcPts val="0"/>
              </a:spcAft>
              <a:buFont typeface="+mj-lt"/>
              <a:buAutoNum type="alphaLcParenR"/>
              <a:tabLst>
                <a:tab pos="457200" algn="l"/>
              </a:tabLst>
            </a:pPr>
            <a:r>
              <a:rPr lang="hr-HR" sz="1600" dirty="0" smtClean="0">
                <a:latin typeface="Times New Roman" panose="02020603050405020304" pitchFamily="18" charset="0"/>
                <a:ea typeface="Times New Roman" panose="02020603050405020304" pitchFamily="18" charset="0"/>
              </a:rPr>
              <a:t>marginalnu </a:t>
            </a:r>
            <a:r>
              <a:rPr lang="hr-HR" sz="1600" dirty="0">
                <a:latin typeface="Times New Roman" panose="02020603050405020304" pitchFamily="18" charset="0"/>
                <a:ea typeface="Times New Roman" panose="02020603050405020304" pitchFamily="18" charset="0"/>
              </a:rPr>
              <a:t>sklonost potrošnji</a:t>
            </a:r>
            <a:endParaRPr lang="en-GB" sz="1600" dirty="0">
              <a:latin typeface="Times New Roman" panose="02020603050405020304" pitchFamily="18" charset="0"/>
              <a:ea typeface="Times New Roman" panose="02020603050405020304" pitchFamily="18" charset="0"/>
            </a:endParaRPr>
          </a:p>
          <a:p>
            <a:pPr marL="742950" lvl="1" indent="-285750" algn="just">
              <a:spcAft>
                <a:spcPts val="0"/>
              </a:spcAft>
              <a:buFont typeface="+mj-lt"/>
              <a:buAutoNum type="alphaLcParenR"/>
              <a:tabLst>
                <a:tab pos="457200" algn="l"/>
              </a:tabLst>
            </a:pPr>
            <a:r>
              <a:rPr lang="hr-HR" sz="1600" dirty="0">
                <a:latin typeface="Times New Roman" panose="02020603050405020304" pitchFamily="18" charset="0"/>
                <a:ea typeface="Times New Roman" panose="02020603050405020304" pitchFamily="18" charset="0"/>
              </a:rPr>
              <a:t>graničnu sklonost ka štednji</a:t>
            </a:r>
            <a:endParaRPr lang="en-GB" sz="1600" dirty="0">
              <a:latin typeface="Times New Roman" panose="02020603050405020304" pitchFamily="18" charset="0"/>
              <a:ea typeface="Times New Roman" panose="02020603050405020304" pitchFamily="18" charset="0"/>
            </a:endParaRPr>
          </a:p>
          <a:p>
            <a:pPr marL="742950" lvl="1" indent="-285750" algn="just">
              <a:spcAft>
                <a:spcPts val="0"/>
              </a:spcAft>
              <a:buFont typeface="+mj-lt"/>
              <a:buAutoNum type="alphaLcParenR"/>
              <a:tabLst>
                <a:tab pos="457200" algn="l"/>
              </a:tabLst>
            </a:pPr>
            <a:r>
              <a:rPr lang="hr-HR" sz="1600" dirty="0">
                <a:latin typeface="Times New Roman" panose="02020603050405020304" pitchFamily="18" charset="0"/>
                <a:ea typeface="Times New Roman" panose="02020603050405020304" pitchFamily="18" charset="0"/>
              </a:rPr>
              <a:t>marginalnu sklonost ka uvozu</a:t>
            </a:r>
            <a:endParaRPr lang="en-GB" sz="1600" dirty="0">
              <a:latin typeface="Times New Roman" panose="02020603050405020304" pitchFamily="18" charset="0"/>
              <a:ea typeface="Times New Roman" panose="02020603050405020304" pitchFamily="18" charset="0"/>
            </a:endParaRPr>
          </a:p>
          <a:p>
            <a:pPr marL="742950" lvl="1" indent="-285750" algn="just">
              <a:spcAft>
                <a:spcPts val="0"/>
              </a:spcAft>
              <a:buFont typeface="+mj-lt"/>
              <a:buAutoNum type="alphaLcParenR"/>
              <a:tabLst>
                <a:tab pos="457200" algn="l"/>
              </a:tabLst>
            </a:pPr>
            <a:r>
              <a:rPr lang="hr-HR" sz="1600" dirty="0">
                <a:latin typeface="Times New Roman" panose="02020603050405020304" pitchFamily="18" charset="0"/>
                <a:ea typeface="Times New Roman" panose="02020603050405020304" pitchFamily="18" charset="0"/>
              </a:rPr>
              <a:t>ako je povećanje dohotka od 3.000 novčanih jedinica izazvalo povećanje potrošnje, štednje i uvoza za 1.200, 900 i 900 novčanih jedinica, </a:t>
            </a:r>
            <a:r>
              <a:rPr lang="hr-HR" sz="1600" dirty="0" smtClean="0">
                <a:latin typeface="Times New Roman" panose="02020603050405020304" pitchFamily="18" charset="0"/>
                <a:ea typeface="Times New Roman" panose="02020603050405020304" pitchFamily="18" charset="0"/>
              </a:rPr>
              <a:t>respektivno</a:t>
            </a:r>
            <a:r>
              <a:rPr lang="hr-HR" sz="1600" dirty="0">
                <a:latin typeface="Times New Roman" panose="02020603050405020304" pitchFamily="18" charset="0"/>
                <a:ea typeface="Times New Roman" panose="02020603050405020304" pitchFamily="18" charset="0"/>
              </a:rPr>
              <a:t>.</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738371" y="3442748"/>
            <a:ext cx="1730509" cy="296132"/>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Y=3000</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746244" y="3856587"/>
            <a:ext cx="1722635"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C= 1200</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705603" y="4302135"/>
            <a:ext cx="1722635"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S</a:t>
            </a:r>
            <a:r>
              <a:rPr lang="sr-Latn-BA" sz="1400" dirty="0" smtClean="0">
                <a:solidFill>
                  <a:schemeClr val="tx1"/>
                </a:solidFill>
                <a:latin typeface="Times New Roman" panose="02020603050405020304" pitchFamily="18" charset="0"/>
                <a:cs typeface="Times New Roman" panose="02020603050405020304" pitchFamily="18" charset="0"/>
              </a:rPr>
              <a:t>= 900</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738371" y="4715974"/>
            <a:ext cx="1722635"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M</a:t>
            </a:r>
            <a:r>
              <a:rPr lang="sr-Latn-BA" sz="1400" dirty="0" smtClean="0">
                <a:solidFill>
                  <a:schemeClr val="tx1"/>
                </a:solidFill>
                <a:latin typeface="Times New Roman" panose="02020603050405020304" pitchFamily="18" charset="0"/>
                <a:cs typeface="Times New Roman" panose="02020603050405020304" pitchFamily="18" charset="0"/>
              </a:rPr>
              <a:t>= 900</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587532" y="2964805"/>
            <a:ext cx="3141187"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(1) Rješenje (marginalne slonosti) : </a:t>
            </a:r>
            <a:endPar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810942" y="3214723"/>
            <a:ext cx="6055965" cy="8144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 Marginalna sklonost potrošnji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2992561" y="3528746"/>
            <a:ext cx="1342036"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C </a:t>
            </a:r>
            <a:r>
              <a:rPr lang="sr-Latn-BA" sz="1400" dirty="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Y =b</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4748453" y="3520331"/>
            <a:ext cx="1642038"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=1200/3000</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6804347" y="3458028"/>
            <a:ext cx="944496"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=0,4</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2861593" y="4249321"/>
            <a:ext cx="6055965" cy="358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Marginalna sklonost štednji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3100259" y="4603406"/>
            <a:ext cx="1126640"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S</a:t>
            </a:r>
            <a:r>
              <a:rPr lang="sr-Latn-BA" sz="1600" dirty="0">
                <a:solidFill>
                  <a:schemeClr val="tx1"/>
                </a:solidFill>
                <a:latin typeface="Times New Roman" panose="02020603050405020304" pitchFamily="18" charset="0"/>
                <a:cs typeface="Times New Roman" panose="02020603050405020304" pitchFamily="18" charset="0"/>
              </a:rPr>
              <a:t> /∆</a:t>
            </a:r>
            <a:r>
              <a:rPr lang="sr-Latn-BA" sz="1600" dirty="0" smtClean="0">
                <a:solidFill>
                  <a:schemeClr val="tx1"/>
                </a:solidFill>
                <a:latin typeface="Times New Roman" panose="02020603050405020304" pitchFamily="18" charset="0"/>
                <a:cs typeface="Times New Roman" panose="02020603050405020304" pitchFamily="18" charset="0"/>
              </a:rPr>
              <a:t>Y =s</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4775546" y="4609737"/>
            <a:ext cx="1642038"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=900/3000</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6804347" y="4590242"/>
            <a:ext cx="944496"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=0,3</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2838987" y="5297271"/>
            <a:ext cx="6055965" cy="358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Marginalna sklonost uvozu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3011240" y="5606367"/>
            <a:ext cx="1215659"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M</a:t>
            </a:r>
            <a:r>
              <a:rPr lang="sr-Latn-BA" sz="1600" dirty="0" smtClean="0">
                <a:solidFill>
                  <a:schemeClr val="tx1"/>
                </a:solidFill>
                <a:latin typeface="Times New Roman" panose="02020603050405020304" pitchFamily="18" charset="0"/>
                <a:cs typeface="Times New Roman" panose="02020603050405020304" pitchFamily="18" charset="0"/>
              </a:rPr>
              <a:t> </a:t>
            </a:r>
            <a:r>
              <a:rPr lang="sr-Latn-BA" sz="1600" dirty="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Y =m</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4" name="Title 1"/>
          <p:cNvSpPr txBox="1">
            <a:spLocks/>
          </p:cNvSpPr>
          <p:nvPr/>
        </p:nvSpPr>
        <p:spPr>
          <a:xfrm>
            <a:off x="4802639" y="5577383"/>
            <a:ext cx="1642038"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=900/3000</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6889193" y="5548401"/>
            <a:ext cx="944496"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=0,3</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6823846" y="3487010"/>
            <a:ext cx="944496" cy="32784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=0,4</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6823846" y="4619224"/>
            <a:ext cx="944496" cy="32784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=0,3</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6908692" y="5577383"/>
            <a:ext cx="944496" cy="32784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=0,3</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30" name="Right Arrow 29"/>
          <p:cNvSpPr/>
          <p:nvPr/>
        </p:nvSpPr>
        <p:spPr>
          <a:xfrm>
            <a:off x="4410852" y="352664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ight Arrow 30"/>
          <p:cNvSpPr/>
          <p:nvPr/>
        </p:nvSpPr>
        <p:spPr>
          <a:xfrm>
            <a:off x="6504830" y="352664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ight Arrow 31"/>
          <p:cNvSpPr/>
          <p:nvPr/>
        </p:nvSpPr>
        <p:spPr>
          <a:xfrm>
            <a:off x="4424212" y="463185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ight Arrow 32"/>
          <p:cNvSpPr/>
          <p:nvPr/>
        </p:nvSpPr>
        <p:spPr>
          <a:xfrm>
            <a:off x="6534094" y="4622370"/>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Arrow 33"/>
          <p:cNvSpPr/>
          <p:nvPr/>
        </p:nvSpPr>
        <p:spPr>
          <a:xfrm>
            <a:off x="4463098" y="560636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ight Arrow 34"/>
          <p:cNvSpPr/>
          <p:nvPr/>
        </p:nvSpPr>
        <p:spPr>
          <a:xfrm>
            <a:off x="6596123" y="5577383"/>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61942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25</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1076" y="868635"/>
            <a:ext cx="8365831"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Spoljnotrgovinski  multiplikator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34" y="942512"/>
            <a:ext cx="390199" cy="483981"/>
          </a:xfrm>
          <a:prstGeom prst="rect">
            <a:avLst/>
          </a:prstGeom>
        </p:spPr>
      </p:pic>
      <p:sp>
        <p:nvSpPr>
          <p:cNvPr id="6" name="Title 1"/>
          <p:cNvSpPr txBox="1">
            <a:spLocks/>
          </p:cNvSpPr>
          <p:nvPr/>
        </p:nvSpPr>
        <p:spPr>
          <a:xfrm>
            <a:off x="501076" y="1250582"/>
            <a:ext cx="8365831" cy="207105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hr-HR" sz="1600" dirty="0" smtClean="0">
                <a:solidFill>
                  <a:schemeClr val="tx1">
                    <a:lumMod val="65000"/>
                    <a:lumOff val="35000"/>
                  </a:schemeClr>
                </a:solidFill>
                <a:latin typeface="Times New Roman" panose="02020603050405020304" pitchFamily="18" charset="0"/>
                <a:cs typeface="Times New Roman" panose="02020603050405020304" pitchFamily="18" charset="0"/>
              </a:rPr>
              <a:t>Uz </a:t>
            </a:r>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korištenje vrijednosti dobijenih u prethodnom zadatku i uz pretpostavku da je zemlja ostvarila autonomno povećanje izvoza od 3.000 novčanih jedinica, definišite i izračunajte:</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(2)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primarni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efekat povećanja dohotka izazvan autonomnim povećanjem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izvoza</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(3)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prve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tri iteracije sekundarnih efekata povećanja nacionalnog dohotka, kao i povećanja štednje, uvoza i potrošnje ako pretpostavimo da su granične sklonosti ovih veličina jednake vrijednostima iz zadatka broj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(1) ,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te uz pretpostavku da investicije ne zavise od promjena nacionalnog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dohotka</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(4)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spoljnotrgovinski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multiplikator</a:t>
            </a:r>
            <a:endParaRPr lang="en-GB" sz="1600" dirty="0">
              <a:solidFill>
                <a:schemeClr val="tx1">
                  <a:lumMod val="65000"/>
                  <a:lumOff val="35000"/>
                </a:schemeClr>
              </a:solidFill>
              <a:latin typeface="Times New Roman" panose="02020603050405020304" pitchFamily="18" charset="0"/>
              <a:ea typeface="+mj-ea"/>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934719539"/>
              </p:ext>
            </p:extLst>
          </p:nvPr>
        </p:nvGraphicFramePr>
        <p:xfrm>
          <a:off x="738371" y="4247972"/>
          <a:ext cx="6322829" cy="1446098"/>
        </p:xfrm>
        <a:graphic>
          <a:graphicData uri="http://schemas.openxmlformats.org/drawingml/2006/table">
            <a:tbl>
              <a:tblPr/>
              <a:tblGrid>
                <a:gridCol w="1132756">
                  <a:extLst>
                    <a:ext uri="{9D8B030D-6E8A-4147-A177-3AD203B41FA5}">
                      <a16:colId xmlns:a16="http://schemas.microsoft.com/office/drawing/2014/main" val="4157808781"/>
                    </a:ext>
                  </a:extLst>
                </a:gridCol>
                <a:gridCol w="834007">
                  <a:extLst>
                    <a:ext uri="{9D8B030D-6E8A-4147-A177-3AD203B41FA5}">
                      <a16:colId xmlns:a16="http://schemas.microsoft.com/office/drawing/2014/main" val="2009388670"/>
                    </a:ext>
                  </a:extLst>
                </a:gridCol>
                <a:gridCol w="871351">
                  <a:extLst>
                    <a:ext uri="{9D8B030D-6E8A-4147-A177-3AD203B41FA5}">
                      <a16:colId xmlns:a16="http://schemas.microsoft.com/office/drawing/2014/main" val="3934141557"/>
                    </a:ext>
                  </a:extLst>
                </a:gridCol>
                <a:gridCol w="946038">
                  <a:extLst>
                    <a:ext uri="{9D8B030D-6E8A-4147-A177-3AD203B41FA5}">
                      <a16:colId xmlns:a16="http://schemas.microsoft.com/office/drawing/2014/main" val="1586067580"/>
                    </a:ext>
                  </a:extLst>
                </a:gridCol>
                <a:gridCol w="908694">
                  <a:extLst>
                    <a:ext uri="{9D8B030D-6E8A-4147-A177-3AD203B41FA5}">
                      <a16:colId xmlns:a16="http://schemas.microsoft.com/office/drawing/2014/main" val="2383964033"/>
                    </a:ext>
                  </a:extLst>
                </a:gridCol>
                <a:gridCol w="809111">
                  <a:extLst>
                    <a:ext uri="{9D8B030D-6E8A-4147-A177-3AD203B41FA5}">
                      <a16:colId xmlns:a16="http://schemas.microsoft.com/office/drawing/2014/main" val="813142020"/>
                    </a:ext>
                  </a:extLst>
                </a:gridCol>
                <a:gridCol w="820872">
                  <a:extLst>
                    <a:ext uri="{9D8B030D-6E8A-4147-A177-3AD203B41FA5}">
                      <a16:colId xmlns:a16="http://schemas.microsoft.com/office/drawing/2014/main" val="2413896359"/>
                    </a:ext>
                  </a:extLst>
                </a:gridCol>
              </a:tblGrid>
              <a:tr h="164312">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DE9D9"/>
                    </a:solidFill>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GB" sz="1000" b="0" i="0" u="none" strike="noStrike">
                          <a:effectLst/>
                          <a:latin typeface="Times New Roman" panose="02020603050405020304" pitchFamily="18" charset="0"/>
                        </a:rPr>
                        <a:t>0,4</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EBF1DE"/>
                    </a:solidFill>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5122007"/>
                  </a:ext>
                </a:extLst>
              </a:tr>
              <a:tr h="164312">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dirty="0">
                          <a:effectLst/>
                          <a:latin typeface="Times New Roman" panose="02020603050405020304" pitchFamily="18" charset="0"/>
                        </a:rPr>
                        <a:t>D UVOZ</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ŠTEDNJA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POTROŠNJA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INVESTICIJE</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IZVOZ</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DOHODAK</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645905121"/>
                  </a:ext>
                </a:extLst>
              </a:tr>
              <a:tr h="164312">
                <a:tc>
                  <a:txBody>
                    <a:bodyPr/>
                    <a:lstStyle/>
                    <a:p>
                      <a:pPr algn="l" fontAlgn="b"/>
                      <a:r>
                        <a:rPr lang="en-GB" sz="1000" b="0" i="0" u="none" strike="noStrike">
                          <a:effectLst/>
                          <a:latin typeface="Times New Roman" panose="02020603050405020304" pitchFamily="18" charset="0"/>
                        </a:rPr>
                        <a:t>PRIMARNI EFEKAT</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GB" sz="1000" b="0" i="0" u="none" strike="noStrike" dirty="0">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657532234"/>
                  </a:ext>
                </a:extLst>
              </a:tr>
              <a:tr h="306218">
                <a:tc>
                  <a:txBody>
                    <a:bodyPr/>
                    <a:lstStyle/>
                    <a:p>
                      <a:pPr algn="l" fontAlgn="b"/>
                      <a:r>
                        <a:rPr lang="en-GB" sz="1000" b="0" i="0" u="none" strike="noStrike">
                          <a:effectLst/>
                          <a:latin typeface="Times New Roman" panose="02020603050405020304" pitchFamily="18" charset="0"/>
                        </a:rPr>
                        <a:t>SEKUNDARNI EFEKTI</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1913020"/>
                  </a:ext>
                </a:extLst>
              </a:tr>
              <a:tr h="164312">
                <a:tc>
                  <a:txBody>
                    <a:bodyPr/>
                    <a:lstStyle/>
                    <a:p>
                      <a:pPr algn="l" fontAlgn="b"/>
                      <a:r>
                        <a:rPr lang="en-GB" sz="1000" b="0" i="0" u="none" strike="noStrike">
                          <a:effectLst/>
                          <a:latin typeface="Times New Roman" panose="02020603050405020304" pitchFamily="18" charset="0"/>
                        </a:rPr>
                        <a:t>iteracija 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5868040"/>
                  </a:ext>
                </a:extLst>
              </a:tr>
              <a:tr h="164312">
                <a:tc>
                  <a:txBody>
                    <a:bodyPr/>
                    <a:lstStyle/>
                    <a:p>
                      <a:pPr algn="l" fontAlgn="b"/>
                      <a:r>
                        <a:rPr lang="en-GB" sz="1000" b="0" i="0" u="none" strike="noStrike">
                          <a:effectLst/>
                          <a:latin typeface="Times New Roman" panose="02020603050405020304" pitchFamily="18" charset="0"/>
                        </a:rPr>
                        <a:t>iteracija 2</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6846161"/>
                  </a:ext>
                </a:extLst>
              </a:tr>
              <a:tr h="164312">
                <a:tc>
                  <a:txBody>
                    <a:bodyPr/>
                    <a:lstStyle/>
                    <a:p>
                      <a:pPr algn="l" fontAlgn="b"/>
                      <a:r>
                        <a:rPr lang="en-GB" sz="1000" b="0" i="0" u="none" strike="noStrike">
                          <a:effectLst/>
                          <a:latin typeface="Times New Roman" panose="02020603050405020304" pitchFamily="18" charset="0"/>
                        </a:rPr>
                        <a:t>iteracija 3</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dirty="0">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1584111"/>
                  </a:ext>
                </a:extLst>
              </a:tr>
            </a:tbl>
          </a:graphicData>
        </a:graphic>
      </p:graphicFrame>
      <p:sp>
        <p:nvSpPr>
          <p:cNvPr id="8" name="Title 1"/>
          <p:cNvSpPr txBox="1">
            <a:spLocks/>
          </p:cNvSpPr>
          <p:nvPr/>
        </p:nvSpPr>
        <p:spPr>
          <a:xfrm>
            <a:off x="587532" y="3449585"/>
            <a:ext cx="5215389"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(2) Rješenje (primarni efekat povećanja dohodka ) : </a:t>
            </a:r>
            <a:endPar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6108873" y="3434392"/>
            <a:ext cx="944496" cy="26901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=3000</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501076" y="3950474"/>
            <a:ext cx="7552189"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(3) Rješenje (prve tri iteracije sekundarnih efekata povećanja nacionalnog dohodka ) : </a:t>
            </a:r>
            <a:endPar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738371" y="6237761"/>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Y/ ∆X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a:t>
            </a:r>
            <a:r>
              <a:rPr lang="sr-Latn-BA" sz="1400" dirty="0">
                <a:solidFill>
                  <a:schemeClr val="tx1"/>
                </a:solidFill>
                <a:latin typeface="Times New Roman" panose="02020603050405020304" pitchFamily="18" charset="0"/>
                <a:cs typeface="Times New Roman" panose="02020603050405020304" pitchFamily="18" charset="0"/>
              </a:rPr>
              <a:t>∆S /∆Y </a:t>
            </a:r>
            <a:r>
              <a:rPr lang="sr-Latn-BA" sz="14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 ∆M /∆Y </a:t>
            </a:r>
            <a:r>
              <a:rPr lang="sr-Latn-BA" sz="1400" dirty="0" smtClean="0">
                <a:solidFill>
                  <a:schemeClr val="tx1"/>
                </a:solidFill>
                <a:latin typeface="Times New Roman" panose="02020603050405020304" pitchFamily="18" charset="0"/>
                <a:cs typeface="Times New Roman" panose="02020603050405020304" pitchFamily="18" charset="0"/>
              </a:rPr>
              <a:t>)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87532" y="5811450"/>
            <a:ext cx="7552189"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(3) Rješenje (prve tri iteracije sekundarnih efekata povećanja nacionalnog dohodka ) : </a:t>
            </a:r>
            <a:endPar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4011111" y="6223925"/>
            <a:ext cx="1566730" cy="26181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1/(0,3 +0,3)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5846797" y="6201147"/>
            <a:ext cx="1110517" cy="284595"/>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1/0,6</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7298161" y="6146768"/>
            <a:ext cx="931940" cy="290814"/>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1,66</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6" name="Right Arrow 15"/>
          <p:cNvSpPr/>
          <p:nvPr/>
        </p:nvSpPr>
        <p:spPr>
          <a:xfrm>
            <a:off x="3742155" y="6237761"/>
            <a:ext cx="249741" cy="211910"/>
          </a:xfrm>
          <a:prstGeom prst="rightArrow">
            <a:avLst>
              <a:gd name="adj1" fmla="val 50000"/>
              <a:gd name="adj2" fmla="val 37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a:off x="5597056" y="6216632"/>
            <a:ext cx="249741" cy="211910"/>
          </a:xfrm>
          <a:prstGeom prst="rightArrow">
            <a:avLst>
              <a:gd name="adj1" fmla="val 50000"/>
              <a:gd name="adj2" fmla="val 37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a:off x="7002866" y="6225672"/>
            <a:ext cx="249741" cy="211910"/>
          </a:xfrm>
          <a:prstGeom prst="rightArrow">
            <a:avLst>
              <a:gd name="adj1" fmla="val 50000"/>
              <a:gd name="adj2" fmla="val 37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01027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26</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1076" y="868635"/>
            <a:ext cx="8365831"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Spoljnotrgovinski  multiplikator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34" y="942512"/>
            <a:ext cx="390199" cy="483981"/>
          </a:xfrm>
          <a:prstGeom prst="rect">
            <a:avLst/>
          </a:prstGeom>
        </p:spPr>
      </p:pic>
      <p:sp>
        <p:nvSpPr>
          <p:cNvPr id="6" name="Title 1"/>
          <p:cNvSpPr txBox="1">
            <a:spLocks/>
          </p:cNvSpPr>
          <p:nvPr/>
        </p:nvSpPr>
        <p:spPr>
          <a:xfrm>
            <a:off x="544305" y="1409005"/>
            <a:ext cx="8365831" cy="78174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(5)</a:t>
            </a:r>
            <a:r>
              <a:rPr lang="hr-HR" dirty="0"/>
              <a:t> </a:t>
            </a:r>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koliki je konačan efekat (primarni + sekundarni) povećanja izvoza na povećanje nacionalnog dohotka i kojom veličinom je to povećanje definisano</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lvl="0"/>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ea typeface="+mj-ea"/>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506537" y="2688236"/>
            <a:ext cx="8545098"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(5) Rješenje (konačni efekat povećanja izvoza na povećanje nacionalnog dohodka  ) : </a:t>
            </a:r>
            <a:endPar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677411" y="3831638"/>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Y/ ∆X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a:t>
            </a:r>
            <a:r>
              <a:rPr lang="sr-Latn-BA" sz="1400" dirty="0">
                <a:solidFill>
                  <a:schemeClr val="tx1"/>
                </a:solidFill>
                <a:latin typeface="Times New Roman" panose="02020603050405020304" pitchFamily="18" charset="0"/>
                <a:cs typeface="Times New Roman" panose="02020603050405020304" pitchFamily="18" charset="0"/>
              </a:rPr>
              <a:t>∆S /∆Y </a:t>
            </a:r>
            <a:r>
              <a:rPr lang="sr-Latn-BA" sz="14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 ∆M /∆Y </a:t>
            </a:r>
            <a:r>
              <a:rPr lang="sr-Latn-BA" sz="1400" dirty="0" smtClean="0">
                <a:solidFill>
                  <a:schemeClr val="tx1"/>
                </a:solidFill>
                <a:latin typeface="Times New Roman" panose="02020603050405020304" pitchFamily="18" charset="0"/>
                <a:cs typeface="Times New Roman" panose="02020603050405020304" pitchFamily="18" charset="0"/>
              </a:rPr>
              <a:t>)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2024086" y="4167344"/>
            <a:ext cx="1566730" cy="26181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1/(0,3 +0,3)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480299" y="4573952"/>
            <a:ext cx="1110517" cy="284595"/>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1/0,6</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2650277" y="4941452"/>
            <a:ext cx="931940" cy="290814"/>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1,66</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587532" y="3305360"/>
            <a:ext cx="4431508" cy="32148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Ovo je def.spoljnotrgovinskom multiplikatorom </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337418" y="5261554"/>
            <a:ext cx="8085222" cy="280457"/>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solidFill>
                <a:latin typeface="Times New Roman" panose="02020603050405020304" pitchFamily="18" charset="0"/>
                <a:cs typeface="Times New Roman" panose="02020603050405020304" pitchFamily="18" charset="0"/>
              </a:rPr>
              <a:t>Ukupan efekat je 3000*1,667= 5000 , (primarni 3000, sekundarni 2000)  </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9348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smtClean="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27</a:t>
            </a:fld>
            <a:endParaRPr lang="en-US" dirty="0"/>
          </a:p>
        </p:txBody>
      </p:sp>
      <p:pic>
        <p:nvPicPr>
          <p:cNvPr id="6" name="Picture 5" descr="Ekonomski_fakultet_memorandum-01"/>
          <p:cNvPicPr/>
          <p:nvPr/>
        </p:nvPicPr>
        <p:blipFill>
          <a:blip r:embed="rId3"/>
          <a:srcRect l="19667" t="3636" r="20273" b="88020"/>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15661845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Protekcionističke koncepcije u teoriji međunarodnih ekonomskih odnosa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95507" y="959928"/>
            <a:ext cx="8442091" cy="115519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solidFill>
                <a:latin typeface="Times New Roman" panose="02020603050405020304" pitchFamily="18" charset="0"/>
                <a:cs typeface="Times New Roman" panose="02020603050405020304" pitchFamily="18" charset="0"/>
              </a:rPr>
              <a:t>Poslije Prvog svjetskog rata javlja se potreba u industrijski razvijenim zemljama (kapitalističkim zemljama) da zaštite nacionalne ekonomije, posebno u novonastalim industrijskim zemljama kao što je bila SAD.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295506" y="2293676"/>
            <a:ext cx="8442091" cy="115519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solidFill>
                <a:latin typeface="Times New Roman" panose="02020603050405020304" pitchFamily="18" charset="0"/>
                <a:cs typeface="Times New Roman" panose="02020603050405020304" pitchFamily="18" charset="0"/>
              </a:rPr>
              <a:t>Protekcionizam se prvi put javlja u SAD, u stavu ministra finansija SAD (Aleksandra Hamiltona), koji je zagovarao zaštitu mlade industije SAD u odnosu na visokorazvijenu industriju V.Britanije.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95506" y="3627424"/>
            <a:ext cx="2530822" cy="2779064"/>
          </a:xfrm>
          <a:prstGeom prst="rect">
            <a:avLst/>
          </a:prstGeom>
        </p:spPr>
        <p:style>
          <a:lnRef idx="2">
            <a:schemeClr val="accent6"/>
          </a:lnRef>
          <a:fillRef idx="1">
            <a:schemeClr val="lt1"/>
          </a:fillRef>
          <a:effectRef idx="0">
            <a:schemeClr val="accent6"/>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solidFill>
                <a:latin typeface="Times New Roman" panose="02020603050405020304" pitchFamily="18" charset="0"/>
                <a:cs typeface="Times New Roman" panose="02020603050405020304" pitchFamily="18" charset="0"/>
              </a:rPr>
              <a:t>Njemački ekonomista Fridrih List (Friedrich List) je bio stava da sve zemlje prolaze kroz ≠ faze razvoja, i da uvijek postoji opravdan razlog da se u određenom stepenu razvoja zaštiti određena grana industrije.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3131127" y="3731492"/>
            <a:ext cx="4313382" cy="369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1. Koje grane industrije treba zaštititi?</a:t>
            </a:r>
            <a:endParaRPr lang="en-GB" dirty="0"/>
          </a:p>
        </p:txBody>
      </p:sp>
      <p:sp>
        <p:nvSpPr>
          <p:cNvPr id="8" name="Rounded Rectangle 7"/>
          <p:cNvSpPr/>
          <p:nvPr/>
        </p:nvSpPr>
        <p:spPr>
          <a:xfrm>
            <a:off x="3131127" y="4776445"/>
            <a:ext cx="4313382" cy="369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2. Koja stopa zaštite je optimalna?</a:t>
            </a:r>
            <a:endParaRPr lang="en-GB" dirty="0"/>
          </a:p>
        </p:txBody>
      </p:sp>
      <p:sp>
        <p:nvSpPr>
          <p:cNvPr id="9" name="Rounded Rectangle 8"/>
          <p:cNvSpPr/>
          <p:nvPr/>
        </p:nvSpPr>
        <p:spPr>
          <a:xfrm>
            <a:off x="3131127" y="5806659"/>
            <a:ext cx="4313382" cy="369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3</a:t>
            </a:r>
            <a:r>
              <a:rPr lang="sr-Latn-BA" dirty="0" smtClean="0"/>
              <a:t>. Na koji rok je zaštita opravdana? </a:t>
            </a:r>
            <a:endParaRPr lang="en-GB" dirty="0"/>
          </a:p>
        </p:txBody>
      </p:sp>
      <p:sp>
        <p:nvSpPr>
          <p:cNvPr id="10" name="Rounded Rectangle 9"/>
          <p:cNvSpPr/>
          <p:nvPr/>
        </p:nvSpPr>
        <p:spPr>
          <a:xfrm>
            <a:off x="3893127" y="4131376"/>
            <a:ext cx="4918364" cy="5329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smtClean="0">
                <a:solidFill>
                  <a:schemeClr val="tx1"/>
                </a:solidFill>
              </a:rPr>
              <a:t>Zavisno od prirodnih bogatstava i nacionalni prioriteta zemlje. </a:t>
            </a:r>
            <a:endParaRPr lang="en-GB" dirty="0">
              <a:solidFill>
                <a:schemeClr val="tx1"/>
              </a:solidFill>
            </a:endParaRPr>
          </a:p>
        </p:txBody>
      </p:sp>
      <p:sp>
        <p:nvSpPr>
          <p:cNvPr id="11" name="Bent Arrow 10"/>
          <p:cNvSpPr/>
          <p:nvPr/>
        </p:nvSpPr>
        <p:spPr>
          <a:xfrm flipV="1">
            <a:off x="3260435" y="4136616"/>
            <a:ext cx="632691" cy="458053"/>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ounded Rectangle 11"/>
          <p:cNvSpPr/>
          <p:nvPr/>
        </p:nvSpPr>
        <p:spPr>
          <a:xfrm>
            <a:off x="3893126" y="5195509"/>
            <a:ext cx="4918364" cy="5329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a:solidFill>
                  <a:schemeClr val="tx1"/>
                </a:solidFill>
              </a:rPr>
              <a:t>d</a:t>
            </a:r>
            <a:r>
              <a:rPr lang="sr-Latn-BA" dirty="0" smtClean="0">
                <a:solidFill>
                  <a:schemeClr val="tx1"/>
                </a:solidFill>
              </a:rPr>
              <a:t>o 20..30 godina.... </a:t>
            </a:r>
            <a:endParaRPr lang="en-GB" dirty="0">
              <a:solidFill>
                <a:schemeClr val="tx1"/>
              </a:solidFill>
            </a:endParaRPr>
          </a:p>
        </p:txBody>
      </p:sp>
      <p:sp>
        <p:nvSpPr>
          <p:cNvPr id="13" name="Rounded Rectangle 12"/>
          <p:cNvSpPr/>
          <p:nvPr/>
        </p:nvSpPr>
        <p:spPr>
          <a:xfrm>
            <a:off x="3893126" y="6265890"/>
            <a:ext cx="4918364" cy="5329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a:solidFill>
                  <a:schemeClr val="tx1"/>
                </a:solidFill>
              </a:rPr>
              <a:t>d</a:t>
            </a:r>
            <a:r>
              <a:rPr lang="sr-Latn-BA" dirty="0" smtClean="0">
                <a:solidFill>
                  <a:schemeClr val="tx1"/>
                </a:solidFill>
              </a:rPr>
              <a:t>o 25% vrijednosti proizvedene robe</a:t>
            </a:r>
            <a:endParaRPr lang="en-GB" dirty="0">
              <a:solidFill>
                <a:schemeClr val="tx1"/>
              </a:solidFill>
            </a:endParaRPr>
          </a:p>
        </p:txBody>
      </p:sp>
    </p:spTree>
    <p:extLst>
      <p:ext uri="{BB962C8B-B14F-4D97-AF65-F5344CB8AC3E}">
        <p14:creationId xmlns:p14="http://schemas.microsoft.com/office/powerpoint/2010/main" val="3238581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Kejnzov model ekonomskog rasta nacionalne ekonomije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Vertical Scroll 3"/>
          <p:cNvSpPr/>
          <p:nvPr/>
        </p:nvSpPr>
        <p:spPr>
          <a:xfrm>
            <a:off x="176178" y="869291"/>
            <a:ext cx="2954949" cy="868218"/>
          </a:xfrm>
          <a:prstGeom prst="verticalScroll">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t>Džon Mejnard Kejnz (John Meynard Keynes)  </a:t>
            </a:r>
            <a:endParaRPr lang="en-GB" dirty="0"/>
          </a:p>
        </p:txBody>
      </p:sp>
      <p:sp>
        <p:nvSpPr>
          <p:cNvPr id="6" name="Rounded Rectangle 5"/>
          <p:cNvSpPr/>
          <p:nvPr/>
        </p:nvSpPr>
        <p:spPr>
          <a:xfrm>
            <a:off x="3519054" y="849693"/>
            <a:ext cx="5329382" cy="89592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rPr>
              <a:t>Najznačajniji zagovornik protekcionističkih mjera u cilju očuvanja opšte ekonomske ravnoteže jedne nacionalne države. </a:t>
            </a:r>
            <a:endParaRPr lang="en-GB" dirty="0">
              <a:solidFill>
                <a:schemeClr val="tx1"/>
              </a:solidFill>
            </a:endParaRPr>
          </a:p>
        </p:txBody>
      </p:sp>
      <p:sp>
        <p:nvSpPr>
          <p:cNvPr id="7" name="Right Arrow 6"/>
          <p:cNvSpPr/>
          <p:nvPr/>
        </p:nvSpPr>
        <p:spPr>
          <a:xfrm>
            <a:off x="3131126" y="1317790"/>
            <a:ext cx="387928" cy="461819"/>
          </a:xfrm>
          <a:prstGeom prst="rightArrow">
            <a:avLst/>
          </a:prstGeom>
          <a:solidFill>
            <a:schemeClr val="bg1">
              <a:lumMod val="6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196960" y="1786719"/>
            <a:ext cx="8672258" cy="86489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Povećanje investicija ima za posljedicu povećanje dohodka, zaposlenosti i potrošnje. </a:t>
            </a:r>
          </a:p>
          <a:p>
            <a:pPr marL="285750" indent="-285750">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Ukupni efekti investicija zavise od različitih sklonosti koje su prisutne na domaćem tržištu(tkz.“bazni elementi Kejnzove analize“):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9" name="Rounded Rectangle 8"/>
          <p:cNvSpPr/>
          <p:nvPr/>
        </p:nvSpPr>
        <p:spPr>
          <a:xfrm>
            <a:off x="263579" y="2704204"/>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potrošnji </a:t>
            </a:r>
            <a:endParaRPr lang="en-GB" dirty="0"/>
          </a:p>
        </p:txBody>
      </p:sp>
      <p:sp>
        <p:nvSpPr>
          <p:cNvPr id="10" name="Rounded Rectangle 9"/>
          <p:cNvSpPr/>
          <p:nvPr/>
        </p:nvSpPr>
        <p:spPr>
          <a:xfrm>
            <a:off x="3202881" y="2738350"/>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investiranju  </a:t>
            </a:r>
            <a:endParaRPr lang="en-GB" dirty="0"/>
          </a:p>
        </p:txBody>
      </p:sp>
      <p:sp>
        <p:nvSpPr>
          <p:cNvPr id="11" name="Rounded Rectangle 10"/>
          <p:cNvSpPr/>
          <p:nvPr/>
        </p:nvSpPr>
        <p:spPr>
          <a:xfrm>
            <a:off x="6068291" y="2738350"/>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štednji. </a:t>
            </a:r>
            <a:endParaRPr lang="en-GB" dirty="0"/>
          </a:p>
        </p:txBody>
      </p:sp>
      <p:sp>
        <p:nvSpPr>
          <p:cNvPr id="12" name="Rounded Rectangle 11"/>
          <p:cNvSpPr/>
          <p:nvPr/>
        </p:nvSpPr>
        <p:spPr>
          <a:xfrm>
            <a:off x="309761" y="3418819"/>
            <a:ext cx="8525166" cy="369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rgbClr val="00B050"/>
                </a:solidFill>
              </a:rPr>
              <a:t>Sklonost ka potrošnji- </a:t>
            </a:r>
            <a:r>
              <a:rPr lang="sr-Latn-BA" dirty="0" smtClean="0"/>
              <a:t>učešće potrošnje u jednoj jedinici dohodka.</a:t>
            </a:r>
            <a:endParaRPr lang="en-GB" dirty="0"/>
          </a:p>
        </p:txBody>
      </p:sp>
      <p:sp>
        <p:nvSpPr>
          <p:cNvPr id="13" name="Rounded Rectangle 12"/>
          <p:cNvSpPr/>
          <p:nvPr/>
        </p:nvSpPr>
        <p:spPr>
          <a:xfrm>
            <a:off x="3764162" y="3835400"/>
            <a:ext cx="5052292" cy="572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Marginalna sklonost ka potrošnji- porast  potrošnje u jednoj jedinici porasta  dohodka.</a:t>
            </a:r>
            <a:endParaRPr lang="en-GB" dirty="0"/>
          </a:p>
        </p:txBody>
      </p:sp>
      <p:sp>
        <p:nvSpPr>
          <p:cNvPr id="14" name="Rounded Rectangle 13"/>
          <p:cNvSpPr/>
          <p:nvPr/>
        </p:nvSpPr>
        <p:spPr>
          <a:xfrm>
            <a:off x="309761" y="4542486"/>
            <a:ext cx="8446657" cy="369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rgbClr val="00B050"/>
                </a:solidFill>
              </a:rPr>
              <a:t>Sklonost ka štednji </a:t>
            </a:r>
            <a:r>
              <a:rPr lang="sr-Latn-BA" dirty="0" smtClean="0"/>
              <a:t>učešće štednje u jednoj jedinici dohodka.</a:t>
            </a:r>
            <a:endParaRPr lang="en-GB" dirty="0"/>
          </a:p>
        </p:txBody>
      </p:sp>
      <p:sp>
        <p:nvSpPr>
          <p:cNvPr id="15" name="Rounded Rectangle 14"/>
          <p:cNvSpPr/>
          <p:nvPr/>
        </p:nvSpPr>
        <p:spPr>
          <a:xfrm>
            <a:off x="3764162" y="4951457"/>
            <a:ext cx="5052292" cy="572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Marginalna sklonost ka štednji porast  štednje u jednoj jedinici porasta  dohodka.</a:t>
            </a:r>
            <a:endParaRPr lang="en-GB" dirty="0"/>
          </a:p>
        </p:txBody>
      </p:sp>
      <p:sp>
        <p:nvSpPr>
          <p:cNvPr id="16" name="Rounded Rectangle 15"/>
          <p:cNvSpPr/>
          <p:nvPr/>
        </p:nvSpPr>
        <p:spPr>
          <a:xfrm>
            <a:off x="323271" y="5696320"/>
            <a:ext cx="8545947" cy="369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rgbClr val="00B050"/>
                </a:solidFill>
              </a:rPr>
              <a:t>Sklonost ka investicijama  </a:t>
            </a:r>
            <a:r>
              <a:rPr lang="sr-Latn-BA" dirty="0" smtClean="0"/>
              <a:t>učešće investicija u jednoj jedinici dohodka.</a:t>
            </a:r>
            <a:endParaRPr lang="en-GB" dirty="0"/>
          </a:p>
        </p:txBody>
      </p:sp>
      <p:sp>
        <p:nvSpPr>
          <p:cNvPr id="17" name="Rounded Rectangle 16"/>
          <p:cNvSpPr/>
          <p:nvPr/>
        </p:nvSpPr>
        <p:spPr>
          <a:xfrm>
            <a:off x="263579" y="2655407"/>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potrošnji </a:t>
            </a:r>
            <a:endParaRPr lang="en-GB" dirty="0"/>
          </a:p>
        </p:txBody>
      </p:sp>
      <p:sp>
        <p:nvSpPr>
          <p:cNvPr id="18" name="Rounded Rectangle 17"/>
          <p:cNvSpPr/>
          <p:nvPr/>
        </p:nvSpPr>
        <p:spPr>
          <a:xfrm>
            <a:off x="3202881" y="2689553"/>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investiranju  </a:t>
            </a:r>
            <a:endParaRPr lang="en-GB" dirty="0"/>
          </a:p>
        </p:txBody>
      </p:sp>
      <p:sp>
        <p:nvSpPr>
          <p:cNvPr id="19" name="Rounded Rectangle 18"/>
          <p:cNvSpPr/>
          <p:nvPr/>
        </p:nvSpPr>
        <p:spPr>
          <a:xfrm>
            <a:off x="6068291" y="2689553"/>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štednji. </a:t>
            </a:r>
            <a:endParaRPr lang="en-GB" dirty="0"/>
          </a:p>
        </p:txBody>
      </p:sp>
      <p:sp>
        <p:nvSpPr>
          <p:cNvPr id="20" name="Rounded Rectangle 19"/>
          <p:cNvSpPr/>
          <p:nvPr/>
        </p:nvSpPr>
        <p:spPr>
          <a:xfrm>
            <a:off x="3816926" y="6120317"/>
            <a:ext cx="5052292" cy="572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Marginalna sklonost ka investicijama porast  investicija u jednoj jedinici porasta  dohodka.</a:t>
            </a:r>
            <a:endParaRPr lang="en-GB" dirty="0"/>
          </a:p>
        </p:txBody>
      </p:sp>
    </p:spTree>
    <p:extLst>
      <p:ext uri="{BB962C8B-B14F-4D97-AF65-F5344CB8AC3E}">
        <p14:creationId xmlns:p14="http://schemas.microsoft.com/office/powerpoint/2010/main" val="176099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Kejnzov model ekonomskog rasta nacionalne ekonomije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Vertical Scroll 3"/>
          <p:cNvSpPr/>
          <p:nvPr/>
        </p:nvSpPr>
        <p:spPr>
          <a:xfrm>
            <a:off x="93052" y="940633"/>
            <a:ext cx="2280693" cy="868218"/>
          </a:xfrm>
          <a:prstGeom prst="verticalScroll">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t>Osnovna Kejnzova teza: </a:t>
            </a:r>
            <a:endParaRPr lang="en-GB" dirty="0"/>
          </a:p>
        </p:txBody>
      </p:sp>
      <p:sp>
        <p:nvSpPr>
          <p:cNvPr id="5" name="Rounded Rectangle 4"/>
          <p:cNvSpPr/>
          <p:nvPr/>
        </p:nvSpPr>
        <p:spPr>
          <a:xfrm>
            <a:off x="3565235" y="1051470"/>
            <a:ext cx="5329383" cy="509476"/>
          </a:xfrm>
          <a:prstGeom prst="roundRect">
            <a:avLst/>
          </a:prstGeom>
          <a:solidFill>
            <a:schemeClr val="accent3">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rPr>
              <a:t>Potrošnja nikad nije jednaka dohodku.</a:t>
            </a:r>
            <a:endParaRPr lang="en-GB" dirty="0">
              <a:solidFill>
                <a:schemeClr val="tx1"/>
              </a:solidFill>
            </a:endParaRPr>
          </a:p>
        </p:txBody>
      </p:sp>
      <p:sp>
        <p:nvSpPr>
          <p:cNvPr id="6" name="Left Arrow 5"/>
          <p:cNvSpPr/>
          <p:nvPr/>
        </p:nvSpPr>
        <p:spPr>
          <a:xfrm flipH="1">
            <a:off x="2313707" y="1015625"/>
            <a:ext cx="1251527" cy="718233"/>
          </a:xfrm>
          <a:prstGeom prst="leftArrow">
            <a:avLst/>
          </a:prstGeom>
          <a:solidFill>
            <a:schemeClr val="bg1">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93052" y="2189019"/>
            <a:ext cx="2220655" cy="1117599"/>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Investicioni multiplikator </a:t>
            </a:r>
            <a:endParaRPr lang="en-GB" b="1" dirty="0"/>
          </a:p>
        </p:txBody>
      </p:sp>
      <p:sp>
        <p:nvSpPr>
          <p:cNvPr id="8" name="Rounded Rectangle 7"/>
          <p:cNvSpPr/>
          <p:nvPr/>
        </p:nvSpPr>
        <p:spPr>
          <a:xfrm>
            <a:off x="3639127" y="2512110"/>
            <a:ext cx="5329383" cy="692907"/>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rPr>
              <a:t>Odnos između  povećanja investicija i povećanja dohodka, ako je data sklonost ka potrošnji. </a:t>
            </a:r>
            <a:endParaRPr lang="en-GB" dirty="0">
              <a:solidFill>
                <a:schemeClr val="tx1"/>
              </a:solidFill>
            </a:endParaRPr>
          </a:p>
        </p:txBody>
      </p:sp>
      <p:sp>
        <p:nvSpPr>
          <p:cNvPr id="9" name="Left Arrow 8"/>
          <p:cNvSpPr/>
          <p:nvPr/>
        </p:nvSpPr>
        <p:spPr>
          <a:xfrm flipH="1">
            <a:off x="2373745" y="2486784"/>
            <a:ext cx="1251527" cy="718233"/>
          </a:xfrm>
          <a:prstGeom prst="leftArrow">
            <a:avLst/>
          </a:prstGeom>
          <a:solidFill>
            <a:schemeClr val="bg1">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Bent Arrow 9"/>
          <p:cNvSpPr/>
          <p:nvPr/>
        </p:nvSpPr>
        <p:spPr>
          <a:xfrm flipV="1">
            <a:off x="3158834" y="4116884"/>
            <a:ext cx="692730" cy="60289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ounded Rectangle 10"/>
          <p:cNvSpPr/>
          <p:nvPr/>
        </p:nvSpPr>
        <p:spPr>
          <a:xfrm>
            <a:off x="3851564" y="4242841"/>
            <a:ext cx="2096654" cy="476941"/>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↑dohodak te grane</a:t>
            </a:r>
            <a:r>
              <a:rPr lang="sr-Latn-BA" dirty="0" smtClean="0">
                <a:solidFill>
                  <a:schemeClr val="tx1"/>
                </a:solidFill>
              </a:rPr>
              <a:t> </a:t>
            </a:r>
            <a:endParaRPr lang="en-GB" dirty="0">
              <a:solidFill>
                <a:schemeClr val="tx1"/>
              </a:solidFill>
            </a:endParaRPr>
          </a:p>
        </p:txBody>
      </p:sp>
      <p:sp>
        <p:nvSpPr>
          <p:cNvPr id="12" name="Rounded Rectangle 11"/>
          <p:cNvSpPr/>
          <p:nvPr/>
        </p:nvSpPr>
        <p:spPr>
          <a:xfrm>
            <a:off x="2373745" y="3423977"/>
            <a:ext cx="1653310" cy="692907"/>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Investicije u jednoj grani </a:t>
            </a:r>
            <a:endParaRPr lang="en-GB" dirty="0">
              <a:solidFill>
                <a:schemeClr val="tx1"/>
              </a:solidFill>
            </a:endParaRPr>
          </a:p>
        </p:txBody>
      </p:sp>
      <p:sp>
        <p:nvSpPr>
          <p:cNvPr id="13" name="Rounded Rectangle 12"/>
          <p:cNvSpPr/>
          <p:nvPr/>
        </p:nvSpPr>
        <p:spPr>
          <a:xfrm>
            <a:off x="6072909" y="4026875"/>
            <a:ext cx="2692400" cy="692907"/>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↑proizvodnju u drugim granama koje su međusobno povezane. </a:t>
            </a:r>
            <a:endParaRPr lang="en-GB" dirty="0">
              <a:solidFill>
                <a:schemeClr val="tx1"/>
              </a:solidFill>
            </a:endParaRPr>
          </a:p>
        </p:txBody>
      </p:sp>
      <p:sp>
        <p:nvSpPr>
          <p:cNvPr id="15" name="Cloud Callout 14"/>
          <p:cNvSpPr/>
          <p:nvPr/>
        </p:nvSpPr>
        <p:spPr>
          <a:xfrm flipH="1">
            <a:off x="152399" y="3423977"/>
            <a:ext cx="2096654" cy="138838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Koliki je multiplikacioni efekat investicija? </a:t>
            </a:r>
            <a:endParaRPr lang="en-GB" sz="1400" dirty="0">
              <a:solidFill>
                <a:schemeClr val="tx1"/>
              </a:solidFill>
            </a:endParaRPr>
          </a:p>
        </p:txBody>
      </p:sp>
      <p:sp>
        <p:nvSpPr>
          <p:cNvPr id="16" name="Rounded Rectangle 15"/>
          <p:cNvSpPr/>
          <p:nvPr/>
        </p:nvSpPr>
        <p:spPr>
          <a:xfrm>
            <a:off x="374071" y="5109614"/>
            <a:ext cx="8391238" cy="1152641"/>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just"/>
            <a:r>
              <a:rPr lang="sr-Latn-BA" dirty="0" smtClean="0">
                <a:solidFill>
                  <a:schemeClr val="tx1"/>
                </a:solidFill>
                <a:latin typeface="Times New Roman" panose="02020603050405020304" pitchFamily="18" charset="0"/>
                <a:cs typeface="Times New Roman" panose="02020603050405020304" pitchFamily="18" charset="0"/>
              </a:rPr>
              <a:t>To zavisi od sklonosti ka potrošnji, odnosno ka štednji u datoj nacionalnoj ekonomiji. Ukoliko je sklonost ka potrošnji veća, a sklonost ka štednji manja, multiplikator investicija na nacionalni dohodak je veći. </a:t>
            </a:r>
          </a:p>
          <a:p>
            <a:pPr algn="just"/>
            <a:r>
              <a:rPr lang="sr-Latn-BA" dirty="0" smtClean="0">
                <a:solidFill>
                  <a:schemeClr val="tx1"/>
                </a:solidFill>
                <a:latin typeface="Times New Roman" panose="02020603050405020304" pitchFamily="18" charset="0"/>
                <a:cs typeface="Times New Roman" panose="02020603050405020304" pitchFamily="18" charset="0"/>
              </a:rPr>
              <a:t>Multiplikator je uvije &gt;1.</a:t>
            </a:r>
            <a:endParaRPr lang="en-GB" dirty="0">
              <a:solidFill>
                <a:schemeClr val="tx1"/>
              </a:solidFill>
            </a:endParaRPr>
          </a:p>
        </p:txBody>
      </p:sp>
    </p:spTree>
    <p:extLst>
      <p:ext uri="{BB962C8B-B14F-4D97-AF65-F5344CB8AC3E}">
        <p14:creationId xmlns:p14="http://schemas.microsoft.com/office/powerpoint/2010/main" val="1987512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2. Međunarodna ekonomija i spoljnotrgovinski multiplikator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2883708" y="1366875"/>
            <a:ext cx="5861163" cy="1017476"/>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just"/>
            <a:r>
              <a:rPr lang="sr-Latn-BA" dirty="0" smtClean="0">
                <a:solidFill>
                  <a:schemeClr val="tx1"/>
                </a:solidFill>
                <a:latin typeface="Times New Roman" panose="02020603050405020304" pitchFamily="18" charset="0"/>
                <a:cs typeface="Times New Roman" panose="02020603050405020304" pitchFamily="18" charset="0"/>
              </a:rPr>
              <a:t>Američki ekonomista koji je razradio Kejnzove koncepcije dejstva investicionog multiplikatora, ali na principu otvorene ekonomije. </a:t>
            </a:r>
            <a:endParaRPr lang="en-GB" dirty="0">
              <a:solidFill>
                <a:schemeClr val="tx1"/>
              </a:solidFill>
            </a:endParaRPr>
          </a:p>
        </p:txBody>
      </p:sp>
      <p:sp>
        <p:nvSpPr>
          <p:cNvPr id="5" name="Vertical Scroll 4"/>
          <p:cNvSpPr/>
          <p:nvPr/>
        </p:nvSpPr>
        <p:spPr>
          <a:xfrm>
            <a:off x="316688" y="1414559"/>
            <a:ext cx="2428475" cy="868218"/>
          </a:xfrm>
          <a:prstGeom prst="verticalScroll">
            <a:avLst/>
          </a:prstGeom>
          <a:solidFill>
            <a:schemeClr val="accent3">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t>Fric MakluP (Fritz Machlup) </a:t>
            </a:r>
            <a:endParaRPr lang="en-GB" dirty="0"/>
          </a:p>
        </p:txBody>
      </p:sp>
      <p:sp>
        <p:nvSpPr>
          <p:cNvPr id="6" name="Rounded Rectangle 5"/>
          <p:cNvSpPr/>
          <p:nvPr/>
        </p:nvSpPr>
        <p:spPr>
          <a:xfrm>
            <a:off x="381343" y="2502147"/>
            <a:ext cx="8363528" cy="1263144"/>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marL="285750" indent="-285750" algn="just">
              <a:buFont typeface="Wingdings" panose="05000000000000000000" pitchFamily="2" charset="2"/>
              <a:buChar char="§"/>
            </a:pPr>
            <a:r>
              <a:rPr lang="sr-Latn-BA" dirty="0" smtClean="0">
                <a:solidFill>
                  <a:schemeClr val="tx1"/>
                </a:solidFill>
                <a:latin typeface="Times New Roman" panose="02020603050405020304" pitchFamily="18" charset="0"/>
                <a:cs typeface="Times New Roman" panose="02020603050405020304" pitchFamily="18" charset="0"/>
              </a:rPr>
              <a:t>Maklup izjednačava efekte </a:t>
            </a:r>
            <a:r>
              <a:rPr lang="sr-Latn-BA" b="1" i="1" dirty="0" smtClean="0">
                <a:solidFill>
                  <a:schemeClr val="tx1"/>
                </a:solidFill>
                <a:latin typeface="Times New Roman" panose="02020603050405020304" pitchFamily="18" charset="0"/>
                <a:cs typeface="Times New Roman" panose="02020603050405020304" pitchFamily="18" charset="0"/>
              </a:rPr>
              <a:t>uvoza</a:t>
            </a:r>
            <a:r>
              <a:rPr lang="sr-Latn-BA" dirty="0" smtClean="0">
                <a:solidFill>
                  <a:schemeClr val="tx1"/>
                </a:solidFill>
                <a:latin typeface="Times New Roman" panose="02020603050405020304" pitchFamily="18" charset="0"/>
                <a:cs typeface="Times New Roman" panose="02020603050405020304" pitchFamily="18" charset="0"/>
              </a:rPr>
              <a:t> na nacionalnu privredu sa efektima </a:t>
            </a:r>
            <a:r>
              <a:rPr lang="sr-Latn-BA" b="1" i="1" dirty="0" smtClean="0">
                <a:solidFill>
                  <a:schemeClr val="tx1"/>
                </a:solidFill>
                <a:latin typeface="Times New Roman" panose="02020603050405020304" pitchFamily="18" charset="0"/>
                <a:cs typeface="Times New Roman" panose="02020603050405020304" pitchFamily="18" charset="0"/>
              </a:rPr>
              <a:t>štednje</a:t>
            </a:r>
            <a:r>
              <a:rPr lang="sr-Latn-BA" dirty="0" smtClean="0">
                <a:solidFill>
                  <a:schemeClr val="tx1"/>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sr-Latn-BA" dirty="0" smtClean="0">
                <a:solidFill>
                  <a:schemeClr val="tx1"/>
                </a:solidFill>
                <a:latin typeface="Times New Roman" panose="02020603050405020304" pitchFamily="18" charset="0"/>
                <a:cs typeface="Times New Roman" panose="02020603050405020304" pitchFamily="18" charset="0"/>
              </a:rPr>
              <a:t>Kao što </a:t>
            </a:r>
            <a:r>
              <a:rPr lang="sr-Latn-BA" b="1" dirty="0" smtClean="0">
                <a:solidFill>
                  <a:schemeClr val="tx1"/>
                </a:solidFill>
                <a:latin typeface="Times New Roman" panose="02020603050405020304" pitchFamily="18" charset="0"/>
                <a:cs typeface="Times New Roman" panose="02020603050405020304" pitchFamily="18" charset="0"/>
              </a:rPr>
              <a:t>štednja</a:t>
            </a:r>
            <a:r>
              <a:rPr lang="sr-Latn-BA" dirty="0" smtClean="0">
                <a:solidFill>
                  <a:schemeClr val="tx1"/>
                </a:solidFill>
                <a:latin typeface="Times New Roman" panose="02020603050405020304" pitchFamily="18" charset="0"/>
                <a:cs typeface="Times New Roman" panose="02020603050405020304" pitchFamily="18" charset="0"/>
              </a:rPr>
              <a:t> u </a:t>
            </a:r>
            <a:r>
              <a:rPr lang="sr-Latn-BA" u="sng" dirty="0" smtClean="0">
                <a:solidFill>
                  <a:schemeClr val="tx1"/>
                </a:solidFill>
                <a:latin typeface="Times New Roman" panose="02020603050405020304" pitchFamily="18" charset="0"/>
                <a:cs typeface="Times New Roman" panose="02020603050405020304" pitchFamily="18" charset="0"/>
              </a:rPr>
              <a:t>zatvorenoj ekonomiji </a:t>
            </a:r>
            <a:r>
              <a:rPr lang="sr-Latn-BA" b="1" dirty="0" smtClean="0">
                <a:solidFill>
                  <a:schemeClr val="tx1"/>
                </a:solidFill>
                <a:latin typeface="Times New Roman" panose="02020603050405020304" pitchFamily="18" charset="0"/>
                <a:cs typeface="Times New Roman" panose="02020603050405020304" pitchFamily="18" charset="0"/>
              </a:rPr>
              <a:t>blokira investicije</a:t>
            </a:r>
            <a:r>
              <a:rPr lang="sr-Latn-BA" dirty="0" smtClean="0">
                <a:solidFill>
                  <a:schemeClr val="tx1"/>
                </a:solidFill>
                <a:latin typeface="Times New Roman" panose="02020603050405020304" pitchFamily="18" charset="0"/>
                <a:cs typeface="Times New Roman" panose="02020603050405020304" pitchFamily="18" charset="0"/>
              </a:rPr>
              <a:t>, a  time i njihov multiplikativni efekat, tako </a:t>
            </a:r>
            <a:r>
              <a:rPr lang="sr-Latn-BA" b="1" dirty="0" smtClean="0">
                <a:solidFill>
                  <a:schemeClr val="tx1"/>
                </a:solidFill>
                <a:latin typeface="Times New Roman" panose="02020603050405020304" pitchFamily="18" charset="0"/>
                <a:cs typeface="Times New Roman" panose="02020603050405020304" pitchFamily="18" charset="0"/>
              </a:rPr>
              <a:t>uvoz</a:t>
            </a:r>
            <a:r>
              <a:rPr lang="sr-Latn-BA" dirty="0" smtClean="0">
                <a:solidFill>
                  <a:schemeClr val="tx1"/>
                </a:solidFill>
                <a:latin typeface="Times New Roman" panose="02020603050405020304" pitchFamily="18" charset="0"/>
                <a:cs typeface="Times New Roman" panose="02020603050405020304" pitchFamily="18" charset="0"/>
              </a:rPr>
              <a:t>  u </a:t>
            </a:r>
            <a:r>
              <a:rPr lang="sr-Latn-BA" u="sng" dirty="0" smtClean="0">
                <a:solidFill>
                  <a:schemeClr val="tx1"/>
                </a:solidFill>
                <a:latin typeface="Times New Roman" panose="02020603050405020304" pitchFamily="18" charset="0"/>
                <a:cs typeface="Times New Roman" panose="02020603050405020304" pitchFamily="18" charset="0"/>
              </a:rPr>
              <a:t>otvorenoj ekonomiji </a:t>
            </a:r>
            <a:r>
              <a:rPr lang="sr-Latn-BA" b="1" dirty="0" smtClean="0">
                <a:solidFill>
                  <a:schemeClr val="tx1"/>
                </a:solidFill>
                <a:latin typeface="Times New Roman" panose="02020603050405020304" pitchFamily="18" charset="0"/>
                <a:cs typeface="Times New Roman" panose="02020603050405020304" pitchFamily="18" charset="0"/>
              </a:rPr>
              <a:t>stimuliše strane umjesto domaćih proizvođača robe.  </a:t>
            </a:r>
          </a:p>
        </p:txBody>
      </p:sp>
      <p:sp>
        <p:nvSpPr>
          <p:cNvPr id="7" name="Rounded Rectangle 6"/>
          <p:cNvSpPr/>
          <p:nvPr/>
        </p:nvSpPr>
        <p:spPr>
          <a:xfrm>
            <a:off x="390580" y="3987323"/>
            <a:ext cx="8363528" cy="689013"/>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marL="285750" indent="-285750" algn="just">
              <a:buFont typeface="Wingdings" panose="05000000000000000000" pitchFamily="2" charset="2"/>
              <a:buChar char="§"/>
            </a:pPr>
            <a:r>
              <a:rPr lang="sr-Latn-BA" b="1" dirty="0" smtClean="0">
                <a:solidFill>
                  <a:schemeClr val="accent4"/>
                </a:solidFill>
                <a:latin typeface="Times New Roman" panose="02020603050405020304" pitchFamily="18" charset="0"/>
                <a:cs typeface="Times New Roman" panose="02020603050405020304" pitchFamily="18" charset="0"/>
              </a:rPr>
              <a:t>Veličina multiplikatora je određena </a:t>
            </a:r>
            <a:r>
              <a:rPr lang="sr-Latn-BA" b="1" i="1" dirty="0" smtClean="0">
                <a:solidFill>
                  <a:schemeClr val="tx1"/>
                </a:solidFill>
                <a:latin typeface="Times New Roman" panose="02020603050405020304" pitchFamily="18" charset="0"/>
                <a:cs typeface="Times New Roman" panose="02020603050405020304" pitchFamily="18" charset="0"/>
              </a:rPr>
              <a:t>postojećom sklonošću ka uvozu</a:t>
            </a:r>
            <a:r>
              <a:rPr lang="sr-Latn-BA" dirty="0" smtClean="0">
                <a:solidFill>
                  <a:schemeClr val="tx1"/>
                </a:solidFill>
                <a:latin typeface="Times New Roman" panose="02020603050405020304" pitchFamily="18" charset="0"/>
                <a:cs typeface="Times New Roman" panose="02020603050405020304" pitchFamily="18" charset="0"/>
              </a:rPr>
              <a:t>, sklonošću ka </a:t>
            </a:r>
            <a:r>
              <a:rPr lang="sr-Latn-BA" b="1" i="1" dirty="0" smtClean="0">
                <a:solidFill>
                  <a:schemeClr val="tx1"/>
                </a:solidFill>
                <a:latin typeface="Times New Roman" panose="02020603050405020304" pitchFamily="18" charset="0"/>
                <a:cs typeface="Times New Roman" panose="02020603050405020304" pitchFamily="18" charset="0"/>
              </a:rPr>
              <a:t>potrošnji</a:t>
            </a:r>
            <a:r>
              <a:rPr lang="sr-Latn-BA" dirty="0" smtClean="0">
                <a:solidFill>
                  <a:schemeClr val="tx1"/>
                </a:solidFill>
                <a:latin typeface="Times New Roman" panose="02020603050405020304" pitchFamily="18" charset="0"/>
                <a:cs typeface="Times New Roman" panose="02020603050405020304" pitchFamily="18" charset="0"/>
              </a:rPr>
              <a:t> i </a:t>
            </a:r>
            <a:r>
              <a:rPr lang="sr-Latn-BA" b="1" i="1" dirty="0" smtClean="0">
                <a:solidFill>
                  <a:schemeClr val="tx1"/>
                </a:solidFill>
                <a:latin typeface="Times New Roman" panose="02020603050405020304" pitchFamily="18" charset="0"/>
                <a:cs typeface="Times New Roman" panose="02020603050405020304" pitchFamily="18" charset="0"/>
              </a:rPr>
              <a:t>sklonošću ka štednji</a:t>
            </a:r>
            <a:r>
              <a:rPr lang="sr-Latn-BA" dirty="0" smtClean="0">
                <a:solidFill>
                  <a:schemeClr val="tx1"/>
                </a:solidFill>
                <a:latin typeface="Times New Roman" panose="02020603050405020304" pitchFamily="18" charset="0"/>
                <a:cs typeface="Times New Roman" panose="02020603050405020304" pitchFamily="18" charset="0"/>
              </a:rPr>
              <a:t>. </a:t>
            </a:r>
            <a:endParaRPr lang="sr-Latn-BA" b="1" dirty="0" smtClean="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390580" y="4865754"/>
            <a:ext cx="8363528" cy="1730152"/>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marL="285750" indent="-285750" algn="just">
              <a:buFont typeface="Wingdings" panose="05000000000000000000" pitchFamily="2" charset="2"/>
              <a:buChar char="§"/>
            </a:pPr>
            <a:r>
              <a:rPr lang="sr-Latn-BA" dirty="0" smtClean="0">
                <a:solidFill>
                  <a:schemeClr val="tx1"/>
                </a:solidFill>
                <a:latin typeface="Times New Roman" panose="02020603050405020304" pitchFamily="18" charset="0"/>
                <a:cs typeface="Times New Roman" panose="02020603050405020304" pitchFamily="18" charset="0"/>
              </a:rPr>
              <a:t>Maklup izjednačava efekte štednje sa efektima kao faktore koji djeluju destruktivno na povećanje nacionalnog dohodka. </a:t>
            </a:r>
          </a:p>
          <a:p>
            <a:pPr marL="285750" indent="-285750" algn="just">
              <a:buFont typeface="Wingdings" panose="05000000000000000000" pitchFamily="2" charset="2"/>
              <a:buChar char="§"/>
            </a:pPr>
            <a:r>
              <a:rPr lang="sr-Latn-BA" b="1" dirty="0" smtClean="0">
                <a:solidFill>
                  <a:schemeClr val="tx1"/>
                </a:solidFill>
                <a:latin typeface="Times New Roman" panose="02020603050405020304" pitchFamily="18" charset="0"/>
                <a:cs typeface="Times New Roman" panose="02020603050405020304" pitchFamily="18" charset="0"/>
              </a:rPr>
              <a:t>Sklonost ka potrošnji definiše veliinu multiplikatora. Ukoliko se veći dio dohodka ostvaren izvozom koristi u potošnji na domaćem tržištu, to će biti stiumulans povećanju domaće proizvodnje i dodatnog rasta bruto nacinalnog proizvoda odnosno bruto nacionalnog dohodka. </a:t>
            </a:r>
          </a:p>
        </p:txBody>
      </p:sp>
    </p:spTree>
    <p:extLst>
      <p:ext uri="{BB962C8B-B14F-4D97-AF65-F5344CB8AC3E}">
        <p14:creationId xmlns:p14="http://schemas.microsoft.com/office/powerpoint/2010/main" val="3457860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7</a:t>
            </a:fld>
            <a:endParaRPr lang="en-US" dirty="0"/>
          </a:p>
        </p:txBody>
      </p:sp>
      <p:sp>
        <p:nvSpPr>
          <p:cNvPr id="7" name="Rounded Rectangle 6"/>
          <p:cNvSpPr/>
          <p:nvPr/>
        </p:nvSpPr>
        <p:spPr>
          <a:xfrm>
            <a:off x="150938" y="197993"/>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66869" y="3063341"/>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sr-Latn-BA" sz="3200" b="1" smtClean="0">
                <a:solidFill>
                  <a:schemeClr val="tx2">
                    <a:lumMod val="60000"/>
                    <a:lumOff val="40000"/>
                  </a:schemeClr>
                </a:solidFill>
                <a:latin typeface="Times New Roman" panose="02020603050405020304" pitchFamily="18" charset="0"/>
                <a:cs typeface="Times New Roman" panose="02020603050405020304" pitchFamily="18" charset="0"/>
              </a:rPr>
              <a:t>Vježbe</a:t>
            </a:r>
            <a:endPar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773627" y="5955794"/>
            <a:ext cx="3121458" cy="5362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806" y="2940687"/>
            <a:ext cx="1756813" cy="993854"/>
          </a:xfrm>
          <a:prstGeom prst="rect">
            <a:avLst/>
          </a:prstGeom>
        </p:spPr>
      </p:pic>
      <p:sp>
        <p:nvSpPr>
          <p:cNvPr id="11" name="Title 1"/>
          <p:cNvSpPr txBox="1">
            <a:spLocks/>
          </p:cNvSpPr>
          <p:nvPr/>
        </p:nvSpPr>
        <p:spPr>
          <a:xfrm>
            <a:off x="580806" y="4188524"/>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Međuzavisnost međunarodne razmjene i veličine nacionalnog dohodka </a:t>
            </a:r>
          </a:p>
          <a:p>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1514497" y="4966600"/>
            <a:ext cx="7201917" cy="46626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Investicioni multiplikator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Spoljnotrgovinski multiplikator </a:t>
            </a:r>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59327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8</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Međuzavisnost međunarodne razmjene i veličine nacionalnog dohotka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2927926" y="954386"/>
            <a:ext cx="5911271" cy="112526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Zavisnost različitih nacionalnih ekonomija od spoljne trgovine je ≠. Ali nacionalni dohodak jedne zemlje u zavisnosti je od ∆ u nacionalnom dohodku druge zemlje,odnosno sve zemlje u međunarodnoj razmjeni su međusobno povezane.  </a:t>
            </a:r>
          </a:p>
        </p:txBody>
      </p:sp>
      <p:pic>
        <p:nvPicPr>
          <p:cNvPr id="1026" name="Picture 2" descr="BDP – DRUŠTVENI PROIZVOD I DOHOD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916" y="899748"/>
            <a:ext cx="2457450" cy="1857376"/>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3158835" y="2276653"/>
            <a:ext cx="1930400" cy="757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latin typeface="Times New Roman" panose="02020603050405020304" pitchFamily="18" charset="0"/>
                <a:cs typeface="Times New Roman" panose="02020603050405020304" pitchFamily="18" charset="0"/>
              </a:rPr>
              <a:t>≠</a:t>
            </a:r>
            <a:r>
              <a:rPr lang="sr-Latn-BA" sz="1600" dirty="0" smtClean="0"/>
              <a:t>Stepen otvorenosti zemlje </a:t>
            </a:r>
            <a:endParaRPr lang="en-GB" sz="1600" dirty="0"/>
          </a:p>
        </p:txBody>
      </p:sp>
      <p:sp>
        <p:nvSpPr>
          <p:cNvPr id="7" name="Rounded Rectangle 6"/>
          <p:cNvSpPr/>
          <p:nvPr/>
        </p:nvSpPr>
        <p:spPr>
          <a:xfrm>
            <a:off x="6527800" y="2323017"/>
            <a:ext cx="2311397" cy="6646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a:latin typeface="Times New Roman" panose="02020603050405020304" pitchFamily="18" charset="0"/>
                <a:cs typeface="Times New Roman" panose="02020603050405020304" pitchFamily="18" charset="0"/>
              </a:rPr>
              <a:t>≠</a:t>
            </a:r>
            <a:r>
              <a:rPr lang="sr-Latn-BA" sz="1600" dirty="0"/>
              <a:t>Stepen zavisnosti zemlje od međunarodne trgovine</a:t>
            </a:r>
            <a:endParaRPr lang="en-GB" sz="1600" dirty="0"/>
          </a:p>
        </p:txBody>
      </p:sp>
      <p:sp>
        <p:nvSpPr>
          <p:cNvPr id="10" name="Striped Right Arrow 9"/>
          <p:cNvSpPr/>
          <p:nvPr/>
        </p:nvSpPr>
        <p:spPr>
          <a:xfrm>
            <a:off x="5262125" y="2207127"/>
            <a:ext cx="1009661" cy="799010"/>
          </a:xfrm>
          <a:prstGeom prst="stripedRightArrow">
            <a:avLst/>
          </a:prstGeom>
          <a:solidFill>
            <a:schemeClr val="bg1">
              <a:lumMod val="6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p:cNvSpPr txBox="1">
            <a:spLocks/>
          </p:cNvSpPr>
          <p:nvPr/>
        </p:nvSpPr>
        <p:spPr>
          <a:xfrm>
            <a:off x="447316" y="4164296"/>
            <a:ext cx="4004613" cy="64050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Spoljna trgovina ima + dejstvo na povećanje nacionalnog dohodka zemlje.  </a:t>
            </a:r>
          </a:p>
        </p:txBody>
      </p:sp>
      <p:sp>
        <p:nvSpPr>
          <p:cNvPr id="12" name="Title 1"/>
          <p:cNvSpPr txBox="1">
            <a:spLocks/>
          </p:cNvSpPr>
          <p:nvPr/>
        </p:nvSpPr>
        <p:spPr>
          <a:xfrm>
            <a:off x="447316" y="3180415"/>
            <a:ext cx="8461157" cy="87896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u="sng" dirty="0" smtClean="0">
                <a:solidFill>
                  <a:schemeClr val="tx1">
                    <a:lumMod val="65000"/>
                    <a:lumOff val="35000"/>
                  </a:schemeClr>
                </a:solidFill>
                <a:latin typeface="Times New Roman" panose="02020603050405020304" pitchFamily="18" charset="0"/>
                <a:cs typeface="Times New Roman" panose="02020603050405020304" pitchFamily="18" charset="0"/>
              </a:rPr>
              <a:t>Obim spoljnotrgovinske robne razmjene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raste brže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 rasta </a:t>
            </a:r>
            <a:r>
              <a:rPr lang="sr-Latn-BA" sz="1800" u="sng" dirty="0" smtClean="0">
                <a:solidFill>
                  <a:schemeClr val="tx1">
                    <a:lumMod val="65000"/>
                    <a:lumOff val="35000"/>
                  </a:schemeClr>
                </a:solidFill>
                <a:latin typeface="Times New Roman" panose="02020603050405020304" pitchFamily="18" charset="0"/>
                <a:cs typeface="Times New Roman" panose="02020603050405020304" pitchFamily="18" charset="0"/>
              </a:rPr>
              <a:t>obima proizvodnje u svijetu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što ima za posljedicu da je učešće spoljne trgovine u nacionalnom dohodku svake pojedine zemlje u stalnom porastu.</a:t>
            </a:r>
          </a:p>
        </p:txBody>
      </p:sp>
      <p:sp>
        <p:nvSpPr>
          <p:cNvPr id="9" name="Curved Up Arrow 8"/>
          <p:cNvSpPr/>
          <p:nvPr/>
        </p:nvSpPr>
        <p:spPr>
          <a:xfrm>
            <a:off x="4205828" y="4882605"/>
            <a:ext cx="790051" cy="34871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itle 1"/>
          <p:cNvSpPr txBox="1">
            <a:spLocks/>
          </p:cNvSpPr>
          <p:nvPr/>
        </p:nvSpPr>
        <p:spPr>
          <a:xfrm>
            <a:off x="4995879" y="4203802"/>
            <a:ext cx="1649343" cy="36215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proizvodnju </a:t>
            </a:r>
          </a:p>
        </p:txBody>
      </p:sp>
      <p:sp>
        <p:nvSpPr>
          <p:cNvPr id="15" name="Title 1"/>
          <p:cNvSpPr txBox="1">
            <a:spLocks/>
          </p:cNvSpPr>
          <p:nvPr/>
        </p:nvSpPr>
        <p:spPr>
          <a:xfrm>
            <a:off x="4995879" y="4623726"/>
            <a:ext cx="1700485" cy="36215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zaposlenost  </a:t>
            </a:r>
          </a:p>
        </p:txBody>
      </p:sp>
      <p:sp>
        <p:nvSpPr>
          <p:cNvPr id="18" name="Title 1"/>
          <p:cNvSpPr txBox="1">
            <a:spLocks/>
          </p:cNvSpPr>
          <p:nvPr/>
        </p:nvSpPr>
        <p:spPr>
          <a:xfrm>
            <a:off x="447316" y="5377698"/>
            <a:ext cx="4004613" cy="640509"/>
          </a:xfrm>
          <a:prstGeom prst="rect">
            <a:avLst/>
          </a:prstGeom>
          <a:solidFill>
            <a:schemeClr val="bg1">
              <a:lumMod val="95000"/>
            </a:schemeClr>
          </a:solidFill>
          <a:ln w="19050">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Kako se mjeri </a:t>
            </a:r>
            <a:r>
              <a:rPr lang="sr-Latn-BA" sz="1800" b="1" dirty="0" smtClean="0">
                <a:solidFill>
                  <a:srgbClr val="0070C0"/>
                </a:solidFill>
                <a:latin typeface="Times New Roman" panose="02020603050405020304" pitchFamily="18" charset="0"/>
                <a:cs typeface="Times New Roman" panose="02020603050405020304" pitchFamily="18" charset="0"/>
              </a:rPr>
              <a:t>stepen otvorenosti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nacionalne ekonomije? </a:t>
            </a:r>
          </a:p>
        </p:txBody>
      </p:sp>
      <p:sp>
        <p:nvSpPr>
          <p:cNvPr id="19" name="Cloud Callout 18"/>
          <p:cNvSpPr/>
          <p:nvPr/>
        </p:nvSpPr>
        <p:spPr>
          <a:xfrm flipH="1">
            <a:off x="447316" y="4925417"/>
            <a:ext cx="720437" cy="45581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20" name="Title 1"/>
          <p:cNvSpPr txBox="1">
            <a:spLocks/>
          </p:cNvSpPr>
          <p:nvPr/>
        </p:nvSpPr>
        <p:spPr>
          <a:xfrm>
            <a:off x="447315" y="6155266"/>
            <a:ext cx="4004613" cy="57611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Udio spoljne trgovine u Nacionalnom dohodku te zemlje </a:t>
            </a:r>
          </a:p>
        </p:txBody>
      </p:sp>
      <p:sp>
        <p:nvSpPr>
          <p:cNvPr id="17" name="Down Arrow 16"/>
          <p:cNvSpPr/>
          <p:nvPr/>
        </p:nvSpPr>
        <p:spPr>
          <a:xfrm>
            <a:off x="3818739" y="5875499"/>
            <a:ext cx="610594" cy="3580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itle 1"/>
          <p:cNvSpPr txBox="1">
            <a:spLocks/>
          </p:cNvSpPr>
          <p:nvPr/>
        </p:nvSpPr>
        <p:spPr>
          <a:xfrm>
            <a:off x="4726212" y="5160147"/>
            <a:ext cx="4182261" cy="1571236"/>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dirty="0">
                <a:solidFill>
                  <a:srgbClr val="0070C0"/>
                </a:solidFill>
                <a:latin typeface="Times New Roman" panose="02020603050405020304" pitchFamily="18" charset="0"/>
                <a:cs typeface="Times New Roman" panose="02020603050405020304" pitchFamily="18" charset="0"/>
              </a:rPr>
              <a:t>V</a:t>
            </a:r>
            <a:r>
              <a:rPr lang="sr-Latn-BA" sz="1600" b="1" dirty="0" smtClean="0">
                <a:solidFill>
                  <a:srgbClr val="0070C0"/>
                </a:solidFill>
                <a:latin typeface="Times New Roman" panose="02020603050405020304" pitchFamily="18" charset="0"/>
                <a:cs typeface="Times New Roman" panose="02020603050405020304" pitchFamily="18" charset="0"/>
              </a:rPr>
              <a:t>eća otvorenost nacionalne ekonomije omogućava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marL="342900" indent="-342900" algn="just">
              <a:buAutoNum type="arabicPeriod"/>
            </a:pPr>
            <a:r>
              <a:rPr lang="sr-Latn-BA" sz="1600" dirty="0" smtClean="0">
                <a:solidFill>
                  <a:schemeClr val="accent5">
                    <a:lumMod val="75000"/>
                  </a:schemeClr>
                </a:solidFill>
                <a:latin typeface="Times New Roman" panose="02020603050405020304" pitchFamily="18" charset="0"/>
                <a:cs typeface="Times New Roman" panose="02020603050405020304" pitchFamily="18" charset="0"/>
              </a:rPr>
              <a:t>Veće korištenje prednosti od međ.razmjene </a:t>
            </a:r>
          </a:p>
          <a:p>
            <a:pPr marL="342900" indent="-342900" algn="just">
              <a:buAutoNum type="arabicPeriod"/>
            </a:pPr>
            <a:r>
              <a:rPr lang="sr-Latn-BA" sz="1600" dirty="0" smtClean="0">
                <a:solidFill>
                  <a:srgbClr val="C00000"/>
                </a:solidFill>
                <a:latin typeface="Times New Roman" panose="02020603050405020304" pitchFamily="18" charset="0"/>
                <a:cs typeface="Times New Roman" panose="02020603050405020304" pitchFamily="18" charset="0"/>
              </a:rPr>
              <a:t>Veća izloženost zemlje – uticajima iz spoljnog okruženja </a:t>
            </a:r>
          </a:p>
        </p:txBody>
      </p:sp>
    </p:spTree>
    <p:extLst>
      <p:ext uri="{BB962C8B-B14F-4D97-AF65-F5344CB8AC3E}">
        <p14:creationId xmlns:p14="http://schemas.microsoft.com/office/powerpoint/2010/main" val="462266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9</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24872" y="970877"/>
            <a:ext cx="2743201" cy="449541"/>
          </a:xfrm>
          <a:prstGeom prst="rect">
            <a:avLst/>
          </a:prstGeom>
          <a:solidFill>
            <a:schemeClr val="bg1">
              <a:lumMod val="95000"/>
            </a:schemeClr>
          </a:solidFill>
          <a:ln w="28575">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Bruto nacionalni proizvod </a:t>
            </a:r>
          </a:p>
        </p:txBody>
      </p:sp>
      <p:sp>
        <p:nvSpPr>
          <p:cNvPr id="5" name="Rectangle 4"/>
          <p:cNvSpPr/>
          <p:nvPr/>
        </p:nvSpPr>
        <p:spPr>
          <a:xfrm>
            <a:off x="867472" y="1694670"/>
            <a:ext cx="2401455"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smtClean="0">
                <a:solidFill>
                  <a:schemeClr val="tx1"/>
                </a:solidFill>
                <a:latin typeface="Times New Roman" panose="02020603050405020304" pitchFamily="18" charset="0"/>
                <a:cs typeface="Times New Roman" panose="02020603050405020304" pitchFamily="18" charset="0"/>
              </a:rPr>
              <a:t>C-individualna potrašnja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867472" y="2136956"/>
            <a:ext cx="2401455"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smtClean="0">
                <a:solidFill>
                  <a:schemeClr val="tx1"/>
                </a:solidFill>
                <a:latin typeface="Times New Roman" panose="02020603050405020304" pitchFamily="18" charset="0"/>
                <a:cs typeface="Times New Roman" panose="02020603050405020304" pitchFamily="18" charset="0"/>
              </a:rPr>
              <a:t>I-domaće investicije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867472" y="2549619"/>
            <a:ext cx="2401455" cy="46485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smtClean="0">
                <a:solidFill>
                  <a:schemeClr val="tx1"/>
                </a:solidFill>
                <a:latin typeface="Times New Roman" panose="02020603050405020304" pitchFamily="18" charset="0"/>
                <a:cs typeface="Times New Roman" panose="02020603050405020304" pitchFamily="18" charset="0"/>
              </a:rPr>
              <a:t>G-potrašnja od strane države  </a:t>
            </a:r>
            <a:endParaRPr lang="en-GB" sz="1600" dirty="0">
              <a:solidFill>
                <a:schemeClr val="tx1"/>
              </a:solidFill>
              <a:latin typeface="Times New Roman" panose="02020603050405020304" pitchFamily="18" charset="0"/>
              <a:cs typeface="Times New Roman" panose="02020603050405020304" pitchFamily="18" charset="0"/>
            </a:endParaRPr>
          </a:p>
        </p:txBody>
      </p:sp>
      <p:cxnSp>
        <p:nvCxnSpPr>
          <p:cNvPr id="9" name="Straight Connector 8"/>
          <p:cNvCxnSpPr/>
          <p:nvPr/>
        </p:nvCxnSpPr>
        <p:spPr>
          <a:xfrm>
            <a:off x="197438" y="3116799"/>
            <a:ext cx="3198068" cy="2309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 name="Right Arrow 11"/>
          <p:cNvSpPr/>
          <p:nvPr/>
        </p:nvSpPr>
        <p:spPr>
          <a:xfrm rot="5400000">
            <a:off x="2735107" y="1198839"/>
            <a:ext cx="432966" cy="6346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p:cNvSpPr txBox="1">
            <a:spLocks/>
          </p:cNvSpPr>
          <p:nvPr/>
        </p:nvSpPr>
        <p:spPr>
          <a:xfrm>
            <a:off x="525726" y="3242211"/>
            <a:ext cx="2743201"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BNP =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 + I + G </a:t>
            </a:r>
          </a:p>
        </p:txBody>
      </p:sp>
      <p:sp>
        <p:nvSpPr>
          <p:cNvPr id="14" name="Equal 13"/>
          <p:cNvSpPr/>
          <p:nvPr/>
        </p:nvSpPr>
        <p:spPr>
          <a:xfrm>
            <a:off x="143163" y="1451152"/>
            <a:ext cx="563418" cy="281507"/>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Plus 14"/>
          <p:cNvSpPr/>
          <p:nvPr/>
        </p:nvSpPr>
        <p:spPr>
          <a:xfrm>
            <a:off x="581891" y="1938731"/>
            <a:ext cx="285581" cy="26122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lus 15"/>
          <p:cNvSpPr/>
          <p:nvPr/>
        </p:nvSpPr>
        <p:spPr>
          <a:xfrm>
            <a:off x="581891" y="2353520"/>
            <a:ext cx="285581" cy="26122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p:cNvSpPr txBox="1">
            <a:spLocks/>
          </p:cNvSpPr>
          <p:nvPr/>
        </p:nvSpPr>
        <p:spPr>
          <a:xfrm>
            <a:off x="3429818" y="954386"/>
            <a:ext cx="5409379" cy="139913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rgbClr val="0070C0"/>
                </a:solidFill>
                <a:latin typeface="Times New Roman" panose="02020603050405020304" pitchFamily="18" charset="0"/>
                <a:cs typeface="Times New Roman" panose="02020603050405020304" pitchFamily="18" charset="0"/>
              </a:rPr>
              <a:t>Bruto nacionalni proizvod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zatvorenoj ekonomiji (bez učešća međunarodne trgovine) je = zbiru: ukupne proizvodnje za potrošnju, koju čine: individualna potrošnja (C), domaće investicije (I) i potrošnja od strane države (G). </a:t>
            </a:r>
          </a:p>
        </p:txBody>
      </p:sp>
      <p:sp>
        <p:nvSpPr>
          <p:cNvPr id="18" name="Title 1"/>
          <p:cNvSpPr txBox="1">
            <a:spLocks/>
          </p:cNvSpPr>
          <p:nvPr/>
        </p:nvSpPr>
        <p:spPr>
          <a:xfrm>
            <a:off x="525725" y="3827383"/>
            <a:ext cx="2743201" cy="449541"/>
          </a:xfrm>
          <a:prstGeom prst="rect">
            <a:avLst/>
          </a:prstGeom>
          <a:solidFill>
            <a:schemeClr val="bg1">
              <a:lumMod val="95000"/>
            </a:schemeClr>
          </a:solidFill>
          <a:ln w="28575">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Bruto nacionalni dohodak</a:t>
            </a:r>
          </a:p>
        </p:txBody>
      </p:sp>
      <p:sp>
        <p:nvSpPr>
          <p:cNvPr id="19" name="Title 1"/>
          <p:cNvSpPr txBox="1">
            <a:spLocks/>
          </p:cNvSpPr>
          <p:nvPr/>
        </p:nvSpPr>
        <p:spPr>
          <a:xfrm>
            <a:off x="3429818" y="2678079"/>
            <a:ext cx="5409379" cy="174214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rgbClr val="0070C0"/>
                </a:solidFill>
                <a:latin typeface="Times New Roman" panose="02020603050405020304" pitchFamily="18" charset="0"/>
                <a:cs typeface="Times New Roman" panose="02020603050405020304" pitchFamily="18" charset="0"/>
              </a:rPr>
              <a:t>Bruto nacionalni dohodak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podrazumjeva ravnotežu robnih i novčanih tokova u zatvorenoj ekonomiji. BND u zatvorenoj ekonomiji je = zbiru: domaće potrošnje (C), poslovne štednje u vidu amortizacije i viška profita (Sp), privatne štednje (Ss), te djela dohodka oporezivanog u korist drave (T). </a:t>
            </a:r>
          </a:p>
        </p:txBody>
      </p:sp>
      <p:sp>
        <p:nvSpPr>
          <p:cNvPr id="20" name="Title 1"/>
          <p:cNvSpPr txBox="1">
            <a:spLocks/>
          </p:cNvSpPr>
          <p:nvPr/>
        </p:nvSpPr>
        <p:spPr>
          <a:xfrm>
            <a:off x="488033" y="4412555"/>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BND = </a:t>
            </a:r>
            <a:r>
              <a:rPr lang="sr-Latn-BA" sz="1800" b="1" dirty="0" smtClean="0">
                <a:solidFill>
                  <a:schemeClr val="accent3">
                    <a:lumMod val="75000"/>
                  </a:schemeClr>
                </a:solidFill>
                <a:latin typeface="Times New Roman" panose="02020603050405020304" pitchFamily="18" charset="0"/>
                <a:cs typeface="Times New Roman" panose="02020603050405020304" pitchFamily="18" charset="0"/>
              </a:rPr>
              <a:t>C + Sp +Ss + T</a:t>
            </a:r>
          </a:p>
        </p:txBody>
      </p:sp>
      <p:sp>
        <p:nvSpPr>
          <p:cNvPr id="21" name="Rectangle 20"/>
          <p:cNvSpPr/>
          <p:nvPr/>
        </p:nvSpPr>
        <p:spPr>
          <a:xfrm>
            <a:off x="3395506" y="4697868"/>
            <a:ext cx="5314382" cy="448813"/>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smtClean="0">
                <a:solidFill>
                  <a:schemeClr val="tx1"/>
                </a:solidFill>
                <a:latin typeface="Times New Roman" panose="02020603050405020304" pitchFamily="18" charset="0"/>
                <a:cs typeface="Times New Roman" panose="02020603050405020304" pitchFamily="18" charset="0"/>
              </a:rPr>
              <a:t>Pošto Ʃ proizvodnja (BNP) mora biti apsorbovana u tekućem periodu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525725" y="5146681"/>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C+I+G = </a:t>
            </a:r>
            <a:r>
              <a:rPr lang="sr-Latn-BA" sz="1800" b="1" dirty="0" smtClean="0">
                <a:solidFill>
                  <a:schemeClr val="accent3">
                    <a:lumMod val="75000"/>
                  </a:schemeClr>
                </a:solidFill>
                <a:latin typeface="Times New Roman" panose="02020603050405020304" pitchFamily="18" charset="0"/>
                <a:cs typeface="Times New Roman" panose="02020603050405020304" pitchFamily="18" charset="0"/>
              </a:rPr>
              <a:t>C+Sp+Ss+T</a:t>
            </a:r>
          </a:p>
        </p:txBody>
      </p:sp>
      <p:sp>
        <p:nvSpPr>
          <p:cNvPr id="23" name="Bent-Up Arrow 22"/>
          <p:cNvSpPr/>
          <p:nvPr/>
        </p:nvSpPr>
        <p:spPr>
          <a:xfrm rot="10800000">
            <a:off x="1893455" y="4922274"/>
            <a:ext cx="1438761" cy="27053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3429818" y="5371815"/>
            <a:ext cx="5314382" cy="448813"/>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smtClean="0">
                <a:solidFill>
                  <a:schemeClr val="tx1"/>
                </a:solidFill>
                <a:latin typeface="Times New Roman" panose="02020603050405020304" pitchFamily="18" charset="0"/>
                <a:cs typeface="Times New Roman" panose="02020603050405020304" pitchFamily="18" charset="0"/>
              </a:rPr>
              <a:t>Pošto je T-G → veličina državne štednje Sd, a veličina Sd+Sp+Ss → ukupnu štednju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5" name="Title 1"/>
          <p:cNvSpPr txBox="1">
            <a:spLocks/>
          </p:cNvSpPr>
          <p:nvPr/>
        </p:nvSpPr>
        <p:spPr>
          <a:xfrm>
            <a:off x="581891" y="5774384"/>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C+I   = </a:t>
            </a:r>
            <a:r>
              <a:rPr lang="sr-Latn-BA" sz="1800" b="1" dirty="0" smtClean="0">
                <a:solidFill>
                  <a:schemeClr val="accent3">
                    <a:lumMod val="75000"/>
                  </a:schemeClr>
                </a:solidFill>
                <a:latin typeface="Times New Roman" panose="02020603050405020304" pitchFamily="18" charset="0"/>
                <a:cs typeface="Times New Roman" panose="02020603050405020304" pitchFamily="18" charset="0"/>
              </a:rPr>
              <a:t>C+Sp+Ss+T-</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G</a:t>
            </a:r>
          </a:p>
        </p:txBody>
      </p:sp>
      <p:sp>
        <p:nvSpPr>
          <p:cNvPr id="26" name="Title 1"/>
          <p:cNvSpPr txBox="1">
            <a:spLocks/>
          </p:cNvSpPr>
          <p:nvPr/>
        </p:nvSpPr>
        <p:spPr>
          <a:xfrm>
            <a:off x="614613" y="6295780"/>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C+I   = </a:t>
            </a:r>
            <a:r>
              <a:rPr lang="sr-Latn-BA" sz="1800" b="1" dirty="0" smtClean="0">
                <a:solidFill>
                  <a:schemeClr val="accent3">
                    <a:lumMod val="75000"/>
                  </a:schemeClr>
                </a:solidFill>
                <a:latin typeface="Times New Roman" panose="02020603050405020304" pitchFamily="18" charset="0"/>
                <a:cs typeface="Times New Roman" panose="02020603050405020304" pitchFamily="18" charset="0"/>
              </a:rPr>
              <a:t>C+S</a:t>
            </a:r>
            <a:endParaRPr lang="sr-Latn-BA" sz="1800" b="1" dirty="0" smtClean="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28" name="Right Arrow 27"/>
          <p:cNvSpPr/>
          <p:nvPr/>
        </p:nvSpPr>
        <p:spPr>
          <a:xfrm>
            <a:off x="3429818" y="6270009"/>
            <a:ext cx="350982" cy="4515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0" name="Straight Connector 29"/>
          <p:cNvCxnSpPr/>
          <p:nvPr/>
        </p:nvCxnSpPr>
        <p:spPr>
          <a:xfrm flipV="1">
            <a:off x="1356633" y="6335160"/>
            <a:ext cx="351761" cy="225221"/>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2098653" y="6383154"/>
            <a:ext cx="351761" cy="225221"/>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33" name="Title 1"/>
          <p:cNvSpPr txBox="1">
            <a:spLocks/>
          </p:cNvSpPr>
          <p:nvPr/>
        </p:nvSpPr>
        <p:spPr>
          <a:xfrm>
            <a:off x="3822774" y="6222999"/>
            <a:ext cx="904670" cy="449541"/>
          </a:xfrm>
          <a:prstGeom prst="rect">
            <a:avLst/>
          </a:prstGeom>
          <a:solidFill>
            <a:schemeClr val="bg1">
              <a:lumMod val="95000"/>
            </a:schemeClr>
          </a:solidFill>
          <a:ln w="28575">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I   = </a:t>
            </a:r>
            <a:r>
              <a:rPr lang="sr-Latn-BA" sz="1800" b="1" dirty="0">
                <a:solidFill>
                  <a:schemeClr val="accent3">
                    <a:lumMod val="75000"/>
                  </a:schemeClr>
                </a:solidFill>
                <a:latin typeface="Times New Roman" panose="02020603050405020304" pitchFamily="18" charset="0"/>
                <a:cs typeface="Times New Roman" panose="02020603050405020304" pitchFamily="18" charset="0"/>
              </a:rPr>
              <a:t>S</a:t>
            </a:r>
            <a:endParaRPr lang="sr-Latn-BA" sz="1800" b="1" dirty="0" smtClean="0">
              <a:solidFill>
                <a:schemeClr val="accent6">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64487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40860</TotalTime>
  <Words>4077</Words>
  <Application>Microsoft Office PowerPoint</Application>
  <PresentationFormat>On-screen Show (4:3)</PresentationFormat>
  <Paragraphs>943</Paragraphs>
  <Slides>27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Calibri</vt:lpstr>
      <vt:lpstr>Cambria Math</vt:lpstr>
      <vt:lpstr>Symbol</vt:lpstr>
      <vt:lpstr>Times New Roman</vt:lpstr>
      <vt:lpstr>Trebuchet MS</vt:lpstr>
      <vt:lpstr>Wingdings</vt:lpstr>
      <vt:lpstr>Wingdings 2</vt:lpstr>
      <vt:lpstr>Wingdings 3</vt:lpstr>
      <vt:lpstr>Facet</vt:lpstr>
      <vt:lpstr>MEĐUNARODNI EKONOMSKI ODNOSI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Dragana Vujičić</dc:creator>
  <cp:lastModifiedBy>Dragana Vujičić</cp:lastModifiedBy>
  <cp:revision>1016</cp:revision>
  <cp:lastPrinted>2023-03-13T15:08:48Z</cp:lastPrinted>
  <dcterms:created xsi:type="dcterms:W3CDTF">2019-03-20T17:06:19Z</dcterms:created>
  <dcterms:modified xsi:type="dcterms:W3CDTF">2023-04-03T13:10:44Z</dcterms:modified>
</cp:coreProperties>
</file>