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 smtClean="0"/>
              <a:t>БИЛАНСНИ ДЕЛИКТИ – ВЈЕЖБЕ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BA" dirty="0" smtClean="0"/>
              <a:t>Проф. др Душко Шњегота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7.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Директни трошкови производње (бруто зараде радника у производном погону и трошкови закупа погона), чија висина износи око 20% у односу на трошкове материјала за израду учинака, нису укључени у обрачун цијене коштања залиха властитих учинака</a:t>
            </a:r>
          </a:p>
          <a:p>
            <a:r>
              <a:rPr lang="sr-Cyrl-BA" dirty="0" smtClean="0"/>
              <a:t>Предузеће за потребе билансирања финансијског резултата користи метод укупних трошкова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352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8.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Камате по искоришћеном дугорочном кредиту, у износу од 30.000 КМ који пословној банци треба да буде враћен у периоду од пет година (отплата кредита врши се по систему једнаких мјесечних ануитета), евидентирана је приликом пријема кредита, уз употребу рачуна АВР-а и ПВР-а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12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9.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консолидованом билансу успјеха нису исказани приходи које је зависно правно лице остварило продајом готових производа купцима трећим правним лицима</a:t>
            </a:r>
          </a:p>
          <a:p>
            <a:r>
              <a:rPr lang="sr-Cyrl-BA" dirty="0" smtClean="0"/>
              <a:t>У консолидованом билансу стања, учешћа мањинских акционара (акционара без права контроле) у капиталу зависног правног лица исказана су у оквиру дугорочних обавеза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782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10.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Потраживања од купаца над којима је отворен стечајни поступак износе 100.000 КМ</a:t>
            </a:r>
          </a:p>
          <a:p>
            <a:r>
              <a:rPr lang="sr-Cyrl-BA" dirty="0" smtClean="0"/>
              <a:t>Предузеће није вршило исправку вриједности или отпис потраживања од купаца</a:t>
            </a:r>
          </a:p>
          <a:p>
            <a:r>
              <a:rPr lang="sr-Cyrl-BA" dirty="0" smtClean="0"/>
              <a:t>Према важећем Правилнику о рачуноводственим политикама и рачуноводственим процјенама, потраживања од купаца вреднују се по моделу утврђеном у оквиру МРС 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647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НАЧЕЛО ИДЕНТИТЕТА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Према начелу идентитета, ’’биланс отварања’’ (почетно стање 1. јануара), по својој суштини и обухвату, идентичан је билансу стања утврђеном на дан 31. децембра претходне године</a:t>
            </a:r>
          </a:p>
          <a:p>
            <a:r>
              <a:rPr lang="sr-Cyrl-BA" dirty="0" smtClean="0"/>
              <a:t>Према МРС 8, од начела идентитета је потребно одступити у случајевима:</a:t>
            </a:r>
          </a:p>
          <a:p>
            <a:pPr lvl="1"/>
            <a:r>
              <a:rPr lang="sr-Cyrl-BA" dirty="0" smtClean="0"/>
              <a:t>када дође до промјене рачуноводствене политике</a:t>
            </a:r>
          </a:p>
          <a:p>
            <a:pPr lvl="2"/>
            <a:r>
              <a:rPr lang="sr-Cyrl-BA" dirty="0"/>
              <a:t>з</a:t>
            </a:r>
            <a:r>
              <a:rPr lang="sr-Cyrl-BA" dirty="0" smtClean="0"/>
              <a:t>бог промјене регулаторног оквира</a:t>
            </a:r>
          </a:p>
          <a:p>
            <a:pPr lvl="2"/>
            <a:r>
              <a:rPr lang="sr-Cyrl-BA" dirty="0"/>
              <a:t>з</a:t>
            </a:r>
            <a:r>
              <a:rPr lang="sr-Cyrl-BA" dirty="0" smtClean="0"/>
              <a:t>бог промјене у оквиру неког од МРС/МСФИ</a:t>
            </a:r>
          </a:p>
          <a:p>
            <a:pPr lvl="2"/>
            <a:r>
              <a:rPr lang="sr-Cyrl-BA" dirty="0"/>
              <a:t>н</a:t>
            </a:r>
            <a:r>
              <a:rPr lang="sr-Cyrl-BA" dirty="0" smtClean="0"/>
              <a:t>а основу одлуке менаџмента</a:t>
            </a:r>
          </a:p>
          <a:p>
            <a:pPr lvl="1"/>
            <a:r>
              <a:rPr lang="sr-Cyrl-BA" dirty="0" smtClean="0"/>
              <a:t>Када се врши исправка материјално значајне грешке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101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11.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Над предузећем је у току године отворен стечајни поступак</a:t>
            </a:r>
          </a:p>
          <a:p>
            <a:r>
              <a:rPr lang="sr-Cyrl-BA" dirty="0" smtClean="0"/>
              <a:t>Предузеће је на дан отварања стечајног поступка исказало </a:t>
            </a:r>
            <a:r>
              <a:rPr lang="sr-Cyrl-BA" dirty="0"/>
              <a:t>почетно стање имовине и обавеза </a:t>
            </a:r>
            <a:r>
              <a:rPr lang="sr-Cyrl-BA" dirty="0" smtClean="0"/>
              <a:t>у потпуности идентично стању исказаном у билансу стања на дан закључења претходног обрачунског периода, тј. периода који је завршен дан пред отварање стечајног поступка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992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почетном стању на дан 1. јануара исказане су обавезе према добављачима више за 20.000 КМ у односу на стање исказано у билансу стања на дан 31. децембра претходне године</a:t>
            </a:r>
          </a:p>
          <a:p>
            <a:r>
              <a:rPr lang="sr-Cyrl-BA" dirty="0" smtClean="0"/>
              <a:t>Разлика од 20.000 КМ утврђена је на основу конфирмације потписане са добављачем у фебруару текуће године</a:t>
            </a:r>
          </a:p>
          <a:p>
            <a:r>
              <a:rPr lang="sr-Cyrl-BA" dirty="0" smtClean="0"/>
              <a:t>Биланси за претходни обрачунски период нису кориговани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577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13.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Управа предузећа је извршила промјену рачуноводствене политике која се примјењује при вредновању сталне материјалне имовине, на начин да је одабрана примјена модела ревалоризације, утврђеног у МРС 16</a:t>
            </a:r>
          </a:p>
          <a:p>
            <a:r>
              <a:rPr lang="sr-Cyrl-BA" dirty="0" smtClean="0"/>
              <a:t>Нови модел вредновања примијењен је проспективно, тј. нису вршене корекције нити праправљање почетних стања повезаних билансних позиција у билансу стања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804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14.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почетном стању на дан 1. јануара мање су исказане одређене билансне позиције у односу на њихово стање на дан 31. децембра претходне године и то:</a:t>
            </a:r>
          </a:p>
          <a:p>
            <a:pPr lvl="1"/>
            <a:r>
              <a:rPr lang="sr-Cyrl-BA" dirty="0"/>
              <a:t>з</a:t>
            </a:r>
            <a:r>
              <a:rPr lang="sr-Cyrl-BA" dirty="0" smtClean="0"/>
              <a:t>алихе трговачке робе чија набавна вриједност износи 30.000 КМ, </a:t>
            </a:r>
          </a:p>
          <a:p>
            <a:pPr lvl="1"/>
            <a:r>
              <a:rPr lang="sr-Cyrl-BA" dirty="0"/>
              <a:t>о</a:t>
            </a:r>
            <a:r>
              <a:rPr lang="sr-Cyrl-BA" dirty="0" smtClean="0"/>
              <a:t>бавезе према добављачима у износу од 20.000 КМ и</a:t>
            </a:r>
          </a:p>
          <a:p>
            <a:pPr lvl="1"/>
            <a:r>
              <a:rPr lang="sr-Cyrl-BA" dirty="0"/>
              <a:t>о</a:t>
            </a:r>
            <a:r>
              <a:rPr lang="sr-Cyrl-BA" dirty="0" smtClean="0"/>
              <a:t>бавезе по основу примљених аванса у износу од 10.000 КМ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876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15.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Приливи готовине у износу од 1,000.000 КМ, исказани </a:t>
            </a:r>
            <a:r>
              <a:rPr lang="sr-Cyrl-BA" dirty="0"/>
              <a:t>у билансу токова готовине у колони текућа година</a:t>
            </a:r>
            <a:r>
              <a:rPr lang="sr-Cyrl-BA" dirty="0" smtClean="0"/>
              <a:t> као приливи по основу пословних активности, наредне године су исказани у колони претходна година као приливи по основу инвестиционих активности</a:t>
            </a:r>
          </a:p>
          <a:p>
            <a:r>
              <a:rPr lang="sr-Cyrl-BA" dirty="0" smtClean="0"/>
              <a:t>У колони претходна година, у билансу успјеха, исказани су приходи од закупа виши за 10.000 КМ у односу на приходе од закупа исказане у колони текућа година у билансу успјеха за претходни обрачунски период – разлика је резултат исправке материјално значајне грешке, у складу са МРС 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6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НАЧЕЛО ЈАСНОСТИ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dirty="0"/>
              <a:t>Биланс се сматра нејасним ако корисници који посједују довољан степен знања из финансијског извјештавања и пословања из њега не могу </a:t>
            </a:r>
            <a:r>
              <a:rPr lang="sr-Cyrl-BA" dirty="0" smtClean="0"/>
              <a:t>јасно да сагледају </a:t>
            </a:r>
            <a:r>
              <a:rPr lang="sr-Cyrl-BA" dirty="0"/>
              <a:t>односе између појединих позиција који су им неопходни за доношење исправних закључака и оцјена</a:t>
            </a:r>
            <a:r>
              <a:rPr lang="sr-Cyrl-BA" dirty="0" smtClean="0"/>
              <a:t>.</a:t>
            </a:r>
          </a:p>
          <a:p>
            <a:r>
              <a:rPr lang="ru-RU" dirty="0" smtClean="0"/>
              <a:t>У примјерима који слиједе треба одговорити на питања:</a:t>
            </a:r>
          </a:p>
          <a:p>
            <a:pPr lvl="1"/>
            <a:r>
              <a:rPr lang="ru-RU" dirty="0" smtClean="0"/>
              <a:t>Да ли је и како прекршено </a:t>
            </a:r>
            <a:r>
              <a:rPr lang="ru-RU" dirty="0"/>
              <a:t>начело јасности?</a:t>
            </a:r>
          </a:p>
          <a:p>
            <a:pPr lvl="1"/>
            <a:r>
              <a:rPr lang="ru-RU" dirty="0" smtClean="0"/>
              <a:t>О ком билансном деликту се ради? </a:t>
            </a:r>
            <a:endParaRPr lang="ru-RU" dirty="0"/>
          </a:p>
          <a:p>
            <a:endParaRPr lang="sr-Cyrl-BA" dirty="0"/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7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НАЧЕЛО КОНТИНУИТЕТА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Начело континуитета заснива се на претпоставци да се предузеће оснива са намјером да послује у временски неограниченом периоду и да на датум сачињавања биланса има способност да послује најмање до следећег датума биланса</a:t>
            </a:r>
          </a:p>
          <a:p>
            <a:r>
              <a:rPr lang="sr-Cyrl-BA" dirty="0" smtClean="0"/>
              <a:t>Овом начелу својствено је билансирање периодичног финансијског резултата, односно припрема и презентација биланса у одређеним, краћим, временским периодима, најмање једном годишње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113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16.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Предузеће је опрему којом располаже на дан 31. децембра билансирало у висини процијењене ликвидационе вриједности, због претпоставке да у току наредне године може доћи до озбиљног угрожавања његове пословне способности</a:t>
            </a:r>
          </a:p>
          <a:p>
            <a:r>
              <a:rPr lang="sr-Cyrl-BA" dirty="0" smtClean="0"/>
              <a:t>Предузеће у својим нотама није објавило било какве информације о угрожености сталности пословања или идентификовању обустављеног пословања, нити је вршило рекласификацију сталне имовине у групу средстава намијењенх продаји или отуђењу, у складу са МСФИ 5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365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17.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Над предузећем је отворен ликвидациони поступак</a:t>
            </a:r>
          </a:p>
          <a:p>
            <a:r>
              <a:rPr lang="sr-Cyrl-BA" dirty="0" smtClean="0"/>
              <a:t>У току ликвидационог поступка настављено је са обрачуном амортизације опреме у њеном процијењеном корисном вијеку, примјеном метода дегресивног отписа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257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18.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Због потребе укључивања финансијских извјештаја домаћег зависног предузећа у консолидовани финансијски извјештај страног матичног предузећа, финансијски извјештаји у текућој години сачињени су за обрачунски период од 1. јануара до 30. септембра. </a:t>
            </a:r>
          </a:p>
          <a:p>
            <a:r>
              <a:rPr lang="sr-Cyrl-BA" dirty="0" smtClean="0"/>
              <a:t>У колони претходна година исказани су подаци за обрачунски период од 1. јануара до 31. децембра претходне године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07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НАЧЕЛО ОПРЕЗНОСТИ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Начело опрезности подразумијева вредновање имовине по принципу ниже а обавеза по принципу више вриједности</a:t>
            </a:r>
          </a:p>
          <a:p>
            <a:r>
              <a:rPr lang="sr-Cyrl-BA" dirty="0" smtClean="0"/>
              <a:t>У складу с тим, у биланс успјеха требају бити укључени сви (реализовани нереализовани) губици а добици само ако су реализовани</a:t>
            </a:r>
          </a:p>
          <a:p>
            <a:r>
              <a:rPr lang="sr-Cyrl-BA" dirty="0" smtClean="0"/>
              <a:t>Заснива се на примјени принципа импаритета и принципа реализације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340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19.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Позитивни ефекти процјене вриједности сталне материјалне имовине која се вреднује према моделу фер вриједности из МРС 16 приказани су у оквиру билансу успјеха, као приходи од усклађивања вриједности имовине</a:t>
            </a:r>
          </a:p>
          <a:p>
            <a:r>
              <a:rPr lang="sr-Cyrl-BA" dirty="0" smtClean="0"/>
              <a:t>Негативни ефекти промјене фер, тржишне вриједности акција, класификованих као финансијска средства која се прате по фер вриједности кроз биланс успјеха, приказани су у оквиру нереализованих губитака на ХОВ, у пасиви биланса стања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295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20.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билансу успјеха су исказани трошкови резервисања утврђени по основу резервисања за процијењене трошкове инвестиционог одржавања постројења за загријавање просторија</a:t>
            </a:r>
          </a:p>
          <a:p>
            <a:r>
              <a:rPr lang="sr-Cyrl-BA" dirty="0" smtClean="0"/>
              <a:t>Ремонт постројења врши се редовно сваке треће године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143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21.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билансу успјеха за текући период исказани су приходи по основу уговорене продаје робе која треба да се реализује наредног обрачунског периода</a:t>
            </a:r>
          </a:p>
          <a:p>
            <a:r>
              <a:rPr lang="sr-Cyrl-BA" dirty="0" smtClean="0"/>
              <a:t>Процијењена нето продајна вриједност залиха је за 20.000 КМ нижа од њихове цијене коштања на датум биланса стања – залихе су у билансу исказане у висини цијене коштања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830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Приходи од продаје робе повезаном правном лицу исказани су као приходи од продаје у консолидованом билансу успјеха</a:t>
            </a:r>
          </a:p>
          <a:p>
            <a:r>
              <a:rPr lang="sr-Cyrl-BA" dirty="0" smtClean="0"/>
              <a:t>У билансу успјеха је исказано смањење нето финансијског резултата по основу признавања расхода од одложених пореских обавеза – ови расходи су билансирани на основу чињенице да се трошкови репрезентације у висини од 70% од њихове стварне висине не могу признати у пореске сврхе (за утврђивање основице за обрачун пореза на добит)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820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23.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Негативни ефекти смањења фер вриједности финансијских средстава класификованих као финансијска средства расположива за продају исказани су у билансу успјеха периода, као расходи по основу усклађивања вриједности имовине</a:t>
            </a:r>
          </a:p>
          <a:p>
            <a:r>
              <a:rPr lang="sr-Cyrl-BA" dirty="0" smtClean="0"/>
              <a:t>Истовремено су у билансу стања исказани нереализовани добици по основу вредновања истих финансијских средстава у претходном обрачунском периоду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59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1.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колонама 4. и 6. активе биланса стања приказана је идентична вриједност позиција залиха трговачке робе у малопродаји, у износу од 90.000 КМ; стопа укалкулисане РУЦ робе у малопродаји износи 10%</a:t>
            </a:r>
          </a:p>
          <a:p>
            <a:pPr marL="585216" lvl="1" indent="0">
              <a:buNone/>
            </a:pPr>
            <a:r>
              <a:rPr lang="sr-Cyrl-BA" dirty="0" smtClean="0"/>
              <a:t>а) малопродајна вриједност залиха износи 117.000 КМ</a:t>
            </a:r>
          </a:p>
          <a:p>
            <a:pPr marL="585216" lvl="1" indent="0">
              <a:buNone/>
            </a:pPr>
            <a:r>
              <a:rPr lang="sr-Cyrl-BA" dirty="0" smtClean="0"/>
              <a:t>б) малопродајна вриједност залиха износи 90.000 КМ</a:t>
            </a:r>
          </a:p>
        </p:txBody>
      </p:sp>
    </p:spTree>
    <p:extLst>
      <p:ext uri="{BB962C8B-B14F-4D97-AF65-F5344CB8AC3E}">
        <p14:creationId xmlns:p14="http://schemas.microsoft.com/office/powerpoint/2010/main" val="306844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НАЧЕЛО МЈЕРОДАВНОСТИ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Примјена овог начела битна је због правилног утврђивања правила која су мјеродавна за сачињавање одређених биланса</a:t>
            </a:r>
          </a:p>
          <a:p>
            <a:r>
              <a:rPr lang="sr-Cyrl-BA" dirty="0" smtClean="0"/>
              <a:t>У контексту наведеног, биланси се класификују као пословни и порески</a:t>
            </a:r>
          </a:p>
          <a:p>
            <a:r>
              <a:rPr lang="sr-Cyrl-BA" dirty="0" smtClean="0"/>
              <a:t>Између једних и других може постојати различит ниво међузависности, у зависности од тога да ли порески биланс и у којој мјери зависи од пословног или пословни у одређеној мјери зависи од пореског биланса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548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24.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пореском билансу су исказани расходи по основу исправке вриједности и отписа потраживања од купаца према којима предузеће истовремено има и обавезе из дужничко-повјерилачких односа</a:t>
            </a:r>
          </a:p>
          <a:p>
            <a:r>
              <a:rPr lang="sr-Cyrl-BA" dirty="0" smtClean="0"/>
              <a:t>У билансу успјеха исказани су приходи по основу наплаћених дивиденди због чињенице да се ови приходи опорезују само ако су наплаћени и то у тренутку њихове наплате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65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НАЧЕЛО ПОЈЕДИНАЧНОГ ВРЕДНОВАЊА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Билансне позиције треба класификовати, признавати и вредновати на начин да у билансима не дође до недозовољеног компензовања (пребијања) вриједности између сродних ставки</a:t>
            </a:r>
          </a:p>
          <a:p>
            <a:r>
              <a:rPr lang="sr-Cyrl-BA" dirty="0" smtClean="0"/>
              <a:t>Примјена контног оквира и контног плана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627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25.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Потраживања од купаца према којима предузећа истовремено има и обавезе по основу набавке залиха материјала или робе, у билансу стања су приказана у нето износима (тј. у пребијеном стању)</a:t>
            </a:r>
          </a:p>
          <a:p>
            <a:r>
              <a:rPr lang="sr-Cyrl-BA" dirty="0" smtClean="0"/>
              <a:t>Предузеће у оквиру процедура предзакључних књижења није извршило декомпоновање салда активно-пасивних рачуна која се односе на потраживања од купаца и обавезе према добављачима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1359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НАЧЕЛО РАЗГРАНИЧЕЊА ПРЕМА ПРЕДМЕТУ И ВРЕМЕНУ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Ово начело има за циљ да се у билансу успјеха изврши сучељавање прихода и расхода који су међусобно повезани по одређеној узрочно-посљедичној вези, односно да се билансира финансијски резултат заснован на начелима узрочности и опрезности</a:t>
            </a:r>
          </a:p>
          <a:p>
            <a:r>
              <a:rPr lang="sr-Cyrl-BA" dirty="0" smtClean="0"/>
              <a:t>Разграничење према времену подразумијева употребу рачуна временских разграничења, док се разграничење према предмету односи на захтјев да се издаци признају као расходи само ако не доносе будуће економске користи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0031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26.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Унапријед плаћени расходи по основу закупа канцеларијског простора билансирани су као расходи периода</a:t>
            </a:r>
          </a:p>
          <a:p>
            <a:r>
              <a:rPr lang="sr-Cyrl-BA" dirty="0" smtClean="0"/>
              <a:t>Зависни трошкови набавке пострјења и опреме нису укључени у њихову набавну вриједност</a:t>
            </a:r>
          </a:p>
          <a:p>
            <a:r>
              <a:rPr lang="sr-Cyrl-BA" dirty="0" smtClean="0"/>
              <a:t>Трошкови служби управе и продаје готових производа, као и општи административни трошкови укључени су у производну цијену коштања залиха властитих учинака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76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текућој пословној години је уочено да предузеће у претходној години није евидентирало приходе од продаје у износу од 100.000 КМ. Укупни приходи од продаје у истој години исказани су у износу од 900.000 КМ. Одмах по уочавању грешке извршена је њена исправка на начин да је продаја евидентирана у текућој години, као да се ради о редовној продаји. Стопа просјечно остварене РУЦ у претходној години исказана је у износу од 10%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2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3.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dirty="0" smtClean="0"/>
              <a:t>У Нотама уз финансијске извјештаје наведено је да предузеће за обрачун амортизације сталне материјалне имовине користи линеарни метод амортизације. Нису наведени подаци о процијењеном корисном вијеку средстава (или групе средстава) која се амортизују, постојању резидулне вриједности, примјењеном моделу вредновања и сл.</a:t>
            </a:r>
          </a:p>
          <a:p>
            <a:r>
              <a:rPr lang="sr-Cyrl-BA" dirty="0" smtClean="0"/>
              <a:t>Процијењена резудуална вриједност транспортне опреме (10 камиона) износи 50.000 КМ а њена набавна вриједност 500.000 КМ. Као основицу за обрачун амортизације транспортне опреме предузеће користи износ од 450.000 КМ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54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4.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У консолидованом билансу успјеха нису исказани приходи од продаје повезаним правним лицима у износу од 100.000 КМ. Напомене не садрже информације о трансакцијама са повезаним правним лицима, док је у консолидованом билансу стања извршено пребијање потраживања и обавеза из интерних трансакција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81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5.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Предузеће за производњу електричне енергије на списку своје имовине посједује резервне дијелове (генераторе, трансформаторе и сл.) високе вриједности који се употребљавају од случаја до случаја, у просјеку сваке треће године. Наведени дијелови су класификовани као опрема која се отписује методом калкулативног отписа, у периоду од три године.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061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НАЧЕЛО ИСТИНИТОСТИ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За билансе се може рећи да су истинити ако на истинит и тачан начин приказују прописане информације (информације о имовинском, финансијском и приносном положају, токовима готовине и промјенама на капиталу у извјештајном периоду</a:t>
            </a:r>
          </a:p>
          <a:p>
            <a:r>
              <a:rPr lang="ru-RU" dirty="0"/>
              <a:t>У примјерима који слиједе треба одговорити на питања:</a:t>
            </a:r>
          </a:p>
          <a:p>
            <a:r>
              <a:rPr lang="ru-RU" dirty="0"/>
              <a:t>Да ли је и како прекршено начело </a:t>
            </a:r>
            <a:r>
              <a:rPr lang="ru-RU" dirty="0" smtClean="0"/>
              <a:t>истинитости</a:t>
            </a:r>
            <a:r>
              <a:rPr lang="ru-RU" dirty="0"/>
              <a:t>?</a:t>
            </a:r>
          </a:p>
          <a:p>
            <a:r>
              <a:rPr lang="ru-RU" dirty="0"/>
              <a:t>О ком билансном деликту се ради? </a:t>
            </a:r>
          </a:p>
        </p:txBody>
      </p:sp>
    </p:spTree>
    <p:extLst>
      <p:ext uri="{BB962C8B-B14F-4D97-AF65-F5344CB8AC3E}">
        <p14:creationId xmlns:p14="http://schemas.microsoft.com/office/powerpoint/2010/main" val="27049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Примјер 6.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Од купца је примљен аванс у зносу од 234.000 КМ :</a:t>
            </a:r>
          </a:p>
          <a:p>
            <a:pPr marL="585216" lvl="1" indent="0">
              <a:buNone/>
            </a:pPr>
            <a:r>
              <a:rPr lang="sr-Cyrl-BA" dirty="0"/>
              <a:t>а</a:t>
            </a:r>
            <a:r>
              <a:rPr lang="sr-Cyrl-BA" dirty="0" smtClean="0"/>
              <a:t>) предузеће је износ аванса, умањен за припадајући ПДВ обрачунат по стопи од 17%, исказало као приход од продаје </a:t>
            </a:r>
          </a:p>
          <a:p>
            <a:pPr marL="585216" lvl="1" indent="0">
              <a:buNone/>
            </a:pPr>
            <a:r>
              <a:rPr lang="sr-Cyrl-BA" dirty="0" smtClean="0"/>
              <a:t>б) износ аванса, умањен за припадајући ПДВ, исказан је на позицији примљених аванса, при чему је авансна пореска фактура књижена уз помоћ конта активних и пасивних временских разграничења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51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179</TotalTime>
  <Words>1988</Words>
  <Application>Microsoft Office PowerPoint</Application>
  <PresentationFormat>On-screen Show (4:3)</PresentationFormat>
  <Paragraphs>118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Apex</vt:lpstr>
      <vt:lpstr>БИЛАНСНИ ДЕЛИКТИ – ВЈЕЖБЕ</vt:lpstr>
      <vt:lpstr>НАЧЕЛО ЈАСНОСТИ</vt:lpstr>
      <vt:lpstr>Примјер 1.</vt:lpstr>
      <vt:lpstr>Примјер 2.</vt:lpstr>
      <vt:lpstr>Примјер 3.</vt:lpstr>
      <vt:lpstr>Примјер 4.</vt:lpstr>
      <vt:lpstr>Примјер 5.</vt:lpstr>
      <vt:lpstr>НАЧЕЛО ИСТИНИТОСТИ</vt:lpstr>
      <vt:lpstr>Примјер 6.</vt:lpstr>
      <vt:lpstr>Примјер 7.</vt:lpstr>
      <vt:lpstr>Примјер 8.</vt:lpstr>
      <vt:lpstr>Примјер 9.</vt:lpstr>
      <vt:lpstr>Примјер 10.</vt:lpstr>
      <vt:lpstr>НАЧЕЛО ИДЕНТИТЕТА</vt:lpstr>
      <vt:lpstr>Примјер 11.</vt:lpstr>
      <vt:lpstr>Примјер 12.</vt:lpstr>
      <vt:lpstr>Примјер 13.</vt:lpstr>
      <vt:lpstr>Примјер 14.</vt:lpstr>
      <vt:lpstr>Примјер 15.</vt:lpstr>
      <vt:lpstr>НАЧЕЛО КОНТИНУИТЕТА</vt:lpstr>
      <vt:lpstr>Примјер 16.</vt:lpstr>
      <vt:lpstr>Примјер 17.</vt:lpstr>
      <vt:lpstr>Примјер 18.</vt:lpstr>
      <vt:lpstr>НАЧЕЛО ОПРЕЗНОСТИ</vt:lpstr>
      <vt:lpstr>Примјер 19.</vt:lpstr>
      <vt:lpstr>Примјер 20.</vt:lpstr>
      <vt:lpstr>Примјер 21.</vt:lpstr>
      <vt:lpstr>Примјер 22.</vt:lpstr>
      <vt:lpstr>Примјер 23.</vt:lpstr>
      <vt:lpstr>НАЧЕЛО МЈЕРОДАВНОСТИ</vt:lpstr>
      <vt:lpstr>Примјер 24.</vt:lpstr>
      <vt:lpstr>НАЧЕЛО ПОЈЕДИНАЧНОГ ВРЕДНОВАЊА</vt:lpstr>
      <vt:lpstr>Примјер 25.</vt:lpstr>
      <vt:lpstr>НАЧЕЛО РАЗГРАНИЧЕЊА ПРЕМА ПРЕДМЕТУ И ВРЕМЕНУ</vt:lpstr>
      <vt:lpstr>Примјер 26.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БИЛАНСНИ ДЕЛИКТИ – ВЈЕЖБЕ</dc:title>
  <dc:creator>Brane</dc:creator>
  <cp:lastModifiedBy>Pavilion</cp:lastModifiedBy>
  <cp:revision>40</cp:revision>
  <dcterms:created xsi:type="dcterms:W3CDTF">2006-08-16T00:00:00Z</dcterms:created>
  <dcterms:modified xsi:type="dcterms:W3CDTF">2017-10-15T16:22:03Z</dcterms:modified>
</cp:coreProperties>
</file>