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59" r:id="rId1"/>
  </p:sldMasterIdLst>
  <p:notesMasterIdLst>
    <p:notesMasterId r:id="rId26"/>
  </p:notesMasterIdLst>
  <p:sldIdLst>
    <p:sldId id="256" r:id="rId2"/>
    <p:sldId id="275" r:id="rId3"/>
    <p:sldId id="276" r:id="rId4"/>
    <p:sldId id="277" r:id="rId5"/>
    <p:sldId id="278" r:id="rId6"/>
    <p:sldId id="279" r:id="rId7"/>
    <p:sldId id="280" r:id="rId8"/>
    <p:sldId id="260" r:id="rId9"/>
    <p:sldId id="261" r:id="rId10"/>
    <p:sldId id="262" r:id="rId11"/>
    <p:sldId id="273" r:id="rId12"/>
    <p:sldId id="274" r:id="rId13"/>
    <p:sldId id="263" r:id="rId14"/>
    <p:sldId id="282" r:id="rId15"/>
    <p:sldId id="281" r:id="rId16"/>
    <p:sldId id="264" r:id="rId17"/>
    <p:sldId id="265" r:id="rId18"/>
    <p:sldId id="267" r:id="rId19"/>
    <p:sldId id="268" r:id="rId20"/>
    <p:sldId id="269" r:id="rId21"/>
    <p:sldId id="270" r:id="rId22"/>
    <p:sldId id="283" r:id="rId23"/>
    <p:sldId id="271" r:id="rId24"/>
    <p:sldId id="272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556DA1F-1FA7-DF47-A190-5139D666096A}" v="2" dt="2021-05-17T07:22:58.3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720" autoAdjust="0"/>
  </p:normalViewPr>
  <p:slideViewPr>
    <p:cSldViewPr snapToGrid="0" snapToObjects="1">
      <p:cViewPr varScale="1">
        <p:scale>
          <a:sx n="102" d="100"/>
          <a:sy n="102" d="100"/>
        </p:scale>
        <p:origin x="720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48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gor Todorovic" userId="b456dcb4c43cc0e5" providerId="LiveId" clId="{7556DA1F-1FA7-DF47-A190-5139D666096A}"/>
    <pc:docChg chg="modSld">
      <pc:chgData name="Igor Todorovic" userId="b456dcb4c43cc0e5" providerId="LiveId" clId="{7556DA1F-1FA7-DF47-A190-5139D666096A}" dt="2021-05-17T07:31:09.304" v="43" actId="20577"/>
      <pc:docMkLst>
        <pc:docMk/>
      </pc:docMkLst>
      <pc:sldChg chg="modSp mod">
        <pc:chgData name="Igor Todorovic" userId="b456dcb4c43cc0e5" providerId="LiveId" clId="{7556DA1F-1FA7-DF47-A190-5139D666096A}" dt="2021-05-17T07:31:09.304" v="43" actId="20577"/>
        <pc:sldMkLst>
          <pc:docMk/>
          <pc:sldMk cId="3129261316" sldId="270"/>
        </pc:sldMkLst>
        <pc:spChg chg="mod">
          <ac:chgData name="Igor Todorovic" userId="b456dcb4c43cc0e5" providerId="LiveId" clId="{7556DA1F-1FA7-DF47-A190-5139D666096A}" dt="2021-05-17T07:31:09.304" v="43" actId="20577"/>
          <ac:spMkLst>
            <pc:docMk/>
            <pc:sldMk cId="3129261316" sldId="270"/>
            <ac:spMk id="207875" creationId="{00000000-0000-0000-0000-000000000000}"/>
          </ac:spMkLst>
        </pc:spChg>
      </pc:sldChg>
      <pc:sldChg chg="addSp modSp mod">
        <pc:chgData name="Igor Todorovic" userId="b456dcb4c43cc0e5" providerId="LiveId" clId="{7556DA1F-1FA7-DF47-A190-5139D666096A}" dt="2021-05-17T07:25:25.233" v="39" actId="692"/>
        <pc:sldMkLst>
          <pc:docMk/>
          <pc:sldMk cId="1586350070" sldId="281"/>
        </pc:sldMkLst>
        <pc:spChg chg="add mod">
          <ac:chgData name="Igor Todorovic" userId="b456dcb4c43cc0e5" providerId="LiveId" clId="{7556DA1F-1FA7-DF47-A190-5139D666096A}" dt="2021-05-17T07:24:19.369" v="27" actId="20577"/>
          <ac:spMkLst>
            <pc:docMk/>
            <pc:sldMk cId="1586350070" sldId="281"/>
            <ac:spMk id="2" creationId="{D78397F6-FDF8-C142-BBD5-C19951EE8D0E}"/>
          </ac:spMkLst>
        </pc:spChg>
        <pc:cxnChg chg="add mod">
          <ac:chgData name="Igor Todorovic" userId="b456dcb4c43cc0e5" providerId="LiveId" clId="{7556DA1F-1FA7-DF47-A190-5139D666096A}" dt="2021-05-17T07:25:25.233" v="39" actId="692"/>
          <ac:cxnSpMkLst>
            <pc:docMk/>
            <pc:sldMk cId="1586350070" sldId="281"/>
            <ac:cxnSpMk id="4" creationId="{2AD3C1E8-93C7-3E45-9B1A-F44EC3620AF9}"/>
          </ac:cxnSpMkLst>
        </pc:cxn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52AF6C-42F9-5644-9F77-B3C4403A767C}" type="datetimeFigureOut">
              <a:rPr lang="en-US" smtClean="0"/>
              <a:t>5/17/21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5A0FA3-C149-8A4F-8EEB-310CCD0301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029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39003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400" y="4208929"/>
            <a:ext cx="5458968" cy="1048684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0" y="5257800"/>
            <a:ext cx="5458968" cy="62179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r-Latn-C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90525"/>
            <a:ext cx="5504688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2200" b="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4251665B-C24A-4702-B522-6A4334602E03}" type="datetimeFigureOut">
              <a:rPr lang="en-US" smtClean="0"/>
              <a:t>5/17/21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8688" y="6356350"/>
            <a:ext cx="4736592" cy="365125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6494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5/17/21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5/17/21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5720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5/17/21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5/17/21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052" y="990600"/>
            <a:ext cx="3566160" cy="5135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C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5/17/21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746811" y="268288"/>
            <a:ext cx="4114800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C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1365" y="6124014"/>
            <a:ext cx="1752600" cy="365125"/>
          </a:xfrm>
        </p:spPr>
        <p:txBody>
          <a:bodyPr/>
          <a:lstStyle>
            <a:lvl1pPr algn="l">
              <a:defRPr/>
            </a:lvl1pPr>
          </a:lstStyle>
          <a:p>
            <a:fld id="{4251665B-C24A-4702-B522-6A4334602E03}" type="datetimeFigureOut">
              <a:rPr lang="en-US" smtClean="0"/>
              <a:t>5/17/21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38637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760258" y="990600"/>
            <a:ext cx="4096512" cy="561181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216775" y="268288"/>
            <a:ext cx="1639457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6858000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C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5/17/21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4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35471" y="268288"/>
            <a:ext cx="720761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3006726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C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5/17/21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>
            <a:off x="3352800" y="268288"/>
            <a:ext cx="47019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  <p:sp>
        <p:nvSpPr>
          <p:cNvPr id="11" name="Picture Placeholder 2"/>
          <p:cNvSpPr>
            <a:spLocks noGrp="1"/>
          </p:cNvSpPr>
          <p:nvPr>
            <p:ph type="pic" idx="14"/>
          </p:nvPr>
        </p:nvSpPr>
        <p:spPr>
          <a:xfrm>
            <a:off x="33528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/>
          </p:nvPr>
        </p:nvSpPr>
        <p:spPr>
          <a:xfrm>
            <a:off x="57505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5/17/21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43799" y="1035424"/>
            <a:ext cx="1322295" cy="5090739"/>
          </a:xfrm>
        </p:spPr>
        <p:txBody>
          <a:bodyPr vert="eaVert" anchor="t" anchorCtr="0"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35424"/>
            <a:ext cx="6019800" cy="510978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5/17/21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4251665B-C24A-4702-B522-6A4334602E03}" type="datetimeFigureOut">
              <a:rPr lang="en-US" smtClean="0"/>
              <a:t>5/17/21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2560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399" y="4171950"/>
            <a:ext cx="5457919" cy="1085850"/>
          </a:xfrm>
        </p:spPr>
        <p:txBody>
          <a:bodyPr>
            <a:normAutofit/>
          </a:bodyPr>
          <a:lstStyle>
            <a:lvl1pPr>
              <a:defRPr sz="4600"/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1" y="5257799"/>
            <a:ext cx="5457918" cy="618565"/>
          </a:xfrm>
        </p:spPr>
        <p:txBody>
          <a:bodyPr>
            <a:normAutofit/>
          </a:bodyPr>
          <a:lstStyle>
            <a:lvl1pPr marL="0" indent="0" algn="l">
              <a:spcBef>
                <a:spcPct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spcBef>
                <a:spcPct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r-Latn-CS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89965"/>
            <a:ext cx="5499847" cy="365125"/>
          </a:xfrm>
        </p:spPr>
        <p:txBody>
          <a:bodyPr/>
          <a:lstStyle>
            <a:lvl1pPr>
              <a:defRPr sz="2200" b="0" baseline="0">
                <a:solidFill>
                  <a:schemeClr val="bg1"/>
                </a:solidFill>
              </a:defRPr>
            </a:lvl1pPr>
          </a:lstStyle>
          <a:p>
            <a:fld id="{4251665B-C24A-4702-B522-6A4334602E03}" type="datetimeFigureOut">
              <a:rPr lang="en-US" smtClean="0"/>
              <a:t>5/17/21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3847" y="6356350"/>
            <a:ext cx="473411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5459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200400" y="2877671"/>
            <a:ext cx="5646867" cy="128016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,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875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8423" y="914400"/>
            <a:ext cx="6508377" cy="1143000"/>
          </a:xfrm>
        </p:spPr>
        <p:txBody>
          <a:bodyPr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8423" y="2209800"/>
            <a:ext cx="6508377" cy="3916363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4251665B-C24A-4702-B522-6A4334602E03}" type="datetimeFigureOut">
              <a:rPr lang="en-US" smtClean="0"/>
              <a:t>5/17/21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78423" y="6356350"/>
            <a:ext cx="492685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1694" y="361016"/>
            <a:ext cx="506506" cy="365125"/>
          </a:xfrm>
        </p:spPr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69875" y="1976718"/>
            <a:ext cx="1645920" cy="462578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58952" y="268288"/>
            <a:ext cx="1099073" cy="635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1" y="3429000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9801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C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600" y="6356350"/>
            <a:ext cx="1622612" cy="365125"/>
          </a:xfrm>
        </p:spPr>
        <p:txBody>
          <a:bodyPr/>
          <a:lstStyle/>
          <a:p>
            <a:fld id="{4251665B-C24A-4702-B522-6A4334602E03}" type="datetimeFigureOut">
              <a:rPr lang="en-US" smtClean="0"/>
              <a:t>5/17/21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53115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875" y="4773706"/>
            <a:ext cx="2971800" cy="18445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354" y="3429001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354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C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1212" y="6104965"/>
            <a:ext cx="506506" cy="365125"/>
          </a:xfrm>
        </p:spPr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69874" y="268288"/>
            <a:ext cx="2971800" cy="443865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sr-Latn-CS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8244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5/17/21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8835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C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79391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C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79391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5/17/21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2214562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1665B-C24A-4702-B522-6A4334602E03}" type="datetimeFigureOut">
              <a:rPr lang="en-US" smtClean="0"/>
              <a:t>5/17/21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57199" y="4224973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6508377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sr-Latn-C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2209800"/>
            <a:ext cx="6508377" cy="3916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r-Latn-CS"/>
              <a:t>Click to edit Master text styles</a:t>
            </a:r>
          </a:p>
          <a:p>
            <a:pPr lvl="1"/>
            <a:r>
              <a:rPr lang="sr-Latn-CS"/>
              <a:t>Second level</a:t>
            </a:r>
          </a:p>
          <a:p>
            <a:pPr lvl="2"/>
            <a:r>
              <a:rPr lang="sr-Latn-CS"/>
              <a:t>Third level</a:t>
            </a:r>
          </a:p>
          <a:p>
            <a:pPr lvl="3"/>
            <a:r>
              <a:rPr lang="sr-Latn-CS"/>
              <a:t>Fourth level</a:t>
            </a:r>
          </a:p>
          <a:p>
            <a:pPr lvl="4"/>
            <a:r>
              <a:rPr lang="sr-Latn-C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98659" y="6356350"/>
            <a:ext cx="175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4251665B-C24A-4702-B522-6A4334602E03}" type="datetimeFigureOut">
              <a:rPr lang="en-US" smtClean="0"/>
              <a:t>5/17/21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812" y="6356350"/>
            <a:ext cx="6007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6494" y="361016"/>
            <a:ext cx="5065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200" b="1">
                <a:solidFill>
                  <a:schemeClr val="bg1"/>
                </a:solidFill>
              </a:defRPr>
            </a:lvl1pPr>
          </a:lstStyle>
          <a:p>
            <a:fld id="{5FD889E0-CAB2-4699-909D-B9A88D47ACB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0" r:id="rId1"/>
    <p:sldLayoutId id="2147484061" r:id="rId2"/>
    <p:sldLayoutId id="2147484062" r:id="rId3"/>
    <p:sldLayoutId id="2147484063" r:id="rId4"/>
    <p:sldLayoutId id="2147484064" r:id="rId5"/>
    <p:sldLayoutId id="2147484065" r:id="rId6"/>
    <p:sldLayoutId id="2147484066" r:id="rId7"/>
    <p:sldLayoutId id="2147484067" r:id="rId8"/>
    <p:sldLayoutId id="2147484068" r:id="rId9"/>
    <p:sldLayoutId id="2147484069" r:id="rId10"/>
    <p:sldLayoutId id="2147484070" r:id="rId11"/>
    <p:sldLayoutId id="2147484071" r:id="rId12"/>
    <p:sldLayoutId id="2147484072" r:id="rId13"/>
    <p:sldLayoutId id="2147484073" r:id="rId14"/>
    <p:sldLayoutId id="2147484074" r:id="rId15"/>
    <p:sldLayoutId id="2147484075" r:id="rId16"/>
    <p:sldLayoutId id="2147484076" r:id="rId17"/>
    <p:sldLayoutId id="2147484077" r:id="rId18"/>
    <p:sldLayoutId id="2147484078" r:id="rId19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1800"/>
        </a:spcBef>
        <a:buClr>
          <a:schemeClr val="accent1"/>
        </a:buClr>
        <a:buSzPct val="100000"/>
        <a:buFont typeface="Wingdings 2" pitchFamily="18" charset="2"/>
        <a:buChar char="¡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524000" y="4487341"/>
            <a:ext cx="7135368" cy="911391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ekonomijom</a:t>
            </a:r>
            <a:r>
              <a:rPr lang="en-US" dirty="0"/>
              <a:t> </a:t>
            </a:r>
            <a:r>
              <a:rPr lang="en-US" dirty="0" err="1"/>
              <a:t>kvaliteta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524000" y="5320520"/>
            <a:ext cx="7135368" cy="621792"/>
          </a:xfrm>
        </p:spPr>
        <p:txBody>
          <a:bodyPr>
            <a:normAutofit/>
          </a:bodyPr>
          <a:lstStyle/>
          <a:p>
            <a:r>
              <a:rPr lang="en-US" sz="1800"/>
              <a:t>Prof. </a:t>
            </a:r>
            <a:r>
              <a:rPr lang="en-US" sz="1800" dirty="0" err="1"/>
              <a:t>dr</a:t>
            </a:r>
            <a:r>
              <a:rPr lang="en-US" sz="1800" dirty="0"/>
              <a:t> Igor </a:t>
            </a:r>
            <a:r>
              <a:rPr lang="en-US" sz="1800" dirty="0" err="1"/>
              <a:t>Todorović</a:t>
            </a:r>
            <a:endParaRPr lang="en-US" sz="1800" dirty="0"/>
          </a:p>
        </p:txBody>
      </p:sp>
      <p:sp>
        <p:nvSpPr>
          <p:cNvPr id="7" name="TextBox 6"/>
          <p:cNvSpPr txBox="1"/>
          <p:nvPr/>
        </p:nvSpPr>
        <p:spPr>
          <a:xfrm>
            <a:off x="3231444" y="2432503"/>
            <a:ext cx="53057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MENADŽMENT</a:t>
            </a:r>
          </a:p>
          <a:p>
            <a:pPr algn="ctr"/>
            <a:r>
              <a:rPr lang="en-US" sz="4800" dirty="0"/>
              <a:t>KVALITETA</a:t>
            </a:r>
          </a:p>
        </p:txBody>
      </p:sp>
    </p:spTree>
    <p:extLst>
      <p:ext uri="{BB962C8B-B14F-4D97-AF65-F5344CB8AC3E}">
        <p14:creationId xmlns:p14="http://schemas.microsoft.com/office/powerpoint/2010/main" val="1515865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9682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0"/>
              <a:buNone/>
            </a:pPr>
            <a:r>
              <a:rPr lang="en-US" sz="1900" dirty="0" err="1">
                <a:latin typeface="Century Schoolbook" charset="0"/>
              </a:rPr>
              <a:t>Trošak</a:t>
            </a:r>
            <a:r>
              <a:rPr lang="en-US" sz="1900" dirty="0">
                <a:latin typeface="Century Schoolbook" charset="0"/>
              </a:rPr>
              <a:t> </a:t>
            </a:r>
            <a:r>
              <a:rPr lang="en-US" sz="1900" dirty="0" err="1">
                <a:latin typeface="Century Schoolbook" charset="0"/>
              </a:rPr>
              <a:t>procesa</a:t>
            </a:r>
            <a:r>
              <a:rPr lang="en-US" sz="1900" dirty="0">
                <a:latin typeface="Century Schoolbook" charset="0"/>
              </a:rPr>
              <a:t> (</a:t>
            </a:r>
            <a:r>
              <a:rPr lang="en-US" sz="1900" dirty="0" err="1">
                <a:latin typeface="Century Schoolbook" charset="0"/>
              </a:rPr>
              <a:t>Tp</a:t>
            </a:r>
            <a:r>
              <a:rPr lang="en-US" sz="1900" dirty="0">
                <a:latin typeface="Century Schoolbook" charset="0"/>
              </a:rPr>
              <a:t>), </a:t>
            </a:r>
            <a:r>
              <a:rPr lang="en-US" sz="1900" dirty="0" err="1">
                <a:latin typeface="Century Schoolbook" charset="0"/>
              </a:rPr>
              <a:t>koji</a:t>
            </a:r>
            <a:r>
              <a:rPr lang="en-US" sz="1900" dirty="0">
                <a:latin typeface="Century Schoolbook" charset="0"/>
              </a:rPr>
              <a:t> se </a:t>
            </a:r>
            <a:r>
              <a:rPr lang="en-US" sz="1900" dirty="0" err="1">
                <a:latin typeface="Century Schoolbook" charset="0"/>
              </a:rPr>
              <a:t>veoma</a:t>
            </a:r>
            <a:r>
              <a:rPr lang="en-US" sz="1900" dirty="0">
                <a:latin typeface="Century Schoolbook" charset="0"/>
              </a:rPr>
              <a:t> </a:t>
            </a:r>
            <a:r>
              <a:rPr lang="en-US" sz="1900" dirty="0" err="1">
                <a:latin typeface="Century Schoolbook" charset="0"/>
              </a:rPr>
              <a:t>često</a:t>
            </a:r>
            <a:r>
              <a:rPr lang="en-US" sz="1900" dirty="0">
                <a:latin typeface="Century Schoolbook" charset="0"/>
              </a:rPr>
              <a:t> </a:t>
            </a:r>
            <a:r>
              <a:rPr lang="en-US" sz="1900" dirty="0" err="1">
                <a:latin typeface="Century Schoolbook" charset="0"/>
              </a:rPr>
              <a:t>može</a:t>
            </a:r>
            <a:r>
              <a:rPr lang="en-US" sz="1900" dirty="0">
                <a:latin typeface="Century Schoolbook" charset="0"/>
              </a:rPr>
              <a:t> </a:t>
            </a:r>
            <a:r>
              <a:rPr lang="en-US" sz="1900" dirty="0" err="1">
                <a:latin typeface="Century Schoolbook" charset="0"/>
              </a:rPr>
              <a:t>nazvati</a:t>
            </a:r>
            <a:r>
              <a:rPr lang="en-US" sz="1900" dirty="0">
                <a:latin typeface="Century Schoolbook" charset="0"/>
              </a:rPr>
              <a:t> </a:t>
            </a:r>
            <a:r>
              <a:rPr lang="en-US" sz="1900" dirty="0" err="1">
                <a:latin typeface="Century Schoolbook" charset="0"/>
              </a:rPr>
              <a:t>i</a:t>
            </a:r>
            <a:r>
              <a:rPr lang="en-US" sz="1900" dirty="0">
                <a:latin typeface="Century Schoolbook" charset="0"/>
              </a:rPr>
              <a:t> </a:t>
            </a:r>
            <a:r>
              <a:rPr lang="en-US" sz="1900" dirty="0" err="1">
                <a:latin typeface="Century Schoolbook" charset="0"/>
              </a:rPr>
              <a:t>trošak</a:t>
            </a:r>
            <a:r>
              <a:rPr lang="en-US" sz="1900" dirty="0">
                <a:latin typeface="Century Schoolbook" charset="0"/>
              </a:rPr>
              <a:t> </a:t>
            </a:r>
            <a:r>
              <a:rPr lang="en-US" sz="1900" dirty="0" err="1">
                <a:latin typeface="Century Schoolbook" charset="0"/>
              </a:rPr>
              <a:t>usaglašenosti</a:t>
            </a:r>
            <a:r>
              <a:rPr lang="en-US" sz="1900" dirty="0">
                <a:latin typeface="Century Schoolbook" charset="0"/>
              </a:rPr>
              <a:t> je </a:t>
            </a:r>
            <a:r>
              <a:rPr lang="en-US" sz="1900" dirty="0" err="1">
                <a:latin typeface="Century Schoolbook" charset="0"/>
              </a:rPr>
              <a:t>takva</a:t>
            </a:r>
            <a:r>
              <a:rPr lang="en-US" sz="1900" dirty="0">
                <a:latin typeface="Century Schoolbook" charset="0"/>
              </a:rPr>
              <a:t> </a:t>
            </a:r>
            <a:r>
              <a:rPr lang="en-US" sz="1900" dirty="0" err="1">
                <a:latin typeface="Century Schoolbook" charset="0"/>
              </a:rPr>
              <a:t>vrsta</a:t>
            </a:r>
            <a:r>
              <a:rPr lang="en-US" sz="1900" dirty="0">
                <a:latin typeface="Century Schoolbook" charset="0"/>
              </a:rPr>
              <a:t> </a:t>
            </a:r>
            <a:r>
              <a:rPr lang="en-US" sz="1900" dirty="0" err="1">
                <a:latin typeface="Century Schoolbook" charset="0"/>
              </a:rPr>
              <a:t>troška</a:t>
            </a:r>
            <a:r>
              <a:rPr lang="en-US" sz="1900" dirty="0">
                <a:latin typeface="Century Schoolbook" charset="0"/>
              </a:rPr>
              <a:t> </a:t>
            </a:r>
            <a:r>
              <a:rPr lang="en-US" sz="1900" dirty="0" err="1">
                <a:latin typeface="Century Schoolbook" charset="0"/>
              </a:rPr>
              <a:t>koja</a:t>
            </a:r>
            <a:r>
              <a:rPr lang="en-US" sz="1900" dirty="0">
                <a:latin typeface="Century Schoolbook" charset="0"/>
              </a:rPr>
              <a:t> </a:t>
            </a:r>
            <a:r>
              <a:rPr lang="en-US" sz="1900" dirty="0" err="1">
                <a:latin typeface="Century Schoolbook" charset="0"/>
              </a:rPr>
              <a:t>obezbeđuje</a:t>
            </a:r>
            <a:r>
              <a:rPr lang="en-US" sz="1900" dirty="0">
                <a:latin typeface="Century Schoolbook" charset="0"/>
              </a:rPr>
              <a:t> da </a:t>
            </a:r>
            <a:r>
              <a:rPr lang="en-US" sz="1900" dirty="0" err="1">
                <a:latin typeface="Century Schoolbook" charset="0"/>
              </a:rPr>
              <a:t>su</a:t>
            </a:r>
            <a:r>
              <a:rPr lang="en-US" sz="1900" dirty="0">
                <a:latin typeface="Century Schoolbook" charset="0"/>
              </a:rPr>
              <a:t> </a:t>
            </a:r>
            <a:r>
              <a:rPr lang="en-US" sz="1900" dirty="0" err="1">
                <a:latin typeface="Century Schoolbook" charset="0"/>
              </a:rPr>
              <a:t>proizvodi</a:t>
            </a:r>
            <a:r>
              <a:rPr lang="en-US" sz="1900" dirty="0">
                <a:latin typeface="Century Schoolbook" charset="0"/>
              </a:rPr>
              <a:t> </a:t>
            </a:r>
            <a:r>
              <a:rPr lang="en-US" sz="1900" dirty="0" err="1">
                <a:latin typeface="Century Schoolbook" charset="0"/>
              </a:rPr>
              <a:t>ili</a:t>
            </a:r>
            <a:r>
              <a:rPr lang="en-US" sz="1900" dirty="0">
                <a:latin typeface="Century Schoolbook" charset="0"/>
              </a:rPr>
              <a:t> </a:t>
            </a:r>
            <a:r>
              <a:rPr lang="en-US" sz="1900" dirty="0" err="1">
                <a:latin typeface="Century Schoolbook" charset="0"/>
              </a:rPr>
              <a:t>usluge</a:t>
            </a:r>
            <a:r>
              <a:rPr lang="en-US" sz="1900" dirty="0">
                <a:latin typeface="Century Schoolbook" charset="0"/>
              </a:rPr>
              <a:t> </a:t>
            </a:r>
            <a:r>
              <a:rPr lang="en-US" sz="1900" dirty="0" err="1">
                <a:latin typeface="Century Schoolbook" charset="0"/>
              </a:rPr>
              <a:t>usaglašeni</a:t>
            </a:r>
            <a:r>
              <a:rPr lang="en-US" sz="1900" dirty="0">
                <a:latin typeface="Century Schoolbook" charset="0"/>
              </a:rPr>
              <a:t> </a:t>
            </a:r>
            <a:r>
              <a:rPr lang="en-US" sz="1900" dirty="0" err="1">
                <a:latin typeface="Century Schoolbook" charset="0"/>
              </a:rPr>
              <a:t>sa</a:t>
            </a:r>
            <a:r>
              <a:rPr lang="en-US" sz="1900" dirty="0">
                <a:latin typeface="Century Schoolbook" charset="0"/>
              </a:rPr>
              <a:t> </a:t>
            </a:r>
            <a:r>
              <a:rPr lang="en-US" sz="1900" dirty="0" err="1">
                <a:latin typeface="Century Schoolbook" charset="0"/>
              </a:rPr>
              <a:t>standardima</a:t>
            </a:r>
            <a:r>
              <a:rPr lang="en-US" sz="1900" dirty="0">
                <a:latin typeface="Century Schoolbook" charset="0"/>
              </a:rPr>
              <a:t>, a </a:t>
            </a:r>
            <a:r>
              <a:rPr lang="en-US" sz="1900" dirty="0" err="1">
                <a:latin typeface="Century Schoolbook" charset="0"/>
              </a:rPr>
              <a:t>koji</a:t>
            </a:r>
            <a:r>
              <a:rPr lang="en-US" sz="1900" dirty="0">
                <a:latin typeface="Century Schoolbook" charset="0"/>
              </a:rPr>
              <a:t> </a:t>
            </a:r>
            <a:r>
              <a:rPr lang="en-US" sz="1900" dirty="0" err="1">
                <a:latin typeface="Century Schoolbook" charset="0"/>
              </a:rPr>
              <a:t>moraju</a:t>
            </a:r>
            <a:r>
              <a:rPr lang="en-US" sz="1900" dirty="0">
                <a:latin typeface="Century Schoolbook" charset="0"/>
              </a:rPr>
              <a:t> </a:t>
            </a:r>
            <a:r>
              <a:rPr lang="en-US" sz="1900" dirty="0" err="1">
                <a:latin typeface="Century Schoolbook" charset="0"/>
              </a:rPr>
              <a:t>biti</a:t>
            </a:r>
            <a:r>
              <a:rPr lang="en-US" sz="1900" dirty="0">
                <a:latin typeface="Century Schoolbook" charset="0"/>
              </a:rPr>
              <a:t> </a:t>
            </a:r>
            <a:r>
              <a:rPr lang="en-US" sz="1900" dirty="0" err="1">
                <a:latin typeface="Century Schoolbook" charset="0"/>
              </a:rPr>
              <a:t>dati</a:t>
            </a:r>
            <a:r>
              <a:rPr lang="en-US" sz="1900" dirty="0">
                <a:latin typeface="Century Schoolbook" charset="0"/>
              </a:rPr>
              <a:t> – </a:t>
            </a:r>
            <a:r>
              <a:rPr lang="en-US" sz="1900" dirty="0" err="1">
                <a:latin typeface="Century Schoolbook" charset="0"/>
              </a:rPr>
              <a:t>utvrđeni</a:t>
            </a:r>
            <a:r>
              <a:rPr lang="en-US" sz="1900" dirty="0">
                <a:latin typeface="Century Schoolbook" charset="0"/>
              </a:rPr>
              <a:t> </a:t>
            </a:r>
            <a:r>
              <a:rPr lang="en-US" sz="1900" dirty="0" err="1">
                <a:latin typeface="Century Schoolbook" charset="0"/>
              </a:rPr>
              <a:t>specifikacijom</a:t>
            </a:r>
            <a:r>
              <a:rPr lang="en-US" sz="1900" dirty="0">
                <a:latin typeface="Century Schoolbook" charset="0"/>
              </a:rPr>
              <a:t> </a:t>
            </a:r>
            <a:r>
              <a:rPr lang="en-US" sz="1900" dirty="0" err="1">
                <a:latin typeface="Century Schoolbook" charset="0"/>
              </a:rPr>
              <a:t>procesa</a:t>
            </a:r>
            <a:r>
              <a:rPr lang="en-US" sz="1900" dirty="0">
                <a:latin typeface="Century Schoolbook" charset="0"/>
              </a:rPr>
              <a:t> </a:t>
            </a:r>
            <a:r>
              <a:rPr lang="en-US" sz="1900" dirty="0" err="1">
                <a:latin typeface="Century Schoolbook" charset="0"/>
              </a:rPr>
              <a:t>za</a:t>
            </a:r>
            <a:r>
              <a:rPr lang="en-US" sz="1900" dirty="0">
                <a:latin typeface="Century Schoolbook" charset="0"/>
              </a:rPr>
              <a:t> </a:t>
            </a:r>
            <a:r>
              <a:rPr lang="en-US" sz="1900" dirty="0" err="1">
                <a:latin typeface="Century Schoolbook" charset="0"/>
              </a:rPr>
              <a:t>potpuno</a:t>
            </a:r>
            <a:r>
              <a:rPr lang="en-US" sz="1900" dirty="0">
                <a:latin typeface="Century Schoolbook" charset="0"/>
              </a:rPr>
              <a:t> </a:t>
            </a:r>
            <a:r>
              <a:rPr lang="en-US" sz="1900" dirty="0" err="1">
                <a:latin typeface="Century Schoolbook" charset="0"/>
              </a:rPr>
              <a:t>efikasan</a:t>
            </a:r>
            <a:r>
              <a:rPr lang="en-US" sz="1900" dirty="0">
                <a:latin typeface="Century Schoolbook" charset="0"/>
              </a:rPr>
              <a:t> </a:t>
            </a:r>
            <a:r>
              <a:rPr lang="en-US" sz="1900" dirty="0" err="1">
                <a:latin typeface="Century Schoolbook" charset="0"/>
              </a:rPr>
              <a:t>način</a:t>
            </a:r>
            <a:r>
              <a:rPr lang="en-US" sz="1900" dirty="0">
                <a:latin typeface="Century Schoolbook" charset="0"/>
              </a:rPr>
              <a:t> </a:t>
            </a:r>
            <a:r>
              <a:rPr lang="en-US" sz="1900" dirty="0" err="1">
                <a:latin typeface="Century Schoolbook" charset="0"/>
              </a:rPr>
              <a:t>poslovanja</a:t>
            </a:r>
            <a:r>
              <a:rPr lang="en-US" sz="1900" dirty="0">
                <a:latin typeface="Century Schoolbook" charset="0"/>
              </a:rPr>
              <a:t> </a:t>
            </a:r>
            <a:r>
              <a:rPr lang="en-US" sz="1900" dirty="0" err="1">
                <a:latin typeface="Century Schoolbook" charset="0"/>
              </a:rPr>
              <a:t>proizvodno</a:t>
            </a:r>
            <a:r>
              <a:rPr lang="en-US" sz="1900" dirty="0">
                <a:latin typeface="Century Schoolbook" charset="0"/>
              </a:rPr>
              <a:t> </a:t>
            </a:r>
            <a:r>
              <a:rPr lang="en-US" sz="1900" dirty="0" err="1">
                <a:latin typeface="Century Schoolbook" charset="0"/>
              </a:rPr>
              <a:t>poslovnog</a:t>
            </a:r>
            <a:r>
              <a:rPr lang="en-US" sz="1900" dirty="0">
                <a:latin typeface="Century Schoolbook" charset="0"/>
              </a:rPr>
              <a:t> </a:t>
            </a:r>
            <a:r>
              <a:rPr lang="en-US" sz="1900" dirty="0" err="1">
                <a:latin typeface="Century Schoolbook" charset="0"/>
              </a:rPr>
              <a:t>sistema</a:t>
            </a:r>
            <a:r>
              <a:rPr lang="en-US" sz="1900" dirty="0">
                <a:latin typeface="Century Schoolbook" charset="0"/>
              </a:rPr>
              <a:t> –</a:t>
            </a:r>
            <a:r>
              <a:rPr lang="en-US" sz="1900" dirty="0" err="1">
                <a:latin typeface="Century Schoolbook" charset="0"/>
              </a:rPr>
              <a:t>organizacije</a:t>
            </a:r>
            <a:r>
              <a:rPr lang="en-US" sz="1900" dirty="0">
                <a:latin typeface="Century Schoolbook" charset="0"/>
              </a:rPr>
              <a:t>. </a:t>
            </a:r>
            <a:endParaRPr lang="en-GB" sz="1900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81529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0"/>
              <a:buNone/>
            </a:pPr>
            <a:r>
              <a:rPr lang="en-US" dirty="0" err="1">
                <a:latin typeface="Century Schoolbook" charset="0"/>
              </a:rPr>
              <a:t>Trošak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neusaglašenosti</a:t>
            </a:r>
            <a:r>
              <a:rPr lang="en-US" dirty="0">
                <a:latin typeface="Century Schoolbook" charset="0"/>
              </a:rPr>
              <a:t> (</a:t>
            </a:r>
            <a:r>
              <a:rPr lang="en-US" dirty="0" err="1">
                <a:latin typeface="Century Schoolbook" charset="0"/>
              </a:rPr>
              <a:t>Tn</a:t>
            </a:r>
            <a:r>
              <a:rPr lang="en-US" dirty="0">
                <a:latin typeface="Century Schoolbook" charset="0"/>
              </a:rPr>
              <a:t>) je u </a:t>
            </a:r>
            <a:r>
              <a:rPr lang="en-US" dirty="0" err="1">
                <a:latin typeface="Century Schoolbook" charset="0"/>
              </a:rPr>
              <a:t>stvari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veličina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troška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gubitka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koji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nastaju</a:t>
            </a:r>
            <a:r>
              <a:rPr lang="en-US" dirty="0">
                <a:latin typeface="Century Schoolbook" charset="0"/>
              </a:rPr>
              <a:t> u </a:t>
            </a:r>
            <a:r>
              <a:rPr lang="en-US" dirty="0" err="1">
                <a:latin typeface="Century Schoolbook" charset="0"/>
              </a:rPr>
              <a:t>vezi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procesa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čije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planiranje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aktivnosti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realizacije</a:t>
            </a:r>
            <a:r>
              <a:rPr lang="en-US" dirty="0">
                <a:latin typeface="Century Schoolbook" charset="0"/>
              </a:rPr>
              <a:t> se ne </a:t>
            </a:r>
            <a:r>
              <a:rPr lang="en-US" dirty="0" err="1">
                <a:latin typeface="Century Schoolbook" charset="0"/>
              </a:rPr>
              <a:t>odvijaju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po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propisanim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zahtevima</a:t>
            </a:r>
            <a:r>
              <a:rPr lang="en-US" dirty="0">
                <a:latin typeface="Century Schoolbook" charset="0"/>
              </a:rPr>
              <a:t>. </a:t>
            </a:r>
            <a:r>
              <a:rPr lang="en-US" dirty="0" err="1">
                <a:latin typeface="Century Schoolbook" charset="0"/>
              </a:rPr>
              <a:t>Taj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trošak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može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nastati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zbog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promena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realizacije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aktivnosti</a:t>
            </a:r>
            <a:r>
              <a:rPr lang="en-US" dirty="0">
                <a:latin typeface="Century Schoolbook" charset="0"/>
              </a:rPr>
              <a:t> u </a:t>
            </a:r>
            <a:r>
              <a:rPr lang="en-US" dirty="0" err="1">
                <a:latin typeface="Century Schoolbook" charset="0"/>
              </a:rPr>
              <a:t>procesu</a:t>
            </a:r>
            <a:r>
              <a:rPr lang="en-US" dirty="0">
                <a:latin typeface="Century Schoolbook" charset="0"/>
              </a:rPr>
              <a:t>. </a:t>
            </a:r>
            <a:r>
              <a:rPr lang="en-US" dirty="0" err="1">
                <a:latin typeface="Century Schoolbook" charset="0"/>
              </a:rPr>
              <a:t>Praćenje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utvrđivanje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otklanjanje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nedostataka</a:t>
            </a:r>
            <a:r>
              <a:rPr lang="en-US" dirty="0">
                <a:latin typeface="Century Schoolbook" charset="0"/>
              </a:rPr>
              <a:t> u </a:t>
            </a:r>
            <a:r>
              <a:rPr lang="en-US" dirty="0" err="1">
                <a:latin typeface="Century Schoolbook" charset="0"/>
              </a:rPr>
              <a:t>procesu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ove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vrste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troška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mora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biti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prioritetan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ukoliko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želimo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postići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unapređenje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kvaliteta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procesa</a:t>
            </a:r>
            <a:r>
              <a:rPr lang="en-US" dirty="0">
                <a:latin typeface="Century Schoolbook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84396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Century Schoolbook" charset="0"/>
              </a:rPr>
              <a:t>Ukupan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trošak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procesa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čine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zajedno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trošak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usaglašenosti</a:t>
            </a:r>
            <a:r>
              <a:rPr lang="en-US" dirty="0">
                <a:latin typeface="Century Schoolbook" charset="0"/>
              </a:rPr>
              <a:t> (</a:t>
            </a:r>
            <a:r>
              <a:rPr lang="en-US" dirty="0" err="1">
                <a:latin typeface="Century Schoolbook" charset="0"/>
              </a:rPr>
              <a:t>planirani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trošak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procesa</a:t>
            </a:r>
            <a:r>
              <a:rPr lang="en-US" dirty="0">
                <a:latin typeface="Century Schoolbook" charset="0"/>
              </a:rPr>
              <a:t>)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trošak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neusaglašenosti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procesa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za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posmatrani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proces</a:t>
            </a:r>
            <a:r>
              <a:rPr lang="en-US" dirty="0">
                <a:latin typeface="Century Schoolbook" charset="0"/>
              </a:rPr>
              <a:t> u </a:t>
            </a:r>
            <a:r>
              <a:rPr lang="en-US" dirty="0" err="1">
                <a:latin typeface="Century Schoolbook" charset="0"/>
              </a:rPr>
              <a:t>određenom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vremenskom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periodu</a:t>
            </a:r>
            <a:r>
              <a:rPr lang="en-US" dirty="0">
                <a:latin typeface="Century Schoolbook" charset="0"/>
              </a:rPr>
              <a:t>. </a:t>
            </a:r>
          </a:p>
          <a:p>
            <a:r>
              <a:rPr lang="en-US" dirty="0" err="1">
                <a:latin typeface="Century Schoolbook" charset="0"/>
              </a:rPr>
              <a:t>Pomoću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modela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troškova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procesa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možemo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utvrditi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evidentirati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pratiti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troškove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ukoliko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tako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odlučimo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samo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jednog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procesa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jedne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organizacione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jedinice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ili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pak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ukupnog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poslovanja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poslovno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proizvodnog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sistema</a:t>
            </a:r>
            <a:r>
              <a:rPr lang="en-US" dirty="0">
                <a:latin typeface="Century Schoolbook" charset="0"/>
              </a:rPr>
              <a:t>.</a:t>
            </a:r>
            <a:endParaRPr lang="en-GB" dirty="0">
              <a:latin typeface="Century Schoolbook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67319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Title 1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sz="2400" cap="none">
                <a:latin typeface="Century Schoolbook" charset="0"/>
              </a:rPr>
              <a:t>METODOLOGIJU RAZVIJANJA MODELA TROŠKOVA PROCESA MOŽEMO POSTAVITI NA SLIJEDEĆIM AKTIVNOSTIMA:</a:t>
            </a:r>
            <a:endParaRPr lang="en-GB" sz="2400" cap="none">
              <a:latin typeface="Century Schoolbook" charset="0"/>
            </a:endParaRPr>
          </a:p>
        </p:txBody>
      </p:sp>
      <p:sp>
        <p:nvSpPr>
          <p:cNvPr id="20070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2000">
                <a:latin typeface="Century Schoolbook" charset="0"/>
              </a:rPr>
              <a:t>identifikacija procesa,</a:t>
            </a:r>
            <a:endParaRPr lang="en-GB" sz="2000">
              <a:latin typeface="Century Schoolbook" charset="0"/>
            </a:endParaRPr>
          </a:p>
          <a:p>
            <a:r>
              <a:rPr lang="en-US" sz="2000">
                <a:latin typeface="Century Schoolbook" charset="0"/>
              </a:rPr>
              <a:t>konstrukcija blok dijagrama – šeme procesa (koja obuhvata: određivanja ulaza i dobavljača; određivanje izlaza i korisnika usluga; i utvrđivanje načina kontrole i resursa),</a:t>
            </a:r>
            <a:endParaRPr lang="en-GB" sz="2000">
              <a:latin typeface="Century Schoolbook" charset="0"/>
            </a:endParaRPr>
          </a:p>
          <a:p>
            <a:r>
              <a:rPr lang="en-US" sz="2000">
                <a:latin typeface="Century Schoolbook" charset="0"/>
              </a:rPr>
              <a:t>konstrukcija karte toka procesa,</a:t>
            </a:r>
            <a:endParaRPr lang="en-GB" sz="2000">
              <a:latin typeface="Century Schoolbook" charset="0"/>
            </a:endParaRPr>
          </a:p>
          <a:p>
            <a:r>
              <a:rPr lang="en-US" sz="2000">
                <a:latin typeface="Century Schoolbook" charset="0"/>
              </a:rPr>
              <a:t>utvrđivanje planiranih racionalnih troškova (Tp) i/ili troškova neusaglašenosti (Tn),</a:t>
            </a:r>
            <a:endParaRPr lang="en-GB" sz="2000">
              <a:latin typeface="Century Schoolbook" charset="0"/>
            </a:endParaRPr>
          </a:p>
          <a:p>
            <a:r>
              <a:rPr lang="en-US" sz="2000">
                <a:latin typeface="Century Schoolbook" charset="0"/>
              </a:rPr>
              <a:t>evidentiranje i utvrđivanje vrijednosti ukupnih troškova kvaliteta (Tk),</a:t>
            </a:r>
            <a:endParaRPr lang="en-GB" sz="2000">
              <a:latin typeface="Century Schoolbook" charset="0"/>
            </a:endParaRPr>
          </a:p>
          <a:p>
            <a:r>
              <a:rPr lang="en-US" sz="2000">
                <a:latin typeface="Century Schoolbook" charset="0"/>
              </a:rPr>
              <a:t>podnošenje izvještaja o troškovima kvaliteta celokupnog procesa,</a:t>
            </a:r>
            <a:endParaRPr lang="en-GB" sz="2000">
              <a:latin typeface="Century Schoolbook" charset="0"/>
            </a:endParaRPr>
          </a:p>
          <a:p>
            <a:r>
              <a:rPr lang="en-US" sz="2000">
                <a:latin typeface="Century Schoolbook" charset="0"/>
              </a:rPr>
              <a:t>prijedlog mjera i načina preduzimanja aktivnosti za poboljšanje i otklanjanje troškova neusaglašenosti kvaliteta u procesu.</a:t>
            </a:r>
            <a:endParaRPr lang="en-GB" sz="2000">
              <a:latin typeface="Century Schoolbook" charset="0"/>
            </a:endParaRPr>
          </a:p>
          <a:p>
            <a:pPr>
              <a:buFont typeface="Wingdings" charset="0"/>
              <a:buNone/>
            </a:pPr>
            <a:endParaRPr lang="en-GB" sz="200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31204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troškovima</a:t>
            </a:r>
            <a:r>
              <a:rPr lang="en-US" dirty="0"/>
              <a:t>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2209800"/>
            <a:ext cx="6508377" cy="4347411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Model </a:t>
            </a:r>
            <a:r>
              <a:rPr lang="en-US" dirty="0" err="1"/>
              <a:t>tradicijonalnog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proizvodnim</a:t>
            </a:r>
            <a:r>
              <a:rPr lang="en-US" dirty="0"/>
              <a:t> </a:t>
            </a:r>
            <a:r>
              <a:rPr lang="en-US" dirty="0" err="1"/>
              <a:t>troškovima</a:t>
            </a:r>
            <a:endParaRPr lang="en-US" dirty="0"/>
          </a:p>
          <a:p>
            <a:r>
              <a:rPr lang="en-US" dirty="0"/>
              <a:t>Model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troškovima</a:t>
            </a:r>
            <a:r>
              <a:rPr lang="en-US" dirty="0"/>
              <a:t> </a:t>
            </a:r>
            <a:r>
              <a:rPr lang="en-US" dirty="0" err="1"/>
              <a:t>zasnovan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procesima</a:t>
            </a:r>
            <a:endParaRPr lang="en-US" dirty="0"/>
          </a:p>
          <a:p>
            <a:r>
              <a:rPr lang="en-US" dirty="0"/>
              <a:t>Model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troškovima</a:t>
            </a:r>
            <a:r>
              <a:rPr lang="en-US" dirty="0"/>
              <a:t> </a:t>
            </a:r>
            <a:r>
              <a:rPr lang="en-US" dirty="0" err="1"/>
              <a:t>zasnovan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aktivnostima</a:t>
            </a:r>
            <a:endParaRPr lang="en-US" dirty="0"/>
          </a:p>
          <a:p>
            <a:r>
              <a:rPr lang="en-US" dirty="0"/>
              <a:t>Model </a:t>
            </a:r>
            <a:r>
              <a:rPr lang="en-US" dirty="0" err="1"/>
              <a:t>ciljanih</a:t>
            </a:r>
            <a:r>
              <a:rPr lang="en-US" dirty="0"/>
              <a:t> </a:t>
            </a:r>
            <a:r>
              <a:rPr lang="en-US" dirty="0" err="1"/>
              <a:t>troškova</a:t>
            </a:r>
            <a:endParaRPr lang="en-US" dirty="0"/>
          </a:p>
          <a:p>
            <a:r>
              <a:rPr lang="en-US" dirty="0" err="1"/>
              <a:t>Budžetiranje</a:t>
            </a:r>
            <a:r>
              <a:rPr lang="en-US" dirty="0"/>
              <a:t> </a:t>
            </a:r>
            <a:r>
              <a:rPr lang="en-US" dirty="0" err="1"/>
              <a:t>zasnovano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aktivnostima</a:t>
            </a:r>
            <a:endParaRPr lang="en-US" dirty="0"/>
          </a:p>
          <a:p>
            <a:r>
              <a:rPr lang="en-US" dirty="0"/>
              <a:t>Model </a:t>
            </a:r>
            <a:r>
              <a:rPr lang="en-US" dirty="0" err="1"/>
              <a:t>procjene</a:t>
            </a:r>
            <a:r>
              <a:rPr lang="en-US" dirty="0"/>
              <a:t> </a:t>
            </a:r>
            <a:r>
              <a:rPr lang="en-US" dirty="0" err="1"/>
              <a:t>poslovanja</a:t>
            </a:r>
            <a:endParaRPr lang="en-US" dirty="0"/>
          </a:p>
          <a:p>
            <a:r>
              <a:rPr lang="en-US" dirty="0"/>
              <a:t>“Kaizen” </a:t>
            </a:r>
            <a:r>
              <a:rPr lang="en-US" dirty="0" err="1"/>
              <a:t>troškovi</a:t>
            </a:r>
            <a:endParaRPr lang="en-US" dirty="0"/>
          </a:p>
          <a:p>
            <a:r>
              <a:rPr lang="en-US" dirty="0" err="1"/>
              <a:t>Analiza</a:t>
            </a:r>
            <a:r>
              <a:rPr lang="en-US" dirty="0"/>
              <a:t> </a:t>
            </a:r>
            <a:r>
              <a:rPr lang="en-US" dirty="0" err="1"/>
              <a:t>vrijednosti</a:t>
            </a:r>
            <a:endParaRPr lang="en-US" dirty="0"/>
          </a:p>
          <a:p>
            <a:r>
              <a:rPr lang="en-US" dirty="0"/>
              <a:t>Model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troškovima</a:t>
            </a:r>
            <a:r>
              <a:rPr lang="en-US" dirty="0"/>
              <a:t> </a:t>
            </a:r>
            <a:r>
              <a:rPr lang="en-US" dirty="0" err="1"/>
              <a:t>kvaliteta</a:t>
            </a:r>
            <a:endParaRPr lang="en-US" dirty="0"/>
          </a:p>
          <a:p>
            <a:r>
              <a:rPr lang="en-US" dirty="0"/>
              <a:t>Model </a:t>
            </a:r>
            <a:r>
              <a:rPr lang="en-US" dirty="0" err="1"/>
              <a:t>troškova</a:t>
            </a:r>
            <a:r>
              <a:rPr lang="en-US" dirty="0"/>
              <a:t> </a:t>
            </a:r>
            <a:r>
              <a:rPr lang="en-US" dirty="0" err="1"/>
              <a:t>kvaliteta</a:t>
            </a:r>
            <a:r>
              <a:rPr lang="en-US" dirty="0"/>
              <a:t> </a:t>
            </a:r>
            <a:r>
              <a:rPr lang="en-US" dirty="0" err="1"/>
              <a:t>procesa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3190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Title 1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sz="2400" i="1" cap="none" dirty="0">
                <a:latin typeface="Century Schoolbook" charset="0"/>
              </a:rPr>
              <a:t>UPORIŠTE U STANDARDIMA ZA PRAĆENJE TROŠKOVA KVALITETA</a:t>
            </a:r>
            <a:endParaRPr lang="en-GB" sz="2400" cap="none" dirty="0">
              <a:latin typeface="Century Schoolbook" charset="0"/>
            </a:endParaRPr>
          </a:p>
        </p:txBody>
      </p:sp>
      <p:sp>
        <p:nvSpPr>
          <p:cNvPr id="3072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graphicFrame>
        <p:nvGraphicFramePr>
          <p:cNvPr id="30722" name="Object 2"/>
          <p:cNvGraphicFramePr>
            <a:graphicFrameLocks noChangeAspect="1"/>
          </p:cNvGraphicFramePr>
          <p:nvPr/>
        </p:nvGraphicFramePr>
        <p:xfrm>
          <a:off x="1571625" y="2000250"/>
          <a:ext cx="5584825" cy="3857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Visio" r:id="rId3" imgW="3205797" imgH="2210438" progId="Visio.Drawing.11">
                  <p:embed/>
                </p:oleObj>
              </mc:Choice>
              <mc:Fallback>
                <p:oleObj name="Visio" r:id="rId3" imgW="3205797" imgH="2210438" progId="Visio.Drawing.11">
                  <p:embed/>
                  <p:pic>
                    <p:nvPicPr>
                      <p:cNvPr id="30722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1625" y="2000250"/>
                        <a:ext cx="5584825" cy="3857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D78397F6-FDF8-C142-BBD5-C19951EE8D0E}"/>
              </a:ext>
            </a:extLst>
          </p:cNvPr>
          <p:cNvSpPr/>
          <p:nvPr/>
        </p:nvSpPr>
        <p:spPr>
          <a:xfrm>
            <a:off x="1987550" y="5135671"/>
            <a:ext cx="1189973" cy="7222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BA" sz="1400" b="1" dirty="0">
                <a:latin typeface="Arial" panose="020B0604020202020204" pitchFamily="34" charset="0"/>
                <a:cs typeface="Arial" panose="020B0604020202020204" pitchFamily="34" charset="0"/>
              </a:rPr>
              <a:t>ISO</a:t>
            </a:r>
          </a:p>
          <a:p>
            <a:pPr algn="ctr"/>
            <a:r>
              <a:rPr lang="en-BA" sz="1400" b="1" dirty="0">
                <a:latin typeface="Arial" panose="020B0604020202020204" pitchFamily="34" charset="0"/>
                <a:cs typeface="Arial" panose="020B0604020202020204" pitchFamily="34" charset="0"/>
              </a:rPr>
              <a:t>9001:2015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2AD3C1E8-93C7-3E45-9B1A-F44EC3620AF9}"/>
              </a:ext>
            </a:extLst>
          </p:cNvPr>
          <p:cNvCxnSpPr/>
          <p:nvPr/>
        </p:nvCxnSpPr>
        <p:spPr>
          <a:xfrm flipV="1">
            <a:off x="3177523" y="4684734"/>
            <a:ext cx="533864" cy="450937"/>
          </a:xfrm>
          <a:prstGeom prst="straightConnector1">
            <a:avLst/>
          </a:prstGeom>
          <a:ln w="25400">
            <a:tailEnd type="triangle" w="lg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63500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Title 1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cap="none">
                <a:latin typeface="Century Schoolbook" charset="0"/>
              </a:rPr>
              <a:t>RAČUNOVODSTVO TROŠKOVA  KVALITETA</a:t>
            </a:r>
            <a:endParaRPr lang="en-GB" cap="none">
              <a:latin typeface="Century Schoolbook" charset="0"/>
            </a:endParaRPr>
          </a:p>
        </p:txBody>
      </p:sp>
      <p:sp>
        <p:nvSpPr>
          <p:cNvPr id="20173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Font typeface="Wingdings" charset="0"/>
              <a:buNone/>
            </a:pPr>
            <a:r>
              <a:rPr lang="en-US" sz="2000" dirty="0" err="1">
                <a:latin typeface="Century Schoolbook" charset="0"/>
              </a:rPr>
              <a:t>Savremeno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računovodstvo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mora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obezbijediti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informacije</a:t>
            </a:r>
            <a:r>
              <a:rPr lang="en-US" sz="2000" dirty="0">
                <a:latin typeface="Century Schoolbook" charset="0"/>
              </a:rPr>
              <a:t> o </a:t>
            </a:r>
            <a:r>
              <a:rPr lang="en-US" sz="2000" dirty="0" err="1">
                <a:latin typeface="Century Schoolbook" charset="0"/>
              </a:rPr>
              <a:t>troškovima</a:t>
            </a:r>
            <a:r>
              <a:rPr lang="en-US" sz="2000" dirty="0">
                <a:latin typeface="Century Schoolbook" charset="0"/>
              </a:rPr>
              <a:t>, </a:t>
            </a:r>
            <a:r>
              <a:rPr lang="en-US" sz="2000" dirty="0" err="1">
                <a:latin typeface="Century Schoolbook" charset="0"/>
              </a:rPr>
              <a:t>potrebne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za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operativno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strategijsko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upravljanje</a:t>
            </a:r>
            <a:r>
              <a:rPr lang="en-US" sz="2000" dirty="0">
                <a:latin typeface="Century Schoolbook" charset="0"/>
              </a:rPr>
              <a:t> u </a:t>
            </a:r>
            <a:r>
              <a:rPr lang="en-US" sz="2000" dirty="0" err="1">
                <a:latin typeface="Century Schoolbook" charset="0"/>
              </a:rPr>
              <a:t>sistemu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kvaliteta</a:t>
            </a:r>
            <a:r>
              <a:rPr lang="en-US" sz="2000" dirty="0">
                <a:latin typeface="Century Schoolbook" charset="0"/>
              </a:rPr>
              <a:t>. </a:t>
            </a:r>
          </a:p>
          <a:p>
            <a:pPr>
              <a:buFont typeface="Wingdings" charset="0"/>
              <a:buNone/>
            </a:pPr>
            <a:r>
              <a:rPr lang="en-US" sz="2000" dirty="0" err="1">
                <a:latin typeface="Century Schoolbook" charset="0"/>
              </a:rPr>
              <a:t>Troškovi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ulaganja</a:t>
            </a:r>
            <a:r>
              <a:rPr lang="en-US" sz="2000" dirty="0">
                <a:latin typeface="Century Schoolbook" charset="0"/>
              </a:rPr>
              <a:t> u </a:t>
            </a:r>
            <a:r>
              <a:rPr lang="en-US" sz="2000" dirty="0" err="1">
                <a:latin typeface="Century Schoolbook" charset="0"/>
              </a:rPr>
              <a:t>bolji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kvalitet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prepoznaju</a:t>
            </a:r>
            <a:r>
              <a:rPr lang="en-US" sz="2000" dirty="0">
                <a:latin typeface="Century Schoolbook" charset="0"/>
              </a:rPr>
              <a:t> se </a:t>
            </a:r>
            <a:r>
              <a:rPr lang="en-US" sz="2000" dirty="0" err="1">
                <a:latin typeface="Century Schoolbook" charset="0"/>
              </a:rPr>
              <a:t>već</a:t>
            </a:r>
            <a:r>
              <a:rPr lang="en-US" sz="2000" dirty="0">
                <a:latin typeface="Century Schoolbook" charset="0"/>
              </a:rPr>
              <a:t> u </a:t>
            </a:r>
            <a:r>
              <a:rPr lang="en-US" sz="2000" dirty="0" err="1">
                <a:latin typeface="Century Schoolbook" charset="0"/>
              </a:rPr>
              <a:t>fazi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istraživanja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tržišnih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potreba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razvoja</a:t>
            </a:r>
            <a:r>
              <a:rPr lang="en-US" sz="2000" dirty="0">
                <a:latin typeface="Century Schoolbook" charset="0"/>
              </a:rPr>
              <a:t>, a </a:t>
            </a:r>
            <a:r>
              <a:rPr lang="en-US" sz="2000" dirty="0" err="1">
                <a:latin typeface="Century Schoolbook" charset="0"/>
              </a:rPr>
              <a:t>javljaju</a:t>
            </a:r>
            <a:r>
              <a:rPr lang="en-US" sz="2000" dirty="0">
                <a:latin typeface="Century Schoolbook" charset="0"/>
              </a:rPr>
              <a:t> se u </a:t>
            </a:r>
            <a:r>
              <a:rPr lang="en-US" sz="2000" dirty="0" err="1">
                <a:latin typeface="Century Schoolbook" charset="0"/>
              </a:rPr>
              <a:t>svim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radnim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sistemima</a:t>
            </a:r>
            <a:r>
              <a:rPr lang="en-US" sz="2000" dirty="0">
                <a:latin typeface="Century Schoolbook" charset="0"/>
              </a:rPr>
              <a:t> u </a:t>
            </a:r>
            <a:r>
              <a:rPr lang="en-US" sz="2000" dirty="0" err="1">
                <a:latin typeface="Century Schoolbook" charset="0"/>
              </a:rPr>
              <a:t>poslovnom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sistemu</a:t>
            </a:r>
            <a:r>
              <a:rPr lang="en-US" sz="2000" dirty="0">
                <a:latin typeface="Century Schoolbook" charset="0"/>
              </a:rPr>
              <a:t>. </a:t>
            </a:r>
            <a:r>
              <a:rPr lang="en-US" sz="2000" dirty="0" err="1">
                <a:latin typeface="Century Schoolbook" charset="0"/>
              </a:rPr>
              <a:t>Sistem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informacija</a:t>
            </a:r>
            <a:r>
              <a:rPr lang="en-US" sz="2000" dirty="0">
                <a:latin typeface="Century Schoolbook" charset="0"/>
              </a:rPr>
              <a:t> o </a:t>
            </a:r>
            <a:r>
              <a:rPr lang="en-US" sz="2000" dirty="0" err="1">
                <a:latin typeface="Century Schoolbook" charset="0"/>
              </a:rPr>
              <a:t>troškovima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kvaliteta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treba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graditi</a:t>
            </a:r>
            <a:r>
              <a:rPr lang="en-US" sz="2000" dirty="0">
                <a:latin typeface="Century Schoolbook" charset="0"/>
              </a:rPr>
              <a:t> od </a:t>
            </a:r>
            <a:r>
              <a:rPr lang="en-US" sz="2000" dirty="0" err="1">
                <a:latin typeface="Century Schoolbook" charset="0"/>
              </a:rPr>
              <a:t>pojedinog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proizvoda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ili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usluge</a:t>
            </a:r>
            <a:r>
              <a:rPr lang="en-US" sz="2000" dirty="0">
                <a:latin typeface="Century Schoolbook" charset="0"/>
              </a:rPr>
              <a:t>, </a:t>
            </a:r>
            <a:r>
              <a:rPr lang="en-US" sz="2000" dirty="0" err="1">
                <a:latin typeface="Century Schoolbook" charset="0"/>
              </a:rPr>
              <a:t>preko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procesa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aktivnosti</a:t>
            </a:r>
            <a:r>
              <a:rPr lang="en-US" sz="2000" dirty="0">
                <a:latin typeface="Century Schoolbook" charset="0"/>
              </a:rPr>
              <a:t>, </a:t>
            </a:r>
            <a:r>
              <a:rPr lang="en-US" sz="2000" dirty="0" err="1">
                <a:latin typeface="Century Schoolbook" charset="0"/>
              </a:rPr>
              <a:t>mjesta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troška</a:t>
            </a:r>
            <a:r>
              <a:rPr lang="en-US" sz="2000" dirty="0">
                <a:latin typeface="Century Schoolbook" charset="0"/>
              </a:rPr>
              <a:t>, </a:t>
            </a:r>
            <a:r>
              <a:rPr lang="en-US" sz="2000" dirty="0" err="1">
                <a:latin typeface="Century Schoolbook" charset="0"/>
              </a:rPr>
              <a:t>segmenta</a:t>
            </a:r>
            <a:r>
              <a:rPr lang="en-US" sz="2000" dirty="0">
                <a:latin typeface="Century Schoolbook" charset="0"/>
              </a:rPr>
              <a:t>, </a:t>
            </a:r>
            <a:r>
              <a:rPr lang="en-US" sz="2000" dirty="0" err="1">
                <a:latin typeface="Century Schoolbook" charset="0"/>
              </a:rPr>
              <a:t>poslovnog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sistema</a:t>
            </a:r>
            <a:r>
              <a:rPr lang="en-US" sz="2000" dirty="0">
                <a:latin typeface="Century Schoolbook" charset="0"/>
              </a:rPr>
              <a:t>, </a:t>
            </a:r>
            <a:r>
              <a:rPr lang="en-US" sz="2000" dirty="0" err="1">
                <a:latin typeface="Century Schoolbook" charset="0"/>
              </a:rPr>
              <a:t>određene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privredne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grane</a:t>
            </a:r>
            <a:r>
              <a:rPr lang="en-US" sz="2000" dirty="0">
                <a:latin typeface="Century Schoolbook" charset="0"/>
              </a:rPr>
              <a:t>, </a:t>
            </a:r>
            <a:r>
              <a:rPr lang="en-US" sz="2000" dirty="0" err="1">
                <a:latin typeface="Century Schoolbook" charset="0"/>
              </a:rPr>
              <a:t>sve</a:t>
            </a:r>
            <a:r>
              <a:rPr lang="en-US" sz="2000" dirty="0">
                <a:latin typeface="Century Schoolbook" charset="0"/>
              </a:rPr>
              <a:t> do </a:t>
            </a:r>
            <a:r>
              <a:rPr lang="en-US" sz="2000" dirty="0" err="1">
                <a:latin typeface="Century Schoolbook" charset="0"/>
              </a:rPr>
              <a:t>nivoa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nacionalne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ekonomije</a:t>
            </a:r>
            <a:r>
              <a:rPr lang="en-US" sz="2000" dirty="0">
                <a:latin typeface="Century Schoolbook" charset="0"/>
              </a:rPr>
              <a:t>. </a:t>
            </a:r>
          </a:p>
          <a:p>
            <a:pPr>
              <a:buFont typeface="Wingdings" charset="0"/>
              <a:buNone/>
            </a:pPr>
            <a:r>
              <a:rPr lang="en-US" sz="2000" dirty="0">
                <a:latin typeface="Century Schoolbook" charset="0"/>
              </a:rPr>
              <a:t>To </a:t>
            </a:r>
            <a:r>
              <a:rPr lang="en-US" sz="2000" dirty="0" err="1">
                <a:latin typeface="Century Schoolbook" charset="0"/>
              </a:rPr>
              <a:t>nalaže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potrebu</a:t>
            </a:r>
            <a:r>
              <a:rPr lang="en-US" sz="2000" dirty="0">
                <a:latin typeface="Century Schoolbook" charset="0"/>
              </a:rPr>
              <a:t> da se </a:t>
            </a:r>
            <a:r>
              <a:rPr lang="en-US" sz="2000" dirty="0" err="1">
                <a:latin typeface="Century Schoolbook" charset="0"/>
              </a:rPr>
              <a:t>sagledaju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svi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relevantni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aspekti</a:t>
            </a:r>
            <a:r>
              <a:rPr lang="en-US" sz="2000" dirty="0">
                <a:latin typeface="Century Schoolbook" charset="0"/>
              </a:rPr>
              <a:t> od </a:t>
            </a:r>
            <a:r>
              <a:rPr lang="en-US" sz="2000" dirty="0" err="1">
                <a:latin typeface="Century Schoolbook" charset="0"/>
              </a:rPr>
              <a:t>značaja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za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pripremu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informacija</a:t>
            </a:r>
            <a:r>
              <a:rPr lang="en-US" sz="2000" dirty="0">
                <a:latin typeface="Century Schoolbook" charset="0"/>
              </a:rPr>
              <a:t> o </a:t>
            </a:r>
            <a:r>
              <a:rPr lang="en-US" sz="2000" dirty="0" err="1">
                <a:latin typeface="Century Schoolbook" charset="0"/>
              </a:rPr>
              <a:t>troškovima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kvaliteta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načinu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njihova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korištenja</a:t>
            </a:r>
            <a:r>
              <a:rPr lang="en-US" sz="2000" dirty="0">
                <a:latin typeface="Century Schoolbook" charset="0"/>
              </a:rPr>
              <a:t> u </a:t>
            </a:r>
            <a:r>
              <a:rPr lang="en-US" sz="2000" dirty="0" err="1">
                <a:latin typeface="Century Schoolbook" charset="0"/>
              </a:rPr>
              <a:t>procesu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donošenja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poslovnih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odluka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svih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involviranih</a:t>
            </a:r>
            <a:r>
              <a:rPr lang="en-US" sz="2000" dirty="0">
                <a:latin typeface="Century Schoolbook" charset="0"/>
              </a:rPr>
              <a:t> u </a:t>
            </a:r>
            <a:r>
              <a:rPr lang="en-US" sz="2000" dirty="0" err="1">
                <a:latin typeface="Century Schoolbook" charset="0"/>
              </a:rPr>
              <a:t>sistemu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kvaliteta</a:t>
            </a:r>
            <a:r>
              <a:rPr lang="en-US" sz="2000" dirty="0">
                <a:latin typeface="Century Schoolbook" charset="0"/>
              </a:rPr>
              <a:t>.</a:t>
            </a:r>
            <a:endParaRPr lang="en-GB" sz="2000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48397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Title 1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cap="none">
                <a:latin typeface="Century Schoolbook" charset="0"/>
              </a:rPr>
              <a:t>RAČUNOVODSTVO TROŠKOVA  KVALITETA</a:t>
            </a:r>
            <a:endParaRPr lang="en-GB" cap="none">
              <a:latin typeface="Century Schoolbook" charset="0"/>
            </a:endParaRPr>
          </a:p>
        </p:txBody>
      </p:sp>
      <p:sp>
        <p:nvSpPr>
          <p:cNvPr id="2027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0"/>
              <a:buNone/>
            </a:pPr>
            <a:r>
              <a:rPr lang="en-US">
                <a:latin typeface="Century Schoolbook" charset="0"/>
              </a:rPr>
              <a:t>Računovodstvo troškova kvaliteta dio je internog obračuna i ne temelji se na računovodstvenim propisima, već se naglasak stavlja na kreativnost menadžerskog računovođe da obezbijedi informacionu osnovicu za zadovoljene određenih upravljačkih zahtjeva menadžmenta. Zadatak je računovodstva da identifikuje, mjeri, bilježi i prezentira posljedice ekonomskih odluka menadžmenta kvaliteta. </a:t>
            </a:r>
            <a:endParaRPr lang="en-GB">
              <a:latin typeface="Century Schoolbook" charset="0"/>
            </a:endParaRPr>
          </a:p>
          <a:p>
            <a:pPr>
              <a:buFont typeface="Wingdings" charset="0"/>
              <a:buNone/>
            </a:pPr>
            <a:endParaRPr lang="en-GB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47676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Title 1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cap="none">
                <a:latin typeface="Century Schoolbook" charset="0"/>
              </a:rPr>
              <a:t>TROŠKOVI KVALITETA U INTERNOM OBRAČUNU</a:t>
            </a:r>
            <a:endParaRPr lang="en-GB" cap="none">
              <a:latin typeface="Century Schoolbook" charset="0"/>
            </a:endParaRPr>
          </a:p>
        </p:txBody>
      </p:sp>
      <p:sp>
        <p:nvSpPr>
          <p:cNvPr id="2048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entury Schoolbook" charset="0"/>
              </a:rPr>
              <a:t>U </a:t>
            </a:r>
            <a:r>
              <a:rPr lang="en-US" dirty="0" err="1">
                <a:latin typeface="Century Schoolbook" charset="0"/>
              </a:rPr>
              <a:t>okvirima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ukupnih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troškova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treba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pojedinačno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prepoznati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definisati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sve</a:t>
            </a:r>
            <a:r>
              <a:rPr lang="en-US" dirty="0">
                <a:latin typeface="Century Schoolbook" charset="0"/>
              </a:rPr>
              <a:t> one </a:t>
            </a:r>
            <a:r>
              <a:rPr lang="en-US" dirty="0" err="1">
                <a:latin typeface="Century Schoolbook" charset="0"/>
              </a:rPr>
              <a:t>troškove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koji</a:t>
            </a:r>
            <a:r>
              <a:rPr lang="en-US" dirty="0">
                <a:latin typeface="Century Schoolbook" charset="0"/>
              </a:rPr>
              <a:t> se </a:t>
            </a:r>
            <a:r>
              <a:rPr lang="en-US" dirty="0" err="1">
                <a:latin typeface="Century Schoolbook" charset="0"/>
              </a:rPr>
              <a:t>direktno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ili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indirektno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mogu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povezati</a:t>
            </a:r>
            <a:r>
              <a:rPr lang="en-US" dirty="0">
                <a:latin typeface="Century Schoolbook" charset="0"/>
              </a:rPr>
              <a:t> s </a:t>
            </a:r>
            <a:r>
              <a:rPr lang="en-US" dirty="0" err="1">
                <a:latin typeface="Century Schoolbook" charset="0"/>
              </a:rPr>
              <a:t>programom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uvođenja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kvaliteta</a:t>
            </a:r>
            <a:r>
              <a:rPr lang="en-US" dirty="0">
                <a:latin typeface="Century Schoolbook" charset="0"/>
              </a:rPr>
              <a:t>. </a:t>
            </a:r>
          </a:p>
          <a:p>
            <a:r>
              <a:rPr lang="en-US" dirty="0">
                <a:latin typeface="Century Schoolbook" charset="0"/>
              </a:rPr>
              <a:t>U </a:t>
            </a:r>
            <a:r>
              <a:rPr lang="en-US" dirty="0" err="1">
                <a:latin typeface="Century Schoolbook" charset="0"/>
              </a:rPr>
              <a:t>pristupu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ovoj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problematici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treba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izabrati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teorijski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okvir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za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razvrstavanje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računovodstveno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obuhvatanje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troškova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na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kojem</a:t>
            </a:r>
            <a:r>
              <a:rPr lang="en-US" dirty="0">
                <a:latin typeface="Century Schoolbook" charset="0"/>
              </a:rPr>
              <a:t> se </a:t>
            </a:r>
            <a:r>
              <a:rPr lang="en-US" dirty="0" err="1">
                <a:latin typeface="Century Schoolbook" charset="0"/>
              </a:rPr>
              <a:t>zatim</a:t>
            </a:r>
            <a:r>
              <a:rPr lang="en-US" dirty="0">
                <a:latin typeface="Century Schoolbook" charset="0"/>
              </a:rPr>
              <a:t> u </a:t>
            </a:r>
            <a:r>
              <a:rPr lang="en-US" dirty="0" err="1">
                <a:latin typeface="Century Schoolbook" charset="0"/>
              </a:rPr>
              <a:t>određenom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poslovnom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sistemu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gradi</a:t>
            </a:r>
            <a:r>
              <a:rPr lang="en-US" dirty="0">
                <a:latin typeface="Century Schoolbook" charset="0"/>
              </a:rPr>
              <a:t> model </a:t>
            </a:r>
            <a:r>
              <a:rPr lang="en-US" dirty="0" err="1">
                <a:latin typeface="Century Schoolbook" charset="0"/>
              </a:rPr>
              <a:t>upravljanja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troškovima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kvaliteta</a:t>
            </a:r>
            <a:r>
              <a:rPr lang="en-US" dirty="0">
                <a:latin typeface="Century Schoolbook" charset="0"/>
              </a:rPr>
              <a:t>. </a:t>
            </a:r>
            <a:endParaRPr lang="en-GB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6827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Title 1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sz="2400" cap="none" dirty="0">
                <a:latin typeface="Century Schoolbook" charset="0"/>
              </a:rPr>
              <a:t>GRUPISANJE TROŠKOVA KVALITETA U INTERNOM OBRAČUNU</a:t>
            </a:r>
            <a:endParaRPr lang="en-GB" sz="2400" cap="none" dirty="0">
              <a:latin typeface="Century Schoolbook" charset="0"/>
            </a:endParaRPr>
          </a:p>
        </p:txBody>
      </p:sp>
      <p:sp>
        <p:nvSpPr>
          <p:cNvPr id="20582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000" dirty="0" err="1">
                <a:latin typeface="Century Schoolbook" charset="0"/>
              </a:rPr>
              <a:t>Oblik</a:t>
            </a:r>
            <a:r>
              <a:rPr lang="en-US" sz="2000" dirty="0">
                <a:latin typeface="Century Schoolbook" charset="0"/>
              </a:rPr>
              <a:t>, </a:t>
            </a:r>
            <a:r>
              <a:rPr lang="en-US" sz="2000" dirty="0" err="1">
                <a:latin typeface="Century Schoolbook" charset="0"/>
              </a:rPr>
              <a:t>sadržaj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rokovi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oblikovanja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izvještaja</a:t>
            </a:r>
            <a:r>
              <a:rPr lang="en-US" sz="2000" dirty="0">
                <a:latin typeface="Century Schoolbook" charset="0"/>
              </a:rPr>
              <a:t> o </a:t>
            </a:r>
            <a:r>
              <a:rPr lang="en-US" sz="2000" dirty="0" err="1">
                <a:latin typeface="Century Schoolbook" charset="0"/>
              </a:rPr>
              <a:t>troškovima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kvaliteta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moraju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biti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rezultat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kvalitetne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organizacije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internog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obračuna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jasno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definisanih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informacionih</a:t>
            </a:r>
            <a:r>
              <a:rPr lang="en-US" sz="2000" dirty="0">
                <a:latin typeface="Century Schoolbook" charset="0"/>
              </a:rPr>
              <a:t> zahtjeva </a:t>
            </a:r>
            <a:r>
              <a:rPr lang="en-US" sz="2000" dirty="0" err="1">
                <a:latin typeface="Century Schoolbook" charset="0"/>
              </a:rPr>
              <a:t>menadžmenta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kvaliteta</a:t>
            </a:r>
            <a:r>
              <a:rPr lang="en-US" sz="2000" dirty="0">
                <a:latin typeface="Century Schoolbook" charset="0"/>
              </a:rPr>
              <a:t>. </a:t>
            </a:r>
          </a:p>
          <a:p>
            <a:r>
              <a:rPr lang="en-US" sz="2000" dirty="0" err="1">
                <a:latin typeface="Century Schoolbook" charset="0"/>
              </a:rPr>
              <a:t>Sve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veličine</a:t>
            </a:r>
            <a:r>
              <a:rPr lang="en-US" sz="2000" dirty="0">
                <a:latin typeface="Century Schoolbook" charset="0"/>
              </a:rPr>
              <a:t> u </a:t>
            </a:r>
            <a:r>
              <a:rPr lang="en-US" sz="2000" dirty="0" err="1">
                <a:latin typeface="Century Schoolbook" charset="0"/>
              </a:rPr>
              <a:t>izvještaju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moraju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biti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metodološki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usklađene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fazi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planiranja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kontrole</a:t>
            </a:r>
            <a:r>
              <a:rPr lang="en-US" sz="2000" dirty="0">
                <a:latin typeface="Century Schoolbook" charset="0"/>
              </a:rPr>
              <a:t>, </a:t>
            </a:r>
            <a:r>
              <a:rPr lang="en-US" sz="2000" dirty="0" err="1">
                <a:latin typeface="Century Schoolbook" charset="0"/>
              </a:rPr>
              <a:t>jer</a:t>
            </a:r>
            <a:r>
              <a:rPr lang="en-US" sz="2000" dirty="0">
                <a:latin typeface="Century Schoolbook" charset="0"/>
              </a:rPr>
              <a:t> se </a:t>
            </a:r>
            <a:r>
              <a:rPr lang="en-US" sz="2000" dirty="0" err="1">
                <a:latin typeface="Century Schoolbook" charset="0"/>
              </a:rPr>
              <a:t>poboljšanje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gradi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na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eliminiranju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odstupanja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ostvarenog</a:t>
            </a:r>
            <a:r>
              <a:rPr lang="en-US" sz="2000" dirty="0">
                <a:latin typeface="Century Schoolbook" charset="0"/>
              </a:rPr>
              <a:t> u </a:t>
            </a:r>
            <a:r>
              <a:rPr lang="en-US" sz="2000" dirty="0" err="1">
                <a:latin typeface="Century Schoolbook" charset="0"/>
              </a:rPr>
              <a:t>odnosu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na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planirano</a:t>
            </a:r>
            <a:r>
              <a:rPr lang="en-US" sz="2000" dirty="0">
                <a:latin typeface="Century Schoolbook" charset="0"/>
              </a:rPr>
              <a:t>. </a:t>
            </a:r>
          </a:p>
          <a:p>
            <a:r>
              <a:rPr lang="en-US" sz="2000" dirty="0">
                <a:latin typeface="Century Schoolbook" charset="0"/>
              </a:rPr>
              <a:t>Da bi se </a:t>
            </a:r>
            <a:r>
              <a:rPr lang="en-US" sz="2000" dirty="0" err="1">
                <a:latin typeface="Century Schoolbook" charset="0"/>
              </a:rPr>
              <a:t>osiguralo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relevantno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informatičko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praćenje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pregledno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izvještavanje</a:t>
            </a:r>
            <a:r>
              <a:rPr lang="en-US" sz="2000" dirty="0">
                <a:latin typeface="Century Schoolbook" charset="0"/>
              </a:rPr>
              <a:t> o </a:t>
            </a:r>
            <a:r>
              <a:rPr lang="en-US" sz="2000" dirty="0" err="1">
                <a:latin typeface="Century Schoolbook" charset="0"/>
              </a:rPr>
              <a:t>troškovima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kvaliteta</a:t>
            </a:r>
            <a:r>
              <a:rPr lang="en-US" sz="2000" dirty="0">
                <a:latin typeface="Century Schoolbook" charset="0"/>
              </a:rPr>
              <a:t>, </a:t>
            </a:r>
            <a:r>
              <a:rPr lang="en-US" sz="2000" dirty="0" err="1">
                <a:latin typeface="Century Schoolbook" charset="0"/>
              </a:rPr>
              <a:t>poželjno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ih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je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razvrstati</a:t>
            </a:r>
            <a:r>
              <a:rPr lang="en-US" sz="2000" dirty="0">
                <a:latin typeface="Century Schoolbook" charset="0"/>
              </a:rPr>
              <a:t> u </a:t>
            </a:r>
            <a:r>
              <a:rPr lang="en-US" sz="2000" dirty="0" err="1">
                <a:latin typeface="Century Schoolbook" charset="0"/>
              </a:rPr>
              <a:t>četiri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troškovne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grupe</a:t>
            </a:r>
            <a:r>
              <a:rPr lang="en-US" sz="2000" dirty="0">
                <a:latin typeface="Century Schoolbook" charset="0"/>
              </a:rPr>
              <a:t> (TG 1 - 4), </a:t>
            </a:r>
            <a:r>
              <a:rPr lang="en-US" sz="2000" dirty="0" err="1">
                <a:latin typeface="Century Schoolbook" charset="0"/>
              </a:rPr>
              <a:t>koje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postaju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temelj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prepoznatljiva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karakteristika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svih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postupaka</a:t>
            </a:r>
            <a:r>
              <a:rPr lang="en-US" sz="2000" dirty="0">
                <a:latin typeface="Century Schoolbook" charset="0"/>
              </a:rPr>
              <a:t> u </a:t>
            </a:r>
            <a:r>
              <a:rPr lang="en-US" sz="2000" dirty="0" err="1">
                <a:latin typeface="Century Schoolbook" charset="0"/>
              </a:rPr>
              <a:t>fazi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planiranja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kontrole</a:t>
            </a:r>
            <a:r>
              <a:rPr lang="en-US" sz="2000" dirty="0">
                <a:latin typeface="Century Schoolbook" charset="0"/>
              </a:rPr>
              <a:t>, </a:t>
            </a:r>
            <a:r>
              <a:rPr lang="en-US" sz="2000" dirty="0" err="1">
                <a:latin typeface="Century Schoolbook" charset="0"/>
              </a:rPr>
              <a:t>ali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</a:t>
            </a:r>
            <a:r>
              <a:rPr lang="en-US" sz="2000" dirty="0">
                <a:latin typeface="Century Schoolbook" charset="0"/>
              </a:rPr>
              <a:t> u </a:t>
            </a:r>
            <a:r>
              <a:rPr lang="en-US" sz="2000" dirty="0" err="1">
                <a:latin typeface="Century Schoolbook" charset="0"/>
              </a:rPr>
              <a:t>definisanju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postupaka</a:t>
            </a:r>
            <a:r>
              <a:rPr lang="en-US" sz="2000" dirty="0">
                <a:latin typeface="Century Schoolbook" charset="0"/>
              </a:rPr>
              <a:t> interne </a:t>
            </a:r>
            <a:r>
              <a:rPr lang="en-US" sz="2000" dirty="0" err="1">
                <a:latin typeface="Century Schoolbook" charset="0"/>
              </a:rPr>
              <a:t>revizije</a:t>
            </a:r>
            <a:r>
              <a:rPr lang="en-US" sz="2000" dirty="0">
                <a:latin typeface="Century Schoolbook" charset="0"/>
              </a:rPr>
              <a:t>.</a:t>
            </a:r>
            <a:endParaRPr lang="en-GB" sz="2000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1634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Trošak</a:t>
            </a:r>
            <a:r>
              <a:rPr lang="en-US" dirty="0"/>
              <a:t>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Troškovi</a:t>
            </a:r>
            <a:r>
              <a:rPr lang="en-US" dirty="0"/>
              <a:t> </a:t>
            </a:r>
            <a:r>
              <a:rPr lang="en-US" dirty="0" err="1"/>
              <a:t>predstavljaju</a:t>
            </a:r>
            <a:r>
              <a:rPr lang="en-US" dirty="0"/>
              <a:t> u </a:t>
            </a:r>
            <a:r>
              <a:rPr lang="en-US" dirty="0" err="1"/>
              <a:t>novcu</a:t>
            </a:r>
            <a:r>
              <a:rPr lang="en-US" dirty="0"/>
              <a:t> </a:t>
            </a:r>
            <a:r>
              <a:rPr lang="en-US" dirty="0" err="1"/>
              <a:t>izraženu</a:t>
            </a:r>
            <a:r>
              <a:rPr lang="en-US" dirty="0"/>
              <a:t> </a:t>
            </a:r>
            <a:r>
              <a:rPr lang="en-US" dirty="0" err="1"/>
              <a:t>vrijednost</a:t>
            </a:r>
            <a:r>
              <a:rPr lang="en-US" dirty="0"/>
              <a:t> </a:t>
            </a:r>
            <a:r>
              <a:rPr lang="en-US" dirty="0" err="1"/>
              <a:t>utrošenih</a:t>
            </a:r>
            <a:r>
              <a:rPr lang="en-US" dirty="0"/>
              <a:t> </a:t>
            </a:r>
            <a:r>
              <a:rPr lang="en-US" dirty="0" err="1"/>
              <a:t>resursa</a:t>
            </a:r>
            <a:r>
              <a:rPr lang="en-US" dirty="0"/>
              <a:t> u </a:t>
            </a:r>
            <a:r>
              <a:rPr lang="en-US" dirty="0" err="1"/>
              <a:t>proizvodnju</a:t>
            </a:r>
            <a:r>
              <a:rPr lang="en-US" dirty="0"/>
              <a:t> </a:t>
            </a:r>
            <a:r>
              <a:rPr lang="en-US" dirty="0" err="1"/>
              <a:t>novih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stvaranju</a:t>
            </a:r>
            <a:r>
              <a:rPr lang="en-US" dirty="0"/>
              <a:t> </a:t>
            </a:r>
            <a:r>
              <a:rPr lang="en-US" dirty="0" err="1"/>
              <a:t>određenih</a:t>
            </a:r>
            <a:r>
              <a:rPr lang="en-US" dirty="0"/>
              <a:t> </a:t>
            </a:r>
            <a:r>
              <a:rPr lang="en-US" dirty="0" err="1"/>
              <a:t>učinaka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Troškovima</a:t>
            </a:r>
            <a:r>
              <a:rPr lang="en-US" dirty="0"/>
              <a:t> se </a:t>
            </a:r>
            <a:r>
              <a:rPr lang="en-US" dirty="0" err="1"/>
              <a:t>smatra</a:t>
            </a:r>
            <a:r>
              <a:rPr lang="en-US" dirty="0"/>
              <a:t> </a:t>
            </a:r>
            <a:r>
              <a:rPr lang="en-US" dirty="0" err="1"/>
              <a:t>potrošnja</a:t>
            </a:r>
            <a:r>
              <a:rPr lang="en-US" dirty="0"/>
              <a:t> </a:t>
            </a:r>
            <a:r>
              <a:rPr lang="en-US" dirty="0" err="1"/>
              <a:t>resursa</a:t>
            </a:r>
            <a:r>
              <a:rPr lang="en-US" dirty="0"/>
              <a:t> </a:t>
            </a:r>
            <a:r>
              <a:rPr lang="en-US" dirty="0" err="1"/>
              <a:t>zbog</a:t>
            </a:r>
            <a:r>
              <a:rPr lang="en-US" dirty="0"/>
              <a:t> </a:t>
            </a:r>
            <a:r>
              <a:rPr lang="en-US" dirty="0" err="1"/>
              <a:t>izrade</a:t>
            </a:r>
            <a:r>
              <a:rPr lang="en-US" dirty="0"/>
              <a:t> </a:t>
            </a:r>
            <a:r>
              <a:rPr lang="en-US" dirty="0" err="1"/>
              <a:t>novih</a:t>
            </a:r>
            <a:r>
              <a:rPr lang="en-US" dirty="0"/>
              <a:t> </a:t>
            </a:r>
            <a:r>
              <a:rPr lang="en-US" dirty="0" err="1"/>
              <a:t>proizvoda</a:t>
            </a:r>
            <a:endParaRPr lang="en-US" dirty="0"/>
          </a:p>
          <a:p>
            <a:r>
              <a:rPr lang="en-US" dirty="0" err="1"/>
              <a:t>Troškovi</a:t>
            </a:r>
            <a:r>
              <a:rPr lang="en-US" dirty="0"/>
              <a:t> </a:t>
            </a:r>
            <a:r>
              <a:rPr lang="en-US" dirty="0" err="1"/>
              <a:t>predstavljaju</a:t>
            </a:r>
            <a:r>
              <a:rPr lang="en-US" dirty="0"/>
              <a:t> </a:t>
            </a:r>
            <a:r>
              <a:rPr lang="en-US" dirty="0" err="1"/>
              <a:t>vrednosno</a:t>
            </a:r>
            <a:r>
              <a:rPr lang="en-US" dirty="0"/>
              <a:t> </a:t>
            </a:r>
            <a:r>
              <a:rPr lang="en-US" dirty="0" err="1"/>
              <a:t>izražene</a:t>
            </a:r>
            <a:r>
              <a:rPr lang="en-US" dirty="0"/>
              <a:t> </a:t>
            </a:r>
            <a:r>
              <a:rPr lang="en-US" dirty="0" err="1"/>
              <a:t>utroške</a:t>
            </a:r>
            <a:r>
              <a:rPr lang="en-US" dirty="0"/>
              <a:t> </a:t>
            </a:r>
            <a:r>
              <a:rPr lang="en-US" dirty="0" err="1"/>
              <a:t>rada</a:t>
            </a:r>
            <a:r>
              <a:rPr lang="en-US" dirty="0"/>
              <a:t>, </a:t>
            </a:r>
            <a:r>
              <a:rPr lang="en-US" dirty="0" err="1"/>
              <a:t>materijala</a:t>
            </a:r>
            <a:r>
              <a:rPr lang="en-US" dirty="0"/>
              <a:t>, </a:t>
            </a:r>
            <a:r>
              <a:rPr lang="en-US" dirty="0" err="1"/>
              <a:t>trajne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tekuće</a:t>
            </a:r>
            <a:r>
              <a:rPr lang="en-US" dirty="0"/>
              <a:t> </a:t>
            </a:r>
            <a:r>
              <a:rPr lang="en-US" dirty="0" err="1"/>
              <a:t>imovine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tuđih</a:t>
            </a:r>
            <a:r>
              <a:rPr lang="en-US" dirty="0"/>
              <a:t> </a:t>
            </a:r>
            <a:r>
              <a:rPr lang="en-US" dirty="0" err="1"/>
              <a:t>usluga</a:t>
            </a:r>
            <a:r>
              <a:rPr lang="en-US" dirty="0"/>
              <a:t> </a:t>
            </a:r>
            <a:r>
              <a:rPr lang="en-US" dirty="0" err="1"/>
              <a:t>zbog</a:t>
            </a:r>
            <a:r>
              <a:rPr lang="en-US" dirty="0"/>
              <a:t> </a:t>
            </a:r>
            <a:r>
              <a:rPr lang="en-US" dirty="0" err="1"/>
              <a:t>ostvarivanja</a:t>
            </a:r>
            <a:r>
              <a:rPr lang="en-US" dirty="0"/>
              <a:t> </a:t>
            </a:r>
            <a:r>
              <a:rPr lang="en-US" dirty="0" err="1"/>
              <a:t>određenog</a:t>
            </a:r>
            <a:r>
              <a:rPr lang="en-US" dirty="0"/>
              <a:t> </a:t>
            </a:r>
            <a:r>
              <a:rPr lang="en-US" dirty="0" err="1"/>
              <a:t>učinka</a:t>
            </a:r>
            <a:r>
              <a:rPr lang="en-US" dirty="0"/>
              <a:t> (</a:t>
            </a:r>
            <a:r>
              <a:rPr lang="en-US" dirty="0" err="1"/>
              <a:t>proizvod</a:t>
            </a:r>
            <a:r>
              <a:rPr lang="en-US" dirty="0"/>
              <a:t>, </a:t>
            </a:r>
            <a:r>
              <a:rPr lang="en-US" dirty="0" err="1"/>
              <a:t>roba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usluga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3857939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Title 1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sz="3200" cap="none">
                <a:latin typeface="Century Schoolbook" charset="0"/>
              </a:rPr>
              <a:t>TG 1, TG 2</a:t>
            </a:r>
            <a:endParaRPr lang="en-GB" cap="none">
              <a:latin typeface="Century Schoolbook" charset="0"/>
            </a:endParaRPr>
          </a:p>
        </p:txBody>
      </p:sp>
      <p:sp>
        <p:nvSpPr>
          <p:cNvPr id="20685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000">
                <a:latin typeface="Century Schoolbook" charset="0"/>
              </a:rPr>
              <a:t>U okviru TG 1 treba da se obuhvate svi troškovi kvaliteta (usaglašeni troškovi) u svim radnim sistemima poslovnog sistema, koji nastaju kao posljedica odluka menadžmenta za ulaganjem u kvalitet. Pri tom je potrebno uvažavati ponudu konkurencije i snažne uticaje globalizacijskih procesa. </a:t>
            </a:r>
          </a:p>
          <a:p>
            <a:r>
              <a:rPr lang="en-US" sz="2000">
                <a:latin typeface="Century Schoolbook" charset="0"/>
              </a:rPr>
              <a:t>TG 2 takođe obuhvata pozitivne troškove kvaliteta vezane za obezbjeđenje provođenja aktivnosti povezanih s TG 1, a tu spadaju troškovi svih oblika kontrole i testiranja najranijih faza implementiranja programa kvaliteta, a s ciljem da se eliminiraju moguće greške i to znatno prije no što je proizvodni proces krenuo krivo, a sa svrhom da se spriječi nastanak troškova nekvaliteta.     </a:t>
            </a:r>
            <a:endParaRPr lang="en-GB" sz="2000">
              <a:latin typeface="Century Schoolbook" charset="0"/>
            </a:endParaRPr>
          </a:p>
          <a:p>
            <a:endParaRPr lang="en-GB" sz="200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27457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Title 1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sz="3200" cap="none">
                <a:latin typeface="Century Schoolbook" charset="0"/>
              </a:rPr>
              <a:t>TG 3, TG 4</a:t>
            </a:r>
            <a:endParaRPr lang="en-GB" cap="none">
              <a:latin typeface="Century Schoolbook" charset="0"/>
            </a:endParaRPr>
          </a:p>
        </p:txBody>
      </p:sp>
      <p:sp>
        <p:nvSpPr>
          <p:cNvPr id="20787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charset="0"/>
              <a:buNone/>
            </a:pPr>
            <a:r>
              <a:rPr lang="en-US" sz="1600" dirty="0" err="1">
                <a:latin typeface="Century Schoolbook" charset="0"/>
              </a:rPr>
              <a:t>Računovodstveno</a:t>
            </a:r>
            <a:r>
              <a:rPr lang="en-US" sz="1600" dirty="0">
                <a:latin typeface="Century Schoolbook" charset="0"/>
              </a:rPr>
              <a:t> </a:t>
            </a:r>
            <a:r>
              <a:rPr lang="en-US" sz="1600" dirty="0" err="1">
                <a:latin typeface="Century Schoolbook" charset="0"/>
              </a:rPr>
              <a:t>obuhvatanja</a:t>
            </a:r>
            <a:r>
              <a:rPr lang="en-US" sz="1600" dirty="0">
                <a:latin typeface="Century Schoolbook" charset="0"/>
              </a:rPr>
              <a:t> </a:t>
            </a:r>
            <a:r>
              <a:rPr lang="en-US" sz="1600" dirty="0" err="1">
                <a:latin typeface="Century Schoolbook" charset="0"/>
              </a:rPr>
              <a:t>troškova</a:t>
            </a:r>
            <a:r>
              <a:rPr lang="en-US" sz="1600" dirty="0">
                <a:latin typeface="Century Schoolbook" charset="0"/>
              </a:rPr>
              <a:t> </a:t>
            </a:r>
            <a:r>
              <a:rPr lang="en-US" sz="1600" dirty="0" err="1">
                <a:latin typeface="Century Schoolbook" charset="0"/>
              </a:rPr>
              <a:t>nekvaliteta</a:t>
            </a:r>
            <a:r>
              <a:rPr lang="en-US" sz="1600" dirty="0">
                <a:latin typeface="Century Schoolbook" charset="0"/>
              </a:rPr>
              <a:t> </a:t>
            </a:r>
            <a:r>
              <a:rPr lang="en-US" sz="1600" dirty="0" err="1">
                <a:latin typeface="Century Schoolbook" charset="0"/>
              </a:rPr>
              <a:t>moguće</a:t>
            </a:r>
            <a:r>
              <a:rPr lang="en-US" sz="1600" dirty="0">
                <a:latin typeface="Century Schoolbook" charset="0"/>
              </a:rPr>
              <a:t> je </a:t>
            </a:r>
            <a:r>
              <a:rPr lang="en-US" sz="1600" dirty="0" err="1">
                <a:latin typeface="Century Schoolbook" charset="0"/>
              </a:rPr>
              <a:t>kroz</a:t>
            </a:r>
            <a:r>
              <a:rPr lang="en-US" sz="1600" dirty="0">
                <a:latin typeface="Century Schoolbook" charset="0"/>
              </a:rPr>
              <a:t> </a:t>
            </a:r>
            <a:r>
              <a:rPr lang="en-US" sz="1600" dirty="0" err="1">
                <a:latin typeface="Century Schoolbook" charset="0"/>
              </a:rPr>
              <a:t>troškovnu</a:t>
            </a:r>
            <a:r>
              <a:rPr lang="en-US" sz="1600" dirty="0">
                <a:latin typeface="Century Schoolbook" charset="0"/>
              </a:rPr>
              <a:t> </a:t>
            </a:r>
            <a:r>
              <a:rPr lang="en-US" sz="1600" dirty="0" err="1">
                <a:latin typeface="Century Schoolbook" charset="0"/>
              </a:rPr>
              <a:t>grupu</a:t>
            </a:r>
            <a:r>
              <a:rPr lang="en-US" sz="1600" dirty="0">
                <a:latin typeface="Century Schoolbook" charset="0"/>
              </a:rPr>
              <a:t> tri (TG 3) </a:t>
            </a:r>
            <a:r>
              <a:rPr lang="en-US" sz="1600" dirty="0" err="1">
                <a:latin typeface="Century Schoolbook" charset="0"/>
              </a:rPr>
              <a:t>i</a:t>
            </a:r>
            <a:r>
              <a:rPr lang="en-US" sz="1600" dirty="0">
                <a:latin typeface="Century Schoolbook" charset="0"/>
              </a:rPr>
              <a:t> </a:t>
            </a:r>
            <a:r>
              <a:rPr lang="en-US" sz="1600" dirty="0" err="1">
                <a:latin typeface="Century Schoolbook" charset="0"/>
              </a:rPr>
              <a:t>troškovnu</a:t>
            </a:r>
            <a:r>
              <a:rPr lang="en-US" sz="1600" dirty="0">
                <a:latin typeface="Century Schoolbook" charset="0"/>
              </a:rPr>
              <a:t> </a:t>
            </a:r>
            <a:r>
              <a:rPr lang="en-US" sz="1600" dirty="0" err="1">
                <a:latin typeface="Century Schoolbook" charset="0"/>
              </a:rPr>
              <a:t>grupu</a:t>
            </a:r>
            <a:r>
              <a:rPr lang="en-US" sz="1600" dirty="0">
                <a:latin typeface="Century Schoolbook" charset="0"/>
              </a:rPr>
              <a:t> </a:t>
            </a:r>
            <a:r>
              <a:rPr lang="en-US" sz="1600" dirty="0" err="1">
                <a:latin typeface="Century Schoolbook" charset="0"/>
              </a:rPr>
              <a:t>četiri</a:t>
            </a:r>
            <a:r>
              <a:rPr lang="en-US" sz="1600" dirty="0">
                <a:latin typeface="Century Schoolbook" charset="0"/>
              </a:rPr>
              <a:t> (TG 4). </a:t>
            </a:r>
          </a:p>
          <a:p>
            <a:r>
              <a:rPr lang="en-US" sz="1600" dirty="0">
                <a:latin typeface="Century Schoolbook" charset="0"/>
              </a:rPr>
              <a:t>TG 3 </a:t>
            </a:r>
            <a:r>
              <a:rPr lang="en-US" sz="1600" dirty="0" err="1">
                <a:latin typeface="Century Schoolbook" charset="0"/>
              </a:rPr>
              <a:t>obuhvata</a:t>
            </a:r>
            <a:r>
              <a:rPr lang="en-US" sz="1600" dirty="0">
                <a:latin typeface="Century Schoolbook" charset="0"/>
              </a:rPr>
              <a:t> </a:t>
            </a:r>
            <a:r>
              <a:rPr lang="en-US" sz="1600" dirty="0" err="1">
                <a:latin typeface="Century Schoolbook" charset="0"/>
              </a:rPr>
              <a:t>sve</a:t>
            </a:r>
            <a:r>
              <a:rPr lang="en-US" sz="1600" dirty="0">
                <a:latin typeface="Century Schoolbook" charset="0"/>
              </a:rPr>
              <a:t> </a:t>
            </a:r>
            <a:r>
              <a:rPr lang="en-US" sz="1600" dirty="0" err="1">
                <a:latin typeface="Century Schoolbook" charset="0"/>
              </a:rPr>
              <a:t>troškove</a:t>
            </a:r>
            <a:r>
              <a:rPr lang="en-US" sz="1600" dirty="0">
                <a:latin typeface="Century Schoolbook" charset="0"/>
              </a:rPr>
              <a:t> </a:t>
            </a:r>
            <a:r>
              <a:rPr lang="en-US" sz="1600" dirty="0" err="1">
                <a:latin typeface="Century Schoolbook" charset="0"/>
              </a:rPr>
              <a:t>nastale</a:t>
            </a:r>
            <a:r>
              <a:rPr lang="en-US" sz="1600" dirty="0">
                <a:latin typeface="Century Schoolbook" charset="0"/>
              </a:rPr>
              <a:t> u </a:t>
            </a:r>
            <a:r>
              <a:rPr lang="en-US" sz="1600" dirty="0" err="1">
                <a:latin typeface="Century Schoolbook" charset="0"/>
              </a:rPr>
              <a:t>procesu</a:t>
            </a:r>
            <a:r>
              <a:rPr lang="en-US" sz="1600" dirty="0">
                <a:latin typeface="Century Schoolbook" charset="0"/>
              </a:rPr>
              <a:t> </a:t>
            </a:r>
            <a:r>
              <a:rPr lang="en-US" sz="1600" dirty="0" err="1">
                <a:latin typeface="Century Schoolbook" charset="0"/>
              </a:rPr>
              <a:t>proizvodnje</a:t>
            </a:r>
            <a:r>
              <a:rPr lang="en-US" sz="1600" dirty="0">
                <a:latin typeface="Century Schoolbook" charset="0"/>
              </a:rPr>
              <a:t> </a:t>
            </a:r>
            <a:r>
              <a:rPr lang="en-US" sz="1600" dirty="0" err="1">
                <a:latin typeface="Century Schoolbook" charset="0"/>
              </a:rPr>
              <a:t>prije</a:t>
            </a:r>
            <a:r>
              <a:rPr lang="en-US" sz="1600" dirty="0">
                <a:latin typeface="Century Schoolbook" charset="0"/>
              </a:rPr>
              <a:t> no </a:t>
            </a:r>
            <a:r>
              <a:rPr lang="en-US" sz="1600" dirty="0" err="1">
                <a:latin typeface="Century Schoolbook" charset="0"/>
              </a:rPr>
              <a:t>što</a:t>
            </a:r>
            <a:r>
              <a:rPr lang="en-US" sz="1600" dirty="0">
                <a:latin typeface="Century Schoolbook" charset="0"/>
              </a:rPr>
              <a:t> </a:t>
            </a:r>
            <a:r>
              <a:rPr lang="en-US" sz="1600" dirty="0" err="1">
                <a:latin typeface="Century Schoolbook" charset="0"/>
              </a:rPr>
              <a:t>ih</a:t>
            </a:r>
            <a:r>
              <a:rPr lang="en-US" sz="1600" dirty="0">
                <a:latin typeface="Century Schoolbook" charset="0"/>
              </a:rPr>
              <a:t> je </a:t>
            </a:r>
            <a:r>
              <a:rPr lang="en-US" sz="1600" dirty="0" err="1">
                <a:latin typeface="Century Schoolbook" charset="0"/>
              </a:rPr>
              <a:t>kupac</a:t>
            </a:r>
            <a:r>
              <a:rPr lang="en-US" sz="1600" dirty="0">
                <a:latin typeface="Century Schoolbook" charset="0"/>
              </a:rPr>
              <a:t> </a:t>
            </a:r>
            <a:r>
              <a:rPr lang="en-US" sz="1600" dirty="0" err="1">
                <a:latin typeface="Century Schoolbook" charset="0"/>
              </a:rPr>
              <a:t>otkrio</a:t>
            </a:r>
            <a:r>
              <a:rPr lang="en-US" sz="1600" dirty="0">
                <a:latin typeface="Century Schoolbook" charset="0"/>
              </a:rPr>
              <a:t>, </a:t>
            </a:r>
            <a:r>
              <a:rPr lang="en-US" sz="1600" dirty="0" err="1">
                <a:latin typeface="Century Schoolbook" charset="0"/>
              </a:rPr>
              <a:t>iako</a:t>
            </a:r>
            <a:r>
              <a:rPr lang="en-US" sz="1600" dirty="0">
                <a:latin typeface="Century Schoolbook" charset="0"/>
              </a:rPr>
              <a:t> </a:t>
            </a:r>
            <a:r>
              <a:rPr lang="en-US" sz="1600" dirty="0" err="1">
                <a:latin typeface="Century Schoolbook" charset="0"/>
              </a:rPr>
              <a:t>neće</a:t>
            </a:r>
            <a:r>
              <a:rPr lang="en-US" sz="1600" dirty="0">
                <a:latin typeface="Century Schoolbook" charset="0"/>
              </a:rPr>
              <a:t> </a:t>
            </a:r>
            <a:r>
              <a:rPr lang="en-US" sz="1600" dirty="0" err="1">
                <a:latin typeface="Century Schoolbook" charset="0"/>
              </a:rPr>
              <a:t>nikada</a:t>
            </a:r>
            <a:r>
              <a:rPr lang="en-US" sz="1600" dirty="0">
                <a:latin typeface="Century Schoolbook" charset="0"/>
              </a:rPr>
              <a:t> </a:t>
            </a:r>
            <a:r>
              <a:rPr lang="en-US" sz="1600" dirty="0" err="1">
                <a:latin typeface="Century Schoolbook" charset="0"/>
              </a:rPr>
              <a:t>biti</a:t>
            </a:r>
            <a:r>
              <a:rPr lang="en-US" sz="1600" dirty="0">
                <a:latin typeface="Century Schoolbook" charset="0"/>
              </a:rPr>
              <a:t> </a:t>
            </a:r>
            <a:r>
              <a:rPr lang="en-US" sz="1600" dirty="0" err="1">
                <a:latin typeface="Century Schoolbook" charset="0"/>
              </a:rPr>
              <a:t>valorizirana</a:t>
            </a:r>
            <a:r>
              <a:rPr lang="en-US" sz="1600" dirty="0">
                <a:latin typeface="Century Schoolbook" charset="0"/>
              </a:rPr>
              <a:t> </a:t>
            </a:r>
            <a:r>
              <a:rPr lang="en-US" sz="1600" dirty="0" err="1">
                <a:latin typeface="Century Schoolbook" charset="0"/>
              </a:rPr>
              <a:t>na</a:t>
            </a:r>
            <a:r>
              <a:rPr lang="en-US" sz="1600" dirty="0">
                <a:latin typeface="Century Schoolbook" charset="0"/>
              </a:rPr>
              <a:t> </a:t>
            </a:r>
            <a:r>
              <a:rPr lang="en-US" sz="1600" dirty="0" err="1">
                <a:latin typeface="Century Schoolbook" charset="0"/>
              </a:rPr>
              <a:t>tržištu</a:t>
            </a:r>
            <a:r>
              <a:rPr lang="en-US" sz="1600" dirty="0">
                <a:latin typeface="Century Schoolbook" charset="0"/>
              </a:rPr>
              <a:t>. </a:t>
            </a:r>
          </a:p>
          <a:p>
            <a:r>
              <a:rPr lang="en-US" sz="1600" dirty="0">
                <a:latin typeface="Century Schoolbook" charset="0"/>
              </a:rPr>
              <a:t>TG 4 je </a:t>
            </a:r>
            <a:r>
              <a:rPr lang="en-US" sz="1600" dirty="0" err="1">
                <a:latin typeface="Century Schoolbook" charset="0"/>
              </a:rPr>
              <a:t>najopasnija</a:t>
            </a:r>
            <a:r>
              <a:rPr lang="en-US" sz="1600" dirty="0">
                <a:latin typeface="Century Schoolbook" charset="0"/>
              </a:rPr>
              <a:t>, </a:t>
            </a:r>
            <a:r>
              <a:rPr lang="en-US" sz="1600" dirty="0" err="1">
                <a:latin typeface="Century Schoolbook" charset="0"/>
              </a:rPr>
              <a:t>jer</a:t>
            </a:r>
            <a:r>
              <a:rPr lang="en-US" sz="1600" dirty="0">
                <a:latin typeface="Century Schoolbook" charset="0"/>
              </a:rPr>
              <a:t> </a:t>
            </a:r>
            <a:r>
              <a:rPr lang="en-US" sz="1600" dirty="0" err="1">
                <a:latin typeface="Century Schoolbook" charset="0"/>
              </a:rPr>
              <a:t>odražava</a:t>
            </a:r>
            <a:r>
              <a:rPr lang="en-US" sz="1600" dirty="0">
                <a:latin typeface="Century Schoolbook" charset="0"/>
              </a:rPr>
              <a:t> </a:t>
            </a:r>
            <a:r>
              <a:rPr lang="en-US" sz="1600" dirty="0" err="1">
                <a:latin typeface="Century Schoolbook" charset="0"/>
              </a:rPr>
              <a:t>visinu</a:t>
            </a:r>
            <a:r>
              <a:rPr lang="en-US" sz="1600" dirty="0">
                <a:latin typeface="Century Schoolbook" charset="0"/>
              </a:rPr>
              <a:t> </a:t>
            </a:r>
            <a:r>
              <a:rPr lang="en-US" sz="1600" dirty="0" err="1">
                <a:latin typeface="Century Schoolbook" charset="0"/>
              </a:rPr>
              <a:t>troškova</a:t>
            </a:r>
            <a:r>
              <a:rPr lang="en-US" sz="1600" dirty="0">
                <a:latin typeface="Century Schoolbook" charset="0"/>
              </a:rPr>
              <a:t> </a:t>
            </a:r>
            <a:r>
              <a:rPr lang="en-US" sz="1600" dirty="0" err="1">
                <a:latin typeface="Century Schoolbook" charset="0"/>
              </a:rPr>
              <a:t>nastalih</a:t>
            </a:r>
            <a:r>
              <a:rPr lang="en-US" sz="1600" dirty="0">
                <a:latin typeface="Century Schoolbook" charset="0"/>
              </a:rPr>
              <a:t> </a:t>
            </a:r>
            <a:r>
              <a:rPr lang="en-US" sz="1600" dirty="0" err="1">
                <a:latin typeface="Century Schoolbook" charset="0"/>
              </a:rPr>
              <a:t>zato</a:t>
            </a:r>
            <a:r>
              <a:rPr lang="en-US" sz="1600" dirty="0">
                <a:latin typeface="Century Schoolbook" charset="0"/>
              </a:rPr>
              <a:t> </a:t>
            </a:r>
            <a:r>
              <a:rPr lang="en-US" sz="1600" dirty="0" err="1">
                <a:latin typeface="Century Schoolbook" charset="0"/>
              </a:rPr>
              <a:t>što</a:t>
            </a:r>
            <a:r>
              <a:rPr lang="en-US" sz="1600" dirty="0">
                <a:latin typeface="Century Schoolbook" charset="0"/>
              </a:rPr>
              <a:t> je </a:t>
            </a:r>
            <a:r>
              <a:rPr lang="en-US" sz="1600" dirty="0" err="1">
                <a:latin typeface="Century Schoolbook" charset="0"/>
              </a:rPr>
              <a:t>tržište</a:t>
            </a:r>
            <a:r>
              <a:rPr lang="en-US" sz="1600" dirty="0">
                <a:latin typeface="Century Schoolbook" charset="0"/>
              </a:rPr>
              <a:t> </a:t>
            </a:r>
            <a:r>
              <a:rPr lang="en-US" sz="1600" dirty="0" err="1">
                <a:latin typeface="Century Schoolbook" charset="0"/>
              </a:rPr>
              <a:t>ukazalo</a:t>
            </a:r>
            <a:r>
              <a:rPr lang="en-US" sz="1600" dirty="0">
                <a:latin typeface="Century Schoolbook" charset="0"/>
              </a:rPr>
              <a:t> </a:t>
            </a:r>
            <a:r>
              <a:rPr lang="en-US" sz="1600" dirty="0" err="1">
                <a:latin typeface="Century Schoolbook" charset="0"/>
              </a:rPr>
              <a:t>na</a:t>
            </a:r>
            <a:r>
              <a:rPr lang="en-US" sz="1600" dirty="0">
                <a:latin typeface="Century Schoolbook" charset="0"/>
              </a:rPr>
              <a:t> </a:t>
            </a:r>
            <a:r>
              <a:rPr lang="en-US" sz="1600" dirty="0" err="1">
                <a:latin typeface="Century Schoolbook" charset="0"/>
              </a:rPr>
              <a:t>odstupanja</a:t>
            </a:r>
            <a:r>
              <a:rPr lang="en-US" sz="1600" dirty="0">
                <a:latin typeface="Century Schoolbook" charset="0"/>
              </a:rPr>
              <a:t> od </a:t>
            </a:r>
            <a:r>
              <a:rPr lang="en-US" sz="1600" dirty="0" err="1">
                <a:latin typeface="Century Schoolbook" charset="0"/>
              </a:rPr>
              <a:t>željene</a:t>
            </a:r>
            <a:r>
              <a:rPr lang="en-US" sz="1600" dirty="0">
                <a:latin typeface="Century Schoolbook" charset="0"/>
              </a:rPr>
              <a:t> </a:t>
            </a:r>
            <a:r>
              <a:rPr lang="en-US" sz="1600" dirty="0" err="1">
                <a:latin typeface="Century Schoolbook" charset="0"/>
              </a:rPr>
              <a:t>kvaliteta</a:t>
            </a:r>
            <a:r>
              <a:rPr lang="en-US" sz="1600" dirty="0">
                <a:latin typeface="Century Schoolbook" charset="0"/>
              </a:rPr>
              <a:t>. U </a:t>
            </a:r>
            <a:r>
              <a:rPr lang="en-US" sz="1600" dirty="0" err="1">
                <a:latin typeface="Century Schoolbook" charset="0"/>
              </a:rPr>
              <a:t>toj</a:t>
            </a:r>
            <a:r>
              <a:rPr lang="en-US" sz="1600" dirty="0">
                <a:latin typeface="Century Schoolbook" charset="0"/>
              </a:rPr>
              <a:t> se </a:t>
            </a:r>
            <a:r>
              <a:rPr lang="en-US" sz="1600" dirty="0" err="1">
                <a:latin typeface="Century Schoolbook" charset="0"/>
              </a:rPr>
              <a:t>grupi</a:t>
            </a:r>
            <a:r>
              <a:rPr lang="en-US" sz="1600" dirty="0">
                <a:latin typeface="Century Schoolbook" charset="0"/>
              </a:rPr>
              <a:t> </a:t>
            </a:r>
            <a:r>
              <a:rPr lang="en-US" sz="1600" dirty="0" err="1">
                <a:latin typeface="Century Schoolbook" charset="0"/>
              </a:rPr>
              <a:t>javljaju</a:t>
            </a:r>
            <a:r>
              <a:rPr lang="en-US" sz="1600" dirty="0">
                <a:latin typeface="Century Schoolbook" charset="0"/>
              </a:rPr>
              <a:t> </a:t>
            </a:r>
            <a:r>
              <a:rPr lang="en-US" sz="1600" dirty="0" err="1">
                <a:latin typeface="Century Schoolbook" charset="0"/>
              </a:rPr>
              <a:t>onaj</a:t>
            </a:r>
            <a:r>
              <a:rPr lang="en-US" sz="1600" dirty="0">
                <a:latin typeface="Century Schoolbook" charset="0"/>
              </a:rPr>
              <a:t> </a:t>
            </a:r>
            <a:r>
              <a:rPr lang="en-US" sz="1600" dirty="0" err="1">
                <a:latin typeface="Century Schoolbook" charset="0"/>
              </a:rPr>
              <a:t>dio</a:t>
            </a:r>
            <a:r>
              <a:rPr lang="en-US" sz="1600" dirty="0">
                <a:latin typeface="Century Schoolbook" charset="0"/>
              </a:rPr>
              <a:t> </a:t>
            </a:r>
            <a:r>
              <a:rPr lang="en-US" sz="1600" dirty="0" err="1">
                <a:latin typeface="Century Schoolbook" charset="0"/>
              </a:rPr>
              <a:t>troškova</a:t>
            </a:r>
            <a:r>
              <a:rPr lang="en-US" sz="1600" dirty="0">
                <a:latin typeface="Century Schoolbook" charset="0"/>
              </a:rPr>
              <a:t>, koji </a:t>
            </a:r>
            <a:r>
              <a:rPr lang="en-US" sz="1600" dirty="0" err="1">
                <a:latin typeface="Century Schoolbook" charset="0"/>
              </a:rPr>
              <a:t>su</a:t>
            </a:r>
            <a:r>
              <a:rPr lang="en-US" sz="1600" dirty="0">
                <a:latin typeface="Century Schoolbook" charset="0"/>
              </a:rPr>
              <a:t> </a:t>
            </a:r>
            <a:r>
              <a:rPr lang="en-US" sz="1600" dirty="0" err="1">
                <a:latin typeface="Century Schoolbook" charset="0"/>
              </a:rPr>
              <a:t>posljedica</a:t>
            </a:r>
            <a:r>
              <a:rPr lang="en-US" sz="1600" dirty="0">
                <a:latin typeface="Century Schoolbook" charset="0"/>
              </a:rPr>
              <a:t> </a:t>
            </a:r>
            <a:r>
              <a:rPr lang="en-US" sz="1600" dirty="0" err="1">
                <a:latin typeface="Century Schoolbook" charset="0"/>
              </a:rPr>
              <a:t>žalbi</a:t>
            </a:r>
            <a:r>
              <a:rPr lang="en-US" sz="1600" dirty="0">
                <a:latin typeface="Century Schoolbook" charset="0"/>
              </a:rPr>
              <a:t>, </a:t>
            </a:r>
            <a:r>
              <a:rPr lang="en-US" sz="1600" dirty="0" err="1">
                <a:latin typeface="Century Schoolbook" charset="0"/>
              </a:rPr>
              <a:t>odštetnih</a:t>
            </a:r>
            <a:r>
              <a:rPr lang="en-US" sz="1600" dirty="0">
                <a:latin typeface="Century Schoolbook" charset="0"/>
              </a:rPr>
              <a:t> </a:t>
            </a:r>
            <a:r>
              <a:rPr lang="en-US" sz="1600" dirty="0" err="1">
                <a:latin typeface="Century Schoolbook" charset="0"/>
              </a:rPr>
              <a:t>zahtjeva</a:t>
            </a:r>
            <a:r>
              <a:rPr lang="en-US" sz="1600" dirty="0">
                <a:latin typeface="Century Schoolbook" charset="0"/>
              </a:rPr>
              <a:t>, </a:t>
            </a:r>
            <a:r>
              <a:rPr lang="en-US" sz="1600" dirty="0" err="1">
                <a:latin typeface="Century Schoolbook" charset="0"/>
              </a:rPr>
              <a:t>nadoknada</a:t>
            </a:r>
            <a:r>
              <a:rPr lang="en-US" sz="1600" dirty="0">
                <a:latin typeface="Century Schoolbook" charset="0"/>
              </a:rPr>
              <a:t> </a:t>
            </a:r>
            <a:r>
              <a:rPr lang="en-US" sz="1600" dirty="0" err="1">
                <a:latin typeface="Century Schoolbook" charset="0"/>
              </a:rPr>
              <a:t>i</a:t>
            </a:r>
            <a:r>
              <a:rPr lang="en-US" sz="1600" dirty="0">
                <a:latin typeface="Century Schoolbook" charset="0"/>
              </a:rPr>
              <a:t> </a:t>
            </a:r>
            <a:r>
              <a:rPr lang="en-US" sz="1600" dirty="0" err="1">
                <a:latin typeface="Century Schoolbook" charset="0"/>
              </a:rPr>
              <a:t>drugih</a:t>
            </a:r>
            <a:r>
              <a:rPr lang="en-US" sz="1600" dirty="0">
                <a:latin typeface="Century Schoolbook" charset="0"/>
              </a:rPr>
              <a:t> </a:t>
            </a:r>
            <a:r>
              <a:rPr lang="en-US" sz="1600" dirty="0" err="1">
                <a:latin typeface="Century Schoolbook" charset="0"/>
              </a:rPr>
              <a:t>registrovanih</a:t>
            </a:r>
            <a:r>
              <a:rPr lang="en-US" sz="1600" dirty="0">
                <a:latin typeface="Century Schoolbook" charset="0"/>
              </a:rPr>
              <a:t> </a:t>
            </a:r>
            <a:r>
              <a:rPr lang="en-US" sz="1600" dirty="0" err="1">
                <a:latin typeface="Century Schoolbook" charset="0"/>
              </a:rPr>
              <a:t>oblika</a:t>
            </a:r>
            <a:r>
              <a:rPr lang="en-US" sz="1600" dirty="0">
                <a:latin typeface="Century Schoolbook" charset="0"/>
              </a:rPr>
              <a:t> </a:t>
            </a:r>
            <a:r>
              <a:rPr lang="en-US" sz="1600" dirty="0" err="1">
                <a:latin typeface="Century Schoolbook" charset="0"/>
              </a:rPr>
              <a:t>nezadovoljstva</a:t>
            </a:r>
            <a:r>
              <a:rPr lang="en-US" sz="1600" dirty="0">
                <a:latin typeface="Century Schoolbook" charset="0"/>
              </a:rPr>
              <a:t> </a:t>
            </a:r>
            <a:r>
              <a:rPr lang="en-US" sz="1600" dirty="0" err="1">
                <a:latin typeface="Century Schoolbook" charset="0"/>
              </a:rPr>
              <a:t>kupaca</a:t>
            </a:r>
            <a:r>
              <a:rPr lang="en-US" sz="1600" dirty="0">
                <a:latin typeface="Century Schoolbook" charset="0"/>
              </a:rPr>
              <a:t>, pa se </a:t>
            </a:r>
            <a:r>
              <a:rPr lang="en-US" sz="1600" dirty="0" err="1">
                <a:latin typeface="Century Schoolbook" charset="0"/>
              </a:rPr>
              <a:t>kao</a:t>
            </a:r>
            <a:r>
              <a:rPr lang="en-US" sz="1600" dirty="0">
                <a:latin typeface="Century Schoolbook" charset="0"/>
              </a:rPr>
              <a:t> </a:t>
            </a:r>
            <a:r>
              <a:rPr lang="en-US" sz="1600" dirty="0" err="1">
                <a:latin typeface="Century Schoolbook" charset="0"/>
              </a:rPr>
              <a:t>takvi</a:t>
            </a:r>
            <a:r>
              <a:rPr lang="en-US" sz="1600" dirty="0">
                <a:latin typeface="Century Schoolbook" charset="0"/>
              </a:rPr>
              <a:t> </a:t>
            </a:r>
            <a:r>
              <a:rPr lang="en-US" sz="1600" dirty="0" err="1">
                <a:latin typeface="Century Schoolbook" charset="0"/>
              </a:rPr>
              <a:t>grupišu</a:t>
            </a:r>
            <a:r>
              <a:rPr lang="en-US" sz="1600" dirty="0">
                <a:latin typeface="Century Schoolbook" charset="0"/>
              </a:rPr>
              <a:t> u </a:t>
            </a:r>
            <a:r>
              <a:rPr lang="en-US" sz="1600" dirty="0" err="1">
                <a:latin typeface="Century Schoolbook" charset="0"/>
              </a:rPr>
              <a:t>podgrupu</a:t>
            </a:r>
            <a:r>
              <a:rPr lang="en-US" sz="1600" dirty="0">
                <a:latin typeface="Century Schoolbook" charset="0"/>
              </a:rPr>
              <a:t> «</a:t>
            </a:r>
            <a:r>
              <a:rPr lang="en-US" sz="1600" dirty="0" err="1">
                <a:latin typeface="Century Schoolbook" charset="0"/>
              </a:rPr>
              <a:t>poznatih</a:t>
            </a:r>
            <a:r>
              <a:rPr lang="en-US" sz="1600" dirty="0">
                <a:latin typeface="Century Schoolbook" charset="0"/>
              </a:rPr>
              <a:t>» </a:t>
            </a:r>
            <a:r>
              <a:rPr lang="en-US" sz="1600" dirty="0" err="1">
                <a:latin typeface="Century Schoolbook" charset="0"/>
              </a:rPr>
              <a:t>troškova</a:t>
            </a:r>
            <a:r>
              <a:rPr lang="en-US" sz="1600" dirty="0">
                <a:latin typeface="Century Schoolbook" charset="0"/>
              </a:rPr>
              <a:t> </a:t>
            </a:r>
            <a:r>
              <a:rPr lang="en-US" sz="1600" dirty="0" err="1">
                <a:latin typeface="Century Schoolbook" charset="0"/>
              </a:rPr>
              <a:t>nekvaliteta</a:t>
            </a:r>
            <a:r>
              <a:rPr lang="en-US" sz="1600" dirty="0">
                <a:latin typeface="Century Schoolbook" charset="0"/>
              </a:rPr>
              <a:t>.</a:t>
            </a:r>
          </a:p>
          <a:p>
            <a:endParaRPr lang="en-GB" sz="1600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92613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>
                <a:latin typeface="Century Schoolbook" charset="0"/>
              </a:rPr>
              <a:t>Najopasniji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tzv</a:t>
            </a:r>
            <a:r>
              <a:rPr lang="en-US" dirty="0">
                <a:latin typeface="Century Schoolbook" charset="0"/>
              </a:rPr>
              <a:t>. «</a:t>
            </a:r>
            <a:r>
              <a:rPr lang="en-US" dirty="0" err="1">
                <a:latin typeface="Century Schoolbook" charset="0"/>
              </a:rPr>
              <a:t>skriveni</a:t>
            </a:r>
            <a:r>
              <a:rPr lang="en-US" dirty="0">
                <a:latin typeface="Century Schoolbook" charset="0"/>
              </a:rPr>
              <a:t>» </a:t>
            </a:r>
            <a:r>
              <a:rPr lang="en-US" dirty="0" err="1">
                <a:latin typeface="Century Schoolbook" charset="0"/>
              </a:rPr>
              <a:t>troškovi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nekvaliteta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zbog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kojih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će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poslovni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sistem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imati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trajnih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problema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jer</a:t>
            </a:r>
            <a:r>
              <a:rPr lang="en-US" dirty="0">
                <a:latin typeface="Century Schoolbook" charset="0"/>
              </a:rPr>
              <a:t> se </a:t>
            </a:r>
            <a:r>
              <a:rPr lang="en-US" dirty="0" err="1">
                <a:latin typeface="Century Schoolbook" charset="0"/>
              </a:rPr>
              <a:t>nezadovoljan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kupac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koji</a:t>
            </a:r>
            <a:r>
              <a:rPr lang="en-US" dirty="0">
                <a:latin typeface="Century Schoolbook" charset="0"/>
              </a:rPr>
              <a:t> se ne </a:t>
            </a:r>
            <a:r>
              <a:rPr lang="en-US" dirty="0" err="1">
                <a:latin typeface="Century Schoolbook" charset="0"/>
              </a:rPr>
              <a:t>žali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orijentisati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konkurenciji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te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negativno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djelovati</a:t>
            </a:r>
            <a:r>
              <a:rPr lang="en-US" dirty="0">
                <a:latin typeface="Century Schoolbook" charset="0"/>
              </a:rPr>
              <a:t> u </a:t>
            </a:r>
            <a:r>
              <a:rPr lang="en-US" dirty="0" err="1">
                <a:latin typeface="Century Schoolbook" charset="0"/>
              </a:rPr>
              <a:t>okruženju</a:t>
            </a:r>
            <a:r>
              <a:rPr lang="en-US" dirty="0">
                <a:latin typeface="Century Schoolbook" charset="0"/>
              </a:rPr>
              <a:t>. </a:t>
            </a:r>
          </a:p>
          <a:p>
            <a:r>
              <a:rPr lang="en-US" dirty="0" err="1">
                <a:latin typeface="Century Schoolbook" charset="0"/>
              </a:rPr>
              <a:t>Tako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će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informacije</a:t>
            </a:r>
            <a:r>
              <a:rPr lang="en-US" dirty="0">
                <a:latin typeface="Century Schoolbook" charset="0"/>
              </a:rPr>
              <a:t> o </a:t>
            </a:r>
            <a:r>
              <a:rPr lang="en-US" dirty="0" err="1">
                <a:latin typeface="Century Schoolbook" charset="0"/>
              </a:rPr>
              <a:t>povećanju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ili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smanjenju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troškova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nastalih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zbog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krađa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ponavljanja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postupaka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ili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aktivnosti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otpada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lomova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popravaka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zamjene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obrade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odštetnih</a:t>
            </a:r>
            <a:r>
              <a:rPr lang="en-US" dirty="0">
                <a:latin typeface="Century Schoolbook" charset="0"/>
              </a:rPr>
              <a:t> zahtjeva, </a:t>
            </a:r>
            <a:r>
              <a:rPr lang="en-US" dirty="0" err="1">
                <a:latin typeface="Century Schoolbook" charset="0"/>
              </a:rPr>
              <a:t>plaćanja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odšteta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zbog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opravdanih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reklamacija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kupaca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zamjenskih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proizvoda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usluga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troškova</a:t>
            </a:r>
            <a:r>
              <a:rPr lang="en-US" dirty="0">
                <a:latin typeface="Century Schoolbook" charset="0"/>
              </a:rPr>
              <a:t> u </a:t>
            </a:r>
            <a:r>
              <a:rPr lang="en-US" dirty="0" err="1">
                <a:latin typeface="Century Schoolbook" charset="0"/>
              </a:rPr>
              <a:t>garantnom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roku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otpisa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potraživanja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kao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procjeni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oportunitetnih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troškova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nastalih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uslijed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gubitka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ili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lošijeg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pozicioniranja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na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određenom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tržištu</a:t>
            </a:r>
            <a:r>
              <a:rPr lang="en-US" dirty="0">
                <a:latin typeface="Century Schoolbook" charset="0"/>
              </a:rPr>
              <a:t>, </a:t>
            </a:r>
            <a:r>
              <a:rPr lang="en-US" dirty="0" err="1">
                <a:latin typeface="Century Schoolbook" charset="0"/>
              </a:rPr>
              <a:t>imati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prioritet</a:t>
            </a:r>
            <a:r>
              <a:rPr lang="en-US" dirty="0">
                <a:latin typeface="Century Schoolbook" charset="0"/>
              </a:rPr>
              <a:t> u </a:t>
            </a:r>
            <a:r>
              <a:rPr lang="en-US" dirty="0" err="1">
                <a:latin typeface="Century Schoolbook" charset="0"/>
              </a:rPr>
              <a:t>oblikovanju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izvještaja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za</a:t>
            </a:r>
            <a:r>
              <a:rPr lang="en-US" dirty="0">
                <a:latin typeface="Century Schoolbook" charset="0"/>
              </a:rPr>
              <a:t> </a:t>
            </a:r>
            <a:r>
              <a:rPr lang="en-US" dirty="0" err="1">
                <a:latin typeface="Century Schoolbook" charset="0"/>
              </a:rPr>
              <a:t>menadžment</a:t>
            </a:r>
            <a:r>
              <a:rPr lang="en-US" dirty="0">
                <a:latin typeface="Century Schoolbook" charset="0"/>
              </a:rPr>
              <a:t>.</a:t>
            </a:r>
            <a:r>
              <a:rPr lang="en-GB" dirty="0">
                <a:latin typeface="Century Schoolbook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157112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graphicFrame>
        <p:nvGraphicFramePr>
          <p:cNvPr id="31746" name="Object 1"/>
          <p:cNvGraphicFramePr>
            <a:graphicFrameLocks noChangeAspect="1"/>
          </p:cNvGraphicFramePr>
          <p:nvPr/>
        </p:nvGraphicFramePr>
        <p:xfrm>
          <a:off x="1071563" y="642938"/>
          <a:ext cx="7000875" cy="5929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" name="Visio" r:id="rId3" imgW="4726877" imgH="7898933" progId="Visio.Drawing.11">
                  <p:embed/>
                </p:oleObj>
              </mc:Choice>
              <mc:Fallback>
                <p:oleObj name="Visio" r:id="rId3" imgW="4726877" imgH="7898933" progId="Visio.Drawing.11">
                  <p:embed/>
                  <p:pic>
                    <p:nvPicPr>
                      <p:cNvPr id="31746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1563" y="642938"/>
                        <a:ext cx="7000875" cy="5929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8" name="Rectangle 3"/>
          <p:cNvSpPr>
            <a:spLocks noChangeArrowheads="1"/>
          </p:cNvSpPr>
          <p:nvPr/>
        </p:nvSpPr>
        <p:spPr bwMode="auto">
          <a:xfrm>
            <a:off x="428625" y="142875"/>
            <a:ext cx="55006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i="1"/>
              <a:t>Metodologija za upravljanje ekonomijom kvaliteta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48469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Title 1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cap="none">
                <a:latin typeface="Century Schoolbook" charset="0"/>
              </a:rPr>
              <a:t>UPRAVLJANJE RIZICIMA</a:t>
            </a:r>
            <a:endParaRPr lang="en-GB" cap="none">
              <a:latin typeface="Century Schoolbook" charset="0"/>
            </a:endParaRPr>
          </a:p>
        </p:txBody>
      </p:sp>
      <p:sp>
        <p:nvSpPr>
          <p:cNvPr id="20889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charset="0"/>
              <a:buNone/>
            </a:pPr>
            <a:r>
              <a:rPr lang="en-US" sz="2000" dirty="0" err="1">
                <a:latin typeface="Century Schoolbook" charset="0"/>
              </a:rPr>
              <a:t>Potpuno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upravljanje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rizicima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moguće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je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ostvariti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uz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ove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osnovne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pretpostavke</a:t>
            </a:r>
            <a:r>
              <a:rPr lang="en-US" sz="2000" dirty="0">
                <a:latin typeface="Century Schoolbook" charset="0"/>
              </a:rPr>
              <a:t> :</a:t>
            </a:r>
            <a:endParaRPr lang="en-GB" sz="2000" dirty="0">
              <a:latin typeface="Century Schoolbook" charset="0"/>
            </a:endParaRPr>
          </a:p>
          <a:p>
            <a:pPr lvl="1"/>
            <a:r>
              <a:rPr lang="en-US" sz="1700" dirty="0" err="1">
                <a:latin typeface="Century Schoolbook" charset="0"/>
              </a:rPr>
              <a:t>Pravovremeno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identifikovanje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svih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vrsta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rizika</a:t>
            </a:r>
            <a:r>
              <a:rPr lang="en-US" sz="1700" dirty="0">
                <a:latin typeface="Century Schoolbook" charset="0"/>
              </a:rPr>
              <a:t>, </a:t>
            </a:r>
            <a:endParaRPr lang="en-GB" sz="1700" dirty="0">
              <a:latin typeface="Century Schoolbook" charset="0"/>
            </a:endParaRPr>
          </a:p>
          <a:p>
            <a:pPr lvl="1"/>
            <a:r>
              <a:rPr lang="en-US" sz="1700" dirty="0" err="1">
                <a:latin typeface="Century Schoolbook" charset="0"/>
              </a:rPr>
              <a:t>Odabiranje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onih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rizika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čije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posljedice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imaju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uticaj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na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sistem</a:t>
            </a:r>
            <a:r>
              <a:rPr lang="en-US" sz="1700" dirty="0">
                <a:latin typeface="Century Schoolbook" charset="0"/>
              </a:rPr>
              <a:t>, </a:t>
            </a:r>
            <a:endParaRPr lang="en-GB" sz="1700" dirty="0">
              <a:latin typeface="Century Schoolbook" charset="0"/>
            </a:endParaRPr>
          </a:p>
          <a:p>
            <a:pPr lvl="1"/>
            <a:r>
              <a:rPr lang="en-US" sz="1700" dirty="0" err="1">
                <a:latin typeface="Century Schoolbook" charset="0"/>
              </a:rPr>
              <a:t>Analiza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pojedinačnih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rizika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i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njihovo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grupisanje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po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srodnosti</a:t>
            </a:r>
            <a:r>
              <a:rPr lang="en-US" sz="1700" dirty="0">
                <a:latin typeface="Century Schoolbook" charset="0"/>
              </a:rPr>
              <a:t>, </a:t>
            </a:r>
            <a:endParaRPr lang="en-GB" sz="1700" dirty="0">
              <a:latin typeface="Century Schoolbook" charset="0"/>
            </a:endParaRPr>
          </a:p>
          <a:p>
            <a:pPr lvl="1"/>
            <a:r>
              <a:rPr lang="en-US" sz="1700" dirty="0" err="1">
                <a:latin typeface="Century Schoolbook" charset="0"/>
              </a:rPr>
              <a:t>Posmatranje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međuzavisnosti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pojedinačnih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rizika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i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njihovih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eventualnih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posljedica</a:t>
            </a:r>
            <a:r>
              <a:rPr lang="en-US" sz="1700" dirty="0">
                <a:latin typeface="Century Schoolbook" charset="0"/>
              </a:rPr>
              <a:t>, </a:t>
            </a:r>
            <a:endParaRPr lang="en-GB" sz="1700" dirty="0">
              <a:latin typeface="Century Schoolbook" charset="0"/>
            </a:endParaRPr>
          </a:p>
          <a:p>
            <a:pPr lvl="1"/>
            <a:r>
              <a:rPr lang="en-US" sz="1700" dirty="0" err="1">
                <a:latin typeface="Century Schoolbook" charset="0"/>
              </a:rPr>
              <a:t>Formiranje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okruženja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koje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njeguje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tradiciju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timskog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rada</a:t>
            </a:r>
            <a:r>
              <a:rPr lang="en-US" sz="1700" dirty="0">
                <a:latin typeface="Century Schoolbook" charset="0"/>
              </a:rPr>
              <a:t>, </a:t>
            </a:r>
            <a:endParaRPr lang="en-GB" sz="1700" dirty="0">
              <a:latin typeface="Century Schoolbook" charset="0"/>
            </a:endParaRPr>
          </a:p>
          <a:p>
            <a:pPr lvl="1"/>
            <a:r>
              <a:rPr lang="en-US" sz="1700" dirty="0" err="1">
                <a:latin typeface="Century Schoolbook" charset="0"/>
              </a:rPr>
              <a:t>Razvoj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metoda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i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tehnika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za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eliminisanje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ili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ublažavanje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posljedica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ispunjenja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rizika</a:t>
            </a:r>
            <a:r>
              <a:rPr lang="en-US" sz="1700" dirty="0">
                <a:latin typeface="Century Schoolbook" charset="0"/>
              </a:rPr>
              <a:t>, </a:t>
            </a:r>
            <a:endParaRPr lang="en-GB" sz="1700" dirty="0">
              <a:latin typeface="Century Schoolbook" charset="0"/>
            </a:endParaRPr>
          </a:p>
          <a:p>
            <a:pPr lvl="1"/>
            <a:r>
              <a:rPr lang="en-US" sz="1700" dirty="0" err="1">
                <a:latin typeface="Century Schoolbook" charset="0"/>
              </a:rPr>
              <a:t>Pronalaženje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adekvatnog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nivoa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sigurnosti</a:t>
            </a:r>
            <a:r>
              <a:rPr lang="en-US" sz="1700" dirty="0">
                <a:latin typeface="Century Schoolbook" charset="0"/>
              </a:rPr>
              <a:t> u </a:t>
            </a:r>
            <a:r>
              <a:rPr lang="en-US" sz="1700" dirty="0" err="1">
                <a:latin typeface="Century Schoolbook" charset="0"/>
              </a:rPr>
              <a:t>zaštiti</a:t>
            </a:r>
            <a:r>
              <a:rPr lang="en-US" sz="1700" dirty="0">
                <a:latin typeface="Century Schoolbook" charset="0"/>
              </a:rPr>
              <a:t> od </a:t>
            </a:r>
            <a:r>
              <a:rPr lang="en-US" sz="1700" dirty="0" err="1">
                <a:latin typeface="Century Schoolbook" charset="0"/>
              </a:rPr>
              <a:t>rizika</a:t>
            </a:r>
            <a:r>
              <a:rPr lang="en-US" sz="1700" dirty="0">
                <a:latin typeface="Century Schoolbook" charset="0"/>
              </a:rPr>
              <a:t>, </a:t>
            </a:r>
            <a:endParaRPr lang="en-GB" sz="1700" dirty="0">
              <a:latin typeface="Century Schoolbook" charset="0"/>
            </a:endParaRPr>
          </a:p>
          <a:p>
            <a:pPr lvl="1"/>
            <a:r>
              <a:rPr lang="en-US" sz="1700" dirty="0" err="1">
                <a:latin typeface="Century Schoolbook" charset="0"/>
              </a:rPr>
              <a:t>Analiza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istorijskih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podataka</a:t>
            </a:r>
            <a:r>
              <a:rPr lang="en-US" sz="1700" dirty="0">
                <a:latin typeface="Century Schoolbook" charset="0"/>
              </a:rPr>
              <a:t> o </a:t>
            </a:r>
            <a:r>
              <a:rPr lang="en-US" sz="1700" dirty="0" err="1">
                <a:latin typeface="Century Schoolbook" charset="0"/>
              </a:rPr>
              <a:t>posljedicama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nastanka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rizika</a:t>
            </a:r>
            <a:r>
              <a:rPr lang="en-US" sz="1700" dirty="0">
                <a:latin typeface="Century Schoolbook" charset="0"/>
              </a:rPr>
              <a:t>, </a:t>
            </a:r>
            <a:endParaRPr lang="en-GB" sz="1700" dirty="0">
              <a:latin typeface="Century Schoolbook" charset="0"/>
            </a:endParaRPr>
          </a:p>
          <a:p>
            <a:pPr lvl="1"/>
            <a:r>
              <a:rPr lang="en-US" sz="1700" dirty="0" err="1">
                <a:latin typeface="Century Schoolbook" charset="0"/>
              </a:rPr>
              <a:t>Donošenje</a:t>
            </a:r>
            <a:r>
              <a:rPr lang="en-US" sz="1700" dirty="0">
                <a:latin typeface="Century Schoolbook" charset="0"/>
              </a:rPr>
              <a:t> plana </a:t>
            </a:r>
            <a:r>
              <a:rPr lang="en-US" sz="1700" dirty="0" err="1">
                <a:latin typeface="Century Schoolbook" charset="0"/>
              </a:rPr>
              <a:t>zaštite</a:t>
            </a:r>
            <a:r>
              <a:rPr lang="en-US" sz="1700" dirty="0">
                <a:latin typeface="Century Schoolbook" charset="0"/>
              </a:rPr>
              <a:t> od </a:t>
            </a:r>
            <a:r>
              <a:rPr lang="en-US" sz="1700" dirty="0" err="1">
                <a:latin typeface="Century Schoolbook" charset="0"/>
              </a:rPr>
              <a:t>rizika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i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mjera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za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smanjivanje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njihovih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posljedica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prije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ispunjenja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rizika</a:t>
            </a:r>
            <a:r>
              <a:rPr lang="en-US" sz="1700" dirty="0">
                <a:latin typeface="Century Schoolbook" charset="0"/>
              </a:rPr>
              <a:t>, </a:t>
            </a:r>
            <a:endParaRPr lang="en-GB" sz="1700" dirty="0">
              <a:latin typeface="Century Schoolbook" charset="0"/>
            </a:endParaRPr>
          </a:p>
          <a:p>
            <a:pPr lvl="1"/>
            <a:r>
              <a:rPr lang="en-US" sz="1700" dirty="0" err="1">
                <a:latin typeface="Century Schoolbook" charset="0"/>
              </a:rPr>
              <a:t>Korištenje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informacionog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sistema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i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informacija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iz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okoline</a:t>
            </a:r>
            <a:r>
              <a:rPr lang="en-US" sz="1700" dirty="0">
                <a:latin typeface="Century Schoolbook" charset="0"/>
              </a:rPr>
              <a:t> u </a:t>
            </a:r>
            <a:r>
              <a:rPr lang="en-US" sz="1700" dirty="0" err="1">
                <a:latin typeface="Century Schoolbook" charset="0"/>
              </a:rPr>
              <a:t>svrhu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dobivanja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podataka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koji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su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osnova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za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daljnje</a:t>
            </a:r>
            <a:r>
              <a:rPr lang="en-US" sz="1700" dirty="0">
                <a:latin typeface="Century Schoolbook" charset="0"/>
              </a:rPr>
              <a:t> </a:t>
            </a:r>
            <a:r>
              <a:rPr lang="en-US" sz="1700" dirty="0" err="1">
                <a:latin typeface="Century Schoolbook" charset="0"/>
              </a:rPr>
              <a:t>analize</a:t>
            </a:r>
            <a:r>
              <a:rPr lang="en-US" sz="1700" dirty="0">
                <a:latin typeface="Century Schoolbook" charset="0"/>
              </a:rPr>
              <a:t>.</a:t>
            </a:r>
            <a:endParaRPr lang="en-GB" sz="1700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endParaRPr lang="en-GB" sz="2200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0477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Podjela</a:t>
            </a:r>
            <a:r>
              <a:rPr lang="en-US" dirty="0"/>
              <a:t> </a:t>
            </a:r>
            <a:r>
              <a:rPr lang="en-US" dirty="0" err="1"/>
              <a:t>troškova</a:t>
            </a:r>
            <a:r>
              <a:rPr lang="en-US" dirty="0"/>
              <a:t> </a:t>
            </a:r>
            <a:r>
              <a:rPr lang="en-US" dirty="0" err="1"/>
              <a:t>prema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/>
              <a:t>Vremenu</a:t>
            </a:r>
            <a:r>
              <a:rPr lang="en-US" dirty="0"/>
              <a:t> </a:t>
            </a:r>
            <a:r>
              <a:rPr lang="en-US" dirty="0" err="1"/>
              <a:t>nastanka</a:t>
            </a:r>
            <a:endParaRPr lang="en-US" dirty="0"/>
          </a:p>
          <a:p>
            <a:r>
              <a:rPr lang="en-US" dirty="0" err="1"/>
              <a:t>Faktorima</a:t>
            </a:r>
            <a:r>
              <a:rPr lang="en-US" dirty="0"/>
              <a:t> </a:t>
            </a:r>
            <a:r>
              <a:rPr lang="en-US" dirty="0" err="1"/>
              <a:t>proizvodnje</a:t>
            </a:r>
            <a:endParaRPr lang="en-US" dirty="0"/>
          </a:p>
          <a:p>
            <a:r>
              <a:rPr lang="en-US" dirty="0" err="1"/>
              <a:t>Mjestima</a:t>
            </a:r>
            <a:r>
              <a:rPr lang="en-US" dirty="0"/>
              <a:t> </a:t>
            </a:r>
            <a:r>
              <a:rPr lang="en-US" dirty="0" err="1"/>
              <a:t>nastanka</a:t>
            </a:r>
            <a:endParaRPr lang="en-US" dirty="0"/>
          </a:p>
          <a:p>
            <a:r>
              <a:rPr lang="en-US" dirty="0" err="1"/>
              <a:t>Vezanosti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nosioce</a:t>
            </a:r>
            <a:endParaRPr lang="en-US" dirty="0"/>
          </a:p>
          <a:p>
            <a:r>
              <a:rPr lang="en-US" dirty="0" err="1"/>
              <a:t>Načinu</a:t>
            </a:r>
            <a:r>
              <a:rPr lang="en-US" dirty="0"/>
              <a:t> </a:t>
            </a:r>
            <a:r>
              <a:rPr lang="en-US" dirty="0" err="1"/>
              <a:t>prenošenja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nosioce</a:t>
            </a:r>
            <a:endParaRPr lang="en-US" dirty="0"/>
          </a:p>
          <a:p>
            <a:r>
              <a:rPr lang="en-US" dirty="0" err="1"/>
              <a:t>Zavisnosti</a:t>
            </a:r>
            <a:r>
              <a:rPr lang="en-US" dirty="0"/>
              <a:t> od </a:t>
            </a:r>
            <a:r>
              <a:rPr lang="en-US" dirty="0" err="1"/>
              <a:t>obima</a:t>
            </a:r>
            <a:r>
              <a:rPr lang="en-US" dirty="0"/>
              <a:t> </a:t>
            </a:r>
            <a:r>
              <a:rPr lang="en-US" dirty="0" err="1"/>
              <a:t>proizvodnje</a:t>
            </a:r>
            <a:endParaRPr lang="en-US" dirty="0"/>
          </a:p>
          <a:p>
            <a:r>
              <a:rPr lang="en-US" dirty="0" err="1"/>
              <a:t>Značajnosti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donošenje</a:t>
            </a:r>
            <a:r>
              <a:rPr lang="en-US" dirty="0"/>
              <a:t> </a:t>
            </a:r>
            <a:r>
              <a:rPr lang="en-US" dirty="0" err="1"/>
              <a:t>odluka</a:t>
            </a:r>
            <a:endParaRPr lang="en-US" dirty="0"/>
          </a:p>
          <a:p>
            <a:r>
              <a:rPr lang="en-US" dirty="0" err="1"/>
              <a:t>Mogućnosti</a:t>
            </a:r>
            <a:r>
              <a:rPr lang="en-US" dirty="0"/>
              <a:t> </a:t>
            </a:r>
            <a:r>
              <a:rPr lang="en-US" dirty="0" err="1"/>
              <a:t>kontrole</a:t>
            </a:r>
            <a:endParaRPr lang="en-US" dirty="0"/>
          </a:p>
          <a:p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doprinosu</a:t>
            </a:r>
            <a:r>
              <a:rPr lang="en-US" dirty="0"/>
              <a:t> </a:t>
            </a:r>
            <a:r>
              <a:rPr lang="en-US" dirty="0" err="1"/>
              <a:t>kvalitetu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014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Podjela</a:t>
            </a:r>
            <a:r>
              <a:rPr lang="en-US" dirty="0"/>
              <a:t> </a:t>
            </a:r>
            <a:r>
              <a:rPr lang="en-US" dirty="0" err="1"/>
              <a:t>troškova</a:t>
            </a:r>
            <a:r>
              <a:rPr lang="en-US" dirty="0"/>
              <a:t>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vremenu</a:t>
            </a:r>
            <a:r>
              <a:rPr lang="en-US" dirty="0"/>
              <a:t> </a:t>
            </a:r>
            <a:r>
              <a:rPr lang="en-US" dirty="0" err="1"/>
              <a:t>nastanka</a:t>
            </a:r>
            <a:endParaRPr lang="en-US" dirty="0"/>
          </a:p>
          <a:p>
            <a:pPr lvl="1"/>
            <a:r>
              <a:rPr lang="en-US" dirty="0" err="1"/>
              <a:t>Istorijske</a:t>
            </a:r>
            <a:r>
              <a:rPr lang="en-US" dirty="0"/>
              <a:t> </a:t>
            </a:r>
            <a:r>
              <a:rPr lang="en-US" dirty="0" err="1"/>
              <a:t>troškove</a:t>
            </a:r>
            <a:endParaRPr lang="en-US" dirty="0"/>
          </a:p>
          <a:p>
            <a:pPr lvl="1"/>
            <a:r>
              <a:rPr lang="en-US" dirty="0" err="1"/>
              <a:t>Buduće</a:t>
            </a:r>
            <a:r>
              <a:rPr lang="en-US" dirty="0"/>
              <a:t> </a:t>
            </a:r>
            <a:r>
              <a:rPr lang="en-US" dirty="0" err="1"/>
              <a:t>troškove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faktorima</a:t>
            </a:r>
            <a:r>
              <a:rPr lang="en-US" dirty="0"/>
              <a:t> </a:t>
            </a:r>
            <a:r>
              <a:rPr lang="en-US" dirty="0" err="1"/>
              <a:t>proizvodnje</a:t>
            </a:r>
            <a:endParaRPr lang="en-US" dirty="0"/>
          </a:p>
          <a:p>
            <a:pPr lvl="1"/>
            <a:r>
              <a:rPr lang="en-US" dirty="0" err="1"/>
              <a:t>Troškove</a:t>
            </a:r>
            <a:r>
              <a:rPr lang="en-US" dirty="0"/>
              <a:t> </a:t>
            </a:r>
            <a:r>
              <a:rPr lang="en-US" dirty="0" err="1"/>
              <a:t>materijala</a:t>
            </a:r>
            <a:endParaRPr lang="en-US" dirty="0"/>
          </a:p>
          <a:p>
            <a:pPr lvl="1"/>
            <a:r>
              <a:rPr lang="en-US" dirty="0" err="1"/>
              <a:t>Troškove</a:t>
            </a:r>
            <a:r>
              <a:rPr lang="en-US" dirty="0"/>
              <a:t> </a:t>
            </a:r>
            <a:r>
              <a:rPr lang="en-US" dirty="0" err="1"/>
              <a:t>sredstava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rad, I</a:t>
            </a:r>
          </a:p>
          <a:p>
            <a:pPr lvl="1"/>
            <a:r>
              <a:rPr lang="en-US" dirty="0" err="1"/>
              <a:t>Troškove</a:t>
            </a:r>
            <a:r>
              <a:rPr lang="en-US" dirty="0"/>
              <a:t> </a:t>
            </a:r>
            <a:r>
              <a:rPr lang="en-US" dirty="0" err="1"/>
              <a:t>radne</a:t>
            </a:r>
            <a:r>
              <a:rPr lang="en-US" dirty="0"/>
              <a:t> </a:t>
            </a:r>
            <a:r>
              <a:rPr lang="en-US" dirty="0" err="1"/>
              <a:t>snage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84310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Podjela</a:t>
            </a:r>
            <a:r>
              <a:rPr lang="en-US" dirty="0"/>
              <a:t> </a:t>
            </a:r>
            <a:r>
              <a:rPr lang="en-US" dirty="0" err="1"/>
              <a:t>troškova</a:t>
            </a:r>
            <a:r>
              <a:rPr lang="en-US" dirty="0"/>
              <a:t>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mjestima</a:t>
            </a:r>
            <a:r>
              <a:rPr lang="en-US" dirty="0"/>
              <a:t> </a:t>
            </a:r>
            <a:r>
              <a:rPr lang="en-US" dirty="0" err="1"/>
              <a:t>nastanka</a:t>
            </a:r>
            <a:endParaRPr lang="en-US" dirty="0"/>
          </a:p>
          <a:p>
            <a:pPr lvl="1"/>
            <a:r>
              <a:rPr lang="en-US" dirty="0" err="1"/>
              <a:t>Troškovi</a:t>
            </a:r>
            <a:r>
              <a:rPr lang="en-US" dirty="0"/>
              <a:t> </a:t>
            </a:r>
            <a:r>
              <a:rPr lang="en-US" dirty="0" err="1"/>
              <a:t>izrade</a:t>
            </a:r>
            <a:endParaRPr lang="en-US" dirty="0"/>
          </a:p>
          <a:p>
            <a:pPr lvl="1"/>
            <a:r>
              <a:rPr lang="en-US" dirty="0" err="1"/>
              <a:t>Režijski</a:t>
            </a:r>
            <a:r>
              <a:rPr lang="en-US" dirty="0"/>
              <a:t> </a:t>
            </a:r>
            <a:r>
              <a:rPr lang="en-US" dirty="0" err="1"/>
              <a:t>troškovi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važnosti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nosioce</a:t>
            </a:r>
            <a:endParaRPr lang="en-US" dirty="0"/>
          </a:p>
          <a:p>
            <a:pPr lvl="1"/>
            <a:r>
              <a:rPr lang="en-US" dirty="0" err="1"/>
              <a:t>Pojedinačne</a:t>
            </a:r>
            <a:r>
              <a:rPr lang="en-US" dirty="0"/>
              <a:t> </a:t>
            </a:r>
          </a:p>
          <a:p>
            <a:pPr lvl="1"/>
            <a:r>
              <a:rPr lang="en-US" dirty="0" err="1"/>
              <a:t>Zajedničke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538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Podjela</a:t>
            </a:r>
            <a:r>
              <a:rPr lang="en-US" dirty="0"/>
              <a:t> </a:t>
            </a:r>
            <a:r>
              <a:rPr lang="en-US" dirty="0" err="1"/>
              <a:t>troškova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načinu</a:t>
            </a:r>
            <a:r>
              <a:rPr lang="en-US" dirty="0"/>
              <a:t> </a:t>
            </a:r>
            <a:r>
              <a:rPr lang="en-US" dirty="0" err="1"/>
              <a:t>prenošenja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nosioce</a:t>
            </a:r>
            <a:endParaRPr lang="en-US" dirty="0"/>
          </a:p>
          <a:p>
            <a:pPr lvl="1"/>
            <a:r>
              <a:rPr lang="en-US" dirty="0" err="1"/>
              <a:t>Direktne</a:t>
            </a:r>
            <a:r>
              <a:rPr lang="en-US" dirty="0"/>
              <a:t> </a:t>
            </a:r>
          </a:p>
          <a:p>
            <a:pPr lvl="1"/>
            <a:r>
              <a:rPr lang="en-US" dirty="0" err="1"/>
              <a:t>Indirektne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U </a:t>
            </a:r>
            <a:r>
              <a:rPr lang="en-US" dirty="0" err="1"/>
              <a:t>zavisnosti</a:t>
            </a:r>
            <a:r>
              <a:rPr lang="en-US" dirty="0"/>
              <a:t> od </a:t>
            </a:r>
            <a:r>
              <a:rPr lang="en-US" dirty="0" err="1"/>
              <a:t>dinamike</a:t>
            </a:r>
            <a:r>
              <a:rPr lang="en-US" dirty="0"/>
              <a:t> </a:t>
            </a:r>
            <a:r>
              <a:rPr lang="en-US" dirty="0" err="1"/>
              <a:t>obuma</a:t>
            </a:r>
            <a:r>
              <a:rPr lang="en-US" dirty="0"/>
              <a:t> </a:t>
            </a:r>
            <a:r>
              <a:rPr lang="en-US" dirty="0" err="1"/>
              <a:t>proizvodnje</a:t>
            </a:r>
            <a:endParaRPr lang="en-US" dirty="0"/>
          </a:p>
          <a:p>
            <a:pPr lvl="1"/>
            <a:r>
              <a:rPr lang="en-US" dirty="0" err="1"/>
              <a:t>Fiksne</a:t>
            </a:r>
            <a:endParaRPr lang="en-US" dirty="0"/>
          </a:p>
          <a:p>
            <a:pPr lvl="1"/>
            <a:r>
              <a:rPr lang="en-US" dirty="0" err="1"/>
              <a:t>Varijabilne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04266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Podjela</a:t>
            </a:r>
            <a:r>
              <a:rPr lang="en-US" dirty="0"/>
              <a:t> </a:t>
            </a:r>
            <a:r>
              <a:rPr lang="en-US" dirty="0" err="1"/>
              <a:t>troškova</a:t>
            </a:r>
            <a:r>
              <a:rPr lang="en-US" dirty="0"/>
              <a:t>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značajnosti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donošenje</a:t>
            </a:r>
            <a:r>
              <a:rPr lang="en-US" dirty="0"/>
              <a:t> </a:t>
            </a:r>
            <a:r>
              <a:rPr lang="en-US" dirty="0" err="1"/>
              <a:t>poslovnih</a:t>
            </a:r>
            <a:r>
              <a:rPr lang="en-US" dirty="0"/>
              <a:t> </a:t>
            </a:r>
            <a:r>
              <a:rPr lang="en-US" dirty="0" err="1"/>
              <a:t>odluka</a:t>
            </a:r>
            <a:endParaRPr lang="en-US" dirty="0"/>
          </a:p>
          <a:p>
            <a:pPr lvl="1"/>
            <a:r>
              <a:rPr lang="en-US" dirty="0" err="1"/>
              <a:t>Relevantne</a:t>
            </a:r>
            <a:r>
              <a:rPr lang="en-US" dirty="0"/>
              <a:t> </a:t>
            </a:r>
          </a:p>
          <a:p>
            <a:pPr lvl="1"/>
            <a:r>
              <a:rPr lang="en-US" dirty="0" err="1"/>
              <a:t>Irelevantne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mogućnosti</a:t>
            </a:r>
            <a:r>
              <a:rPr lang="en-US" dirty="0"/>
              <a:t> </a:t>
            </a:r>
            <a:r>
              <a:rPr lang="en-US" dirty="0" err="1"/>
              <a:t>kontrole</a:t>
            </a:r>
            <a:endParaRPr lang="en-US" dirty="0"/>
          </a:p>
          <a:p>
            <a:pPr lvl="1"/>
            <a:r>
              <a:rPr lang="en-US" dirty="0" err="1"/>
              <a:t>Kontrolabilni</a:t>
            </a:r>
            <a:r>
              <a:rPr lang="en-US" dirty="0"/>
              <a:t> </a:t>
            </a:r>
            <a:r>
              <a:rPr lang="en-US" dirty="0" err="1"/>
              <a:t>troškovi</a:t>
            </a:r>
            <a:endParaRPr lang="en-US" dirty="0"/>
          </a:p>
          <a:p>
            <a:pPr lvl="1"/>
            <a:r>
              <a:rPr lang="en-US" dirty="0" err="1"/>
              <a:t>Nekonrolabilni</a:t>
            </a:r>
            <a:r>
              <a:rPr lang="en-US" dirty="0"/>
              <a:t> </a:t>
            </a:r>
            <a:r>
              <a:rPr lang="en-US" dirty="0" err="1"/>
              <a:t>troškovi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doprinosu</a:t>
            </a:r>
            <a:r>
              <a:rPr lang="en-US" dirty="0"/>
              <a:t> </a:t>
            </a:r>
            <a:r>
              <a:rPr lang="en-US" dirty="0" err="1"/>
              <a:t>kvalitetu</a:t>
            </a:r>
            <a:endParaRPr lang="en-US" dirty="0"/>
          </a:p>
          <a:p>
            <a:pPr lvl="1"/>
            <a:r>
              <a:rPr lang="en-US" dirty="0"/>
              <a:t>Model </a:t>
            </a:r>
            <a:r>
              <a:rPr lang="en-US" dirty="0" err="1"/>
              <a:t>troškova</a:t>
            </a:r>
            <a:r>
              <a:rPr lang="en-US" dirty="0"/>
              <a:t> </a:t>
            </a:r>
            <a:r>
              <a:rPr lang="en-US" dirty="0" err="1"/>
              <a:t>kvaliteta</a:t>
            </a:r>
            <a:endParaRPr lang="en-US" dirty="0"/>
          </a:p>
          <a:p>
            <a:pPr lvl="1"/>
            <a:r>
              <a:rPr lang="en-US" dirty="0"/>
              <a:t>Model </a:t>
            </a:r>
            <a:r>
              <a:rPr lang="en-US" dirty="0" err="1"/>
              <a:t>troškova</a:t>
            </a:r>
            <a:r>
              <a:rPr lang="en-US" dirty="0"/>
              <a:t> </a:t>
            </a:r>
            <a:r>
              <a:rPr lang="en-US" dirty="0" err="1"/>
              <a:t>procesa</a:t>
            </a:r>
            <a:r>
              <a:rPr lang="en-US" dirty="0"/>
              <a:t> </a:t>
            </a:r>
            <a:r>
              <a:rPr lang="en-US" dirty="0" err="1"/>
              <a:t>kvaliteta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29737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Title 1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cap="none">
                <a:latin typeface="Century Schoolbook" charset="0"/>
              </a:rPr>
              <a:t>TROŠKOVI KVALITETA</a:t>
            </a:r>
            <a:endParaRPr lang="en-GB" cap="none">
              <a:latin typeface="Century Schoolbook" charset="0"/>
            </a:endParaRPr>
          </a:p>
        </p:txBody>
      </p:sp>
      <p:sp>
        <p:nvSpPr>
          <p:cNvPr id="197635" name="Content Placeholder 2"/>
          <p:cNvSpPr>
            <a:spLocks noGrp="1"/>
          </p:cNvSpPr>
          <p:nvPr>
            <p:ph idx="1"/>
          </p:nvPr>
        </p:nvSpPr>
        <p:spPr>
          <a:xfrm>
            <a:off x="457199" y="2221832"/>
            <a:ext cx="6508377" cy="3916363"/>
          </a:xfrm>
        </p:spPr>
        <p:txBody>
          <a:bodyPr>
            <a:normAutofit fontScale="85000" lnSpcReduction="20000"/>
          </a:bodyPr>
          <a:lstStyle/>
          <a:p>
            <a:pPr>
              <a:buFont typeface="Wingdings" charset="0"/>
              <a:buNone/>
            </a:pPr>
            <a:r>
              <a:rPr lang="en-US" sz="2000" dirty="0" err="1">
                <a:latin typeface="Century Schoolbook" charset="0"/>
              </a:rPr>
              <a:t>Troškovi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prema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b="1" dirty="0" err="1">
                <a:latin typeface="Century Schoolbook" charset="0"/>
              </a:rPr>
              <a:t>doprinosu</a:t>
            </a:r>
            <a:r>
              <a:rPr lang="en-US" sz="2000" b="1" dirty="0">
                <a:latin typeface="Century Schoolbook" charset="0"/>
              </a:rPr>
              <a:t> </a:t>
            </a:r>
            <a:r>
              <a:rPr lang="en-US" sz="2000" b="1" dirty="0" err="1">
                <a:latin typeface="Century Schoolbook" charset="0"/>
              </a:rPr>
              <a:t>kvalitetu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mogu</a:t>
            </a:r>
            <a:r>
              <a:rPr lang="en-US" sz="2000" dirty="0">
                <a:latin typeface="Century Schoolbook" charset="0"/>
              </a:rPr>
              <a:t> se </a:t>
            </a:r>
            <a:r>
              <a:rPr lang="en-US" sz="2000" dirty="0" err="1">
                <a:latin typeface="Century Schoolbook" charset="0"/>
              </a:rPr>
              <a:t>podijeliti</a:t>
            </a:r>
            <a:r>
              <a:rPr lang="en-US" sz="2000" dirty="0">
                <a:latin typeface="Century Schoolbook" charset="0"/>
              </a:rPr>
              <a:t> u </a:t>
            </a:r>
            <a:r>
              <a:rPr lang="en-US" sz="2000" dirty="0" err="1">
                <a:latin typeface="Century Schoolbook" charset="0"/>
              </a:rPr>
              <a:t>dva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modela</a:t>
            </a:r>
            <a:r>
              <a:rPr lang="en-US" sz="2000" dirty="0">
                <a:latin typeface="Century Schoolbook" charset="0"/>
              </a:rPr>
              <a:t>:</a:t>
            </a:r>
            <a:endParaRPr lang="en-GB" sz="2000" dirty="0">
              <a:latin typeface="Century Schoolbook" charset="0"/>
            </a:endParaRPr>
          </a:p>
          <a:p>
            <a:r>
              <a:rPr lang="en-US" sz="2000" i="1" dirty="0">
                <a:latin typeface="Century Schoolbook" charset="0"/>
              </a:rPr>
              <a:t>Model </a:t>
            </a:r>
            <a:r>
              <a:rPr lang="en-US" sz="2000" i="1" dirty="0" err="1">
                <a:latin typeface="Century Schoolbook" charset="0"/>
              </a:rPr>
              <a:t>troškova</a:t>
            </a:r>
            <a:r>
              <a:rPr lang="en-US" sz="2000" i="1" dirty="0">
                <a:latin typeface="Century Schoolbook" charset="0"/>
              </a:rPr>
              <a:t> </a:t>
            </a:r>
            <a:r>
              <a:rPr lang="en-US" sz="2000" i="1" dirty="0" err="1">
                <a:latin typeface="Century Schoolbook" charset="0"/>
              </a:rPr>
              <a:t>kvaliteta</a:t>
            </a:r>
            <a:r>
              <a:rPr lang="en-US" sz="2000" i="1" dirty="0">
                <a:latin typeface="Century Schoolbook" charset="0"/>
              </a:rPr>
              <a:t> </a:t>
            </a:r>
            <a:r>
              <a:rPr lang="en-US" sz="2000" i="1" dirty="0" err="1">
                <a:latin typeface="Century Schoolbook" charset="0"/>
              </a:rPr>
              <a:t>obuhvata</a:t>
            </a:r>
            <a:r>
              <a:rPr lang="en-US" sz="2000" dirty="0">
                <a:latin typeface="Century Schoolbook" charset="0"/>
              </a:rPr>
              <a:t>: </a:t>
            </a:r>
            <a:r>
              <a:rPr lang="en-US" sz="2000" b="1" dirty="0" err="1">
                <a:latin typeface="Century Schoolbook" charset="0"/>
              </a:rPr>
              <a:t>troškovi</a:t>
            </a:r>
            <a:r>
              <a:rPr lang="en-US" sz="2000" b="1" dirty="0">
                <a:latin typeface="Century Schoolbook" charset="0"/>
              </a:rPr>
              <a:t> </a:t>
            </a:r>
            <a:r>
              <a:rPr lang="en-US" sz="2000" b="1" dirty="0" err="1">
                <a:latin typeface="Century Schoolbook" charset="0"/>
              </a:rPr>
              <a:t>za</a:t>
            </a:r>
            <a:r>
              <a:rPr lang="en-US" sz="2000" b="1" dirty="0">
                <a:latin typeface="Century Schoolbook" charset="0"/>
              </a:rPr>
              <a:t> </a:t>
            </a:r>
            <a:r>
              <a:rPr lang="en-US" sz="2000" b="1" dirty="0" err="1">
                <a:latin typeface="Century Schoolbook" charset="0"/>
              </a:rPr>
              <a:t>kvalitet</a:t>
            </a:r>
            <a:r>
              <a:rPr lang="en-US" sz="2000" b="1" dirty="0">
                <a:latin typeface="Century Schoolbook" charset="0"/>
              </a:rPr>
              <a:t> </a:t>
            </a:r>
            <a:r>
              <a:rPr lang="en-US" sz="2000" dirty="0">
                <a:latin typeface="Century Schoolbook" charset="0"/>
              </a:rPr>
              <a:t>(</a:t>
            </a:r>
            <a:r>
              <a:rPr lang="en-US" sz="2000" dirty="0" err="1">
                <a:latin typeface="Century Schoolbook" charset="0"/>
              </a:rPr>
              <a:t>troškovi</a:t>
            </a:r>
            <a:r>
              <a:rPr lang="en-US" sz="2000" dirty="0">
                <a:latin typeface="Century Schoolbook" charset="0"/>
              </a:rPr>
              <a:t> preventive </a:t>
            </a:r>
            <a:r>
              <a:rPr lang="en-US" sz="2000" dirty="0" err="1">
                <a:latin typeface="Century Schoolbook" charset="0"/>
              </a:rPr>
              <a:t>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troškovi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ispitivanja</a:t>
            </a:r>
            <a:r>
              <a:rPr lang="en-US" sz="2000" dirty="0">
                <a:latin typeface="Century Schoolbook" charset="0"/>
              </a:rPr>
              <a:t>) </a:t>
            </a:r>
            <a:r>
              <a:rPr lang="en-US" sz="2000" dirty="0" err="1">
                <a:latin typeface="Century Schoolbook" charset="0"/>
              </a:rPr>
              <a:t>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b="1" dirty="0" err="1">
                <a:latin typeface="Century Schoolbook" charset="0"/>
              </a:rPr>
              <a:t>troškovi</a:t>
            </a:r>
            <a:r>
              <a:rPr lang="en-US" sz="2000" b="1" dirty="0">
                <a:latin typeface="Century Schoolbook" charset="0"/>
              </a:rPr>
              <a:t> </a:t>
            </a:r>
            <a:r>
              <a:rPr lang="en-US" sz="2000" b="1" dirty="0" err="1">
                <a:latin typeface="Century Schoolbook" charset="0"/>
              </a:rPr>
              <a:t>zbog</a:t>
            </a:r>
            <a:r>
              <a:rPr lang="en-US" sz="2000" b="1" dirty="0">
                <a:latin typeface="Century Schoolbook" charset="0"/>
              </a:rPr>
              <a:t> (ne)</a:t>
            </a:r>
            <a:r>
              <a:rPr lang="en-US" sz="2000" b="1" dirty="0" err="1">
                <a:latin typeface="Century Schoolbook" charset="0"/>
              </a:rPr>
              <a:t>kvaliteta</a:t>
            </a:r>
            <a:r>
              <a:rPr lang="en-US" sz="2000" b="1" dirty="0">
                <a:latin typeface="Century Schoolbook" charset="0"/>
              </a:rPr>
              <a:t> </a:t>
            </a:r>
            <a:r>
              <a:rPr lang="en-US" sz="2000" dirty="0">
                <a:latin typeface="Century Schoolbook" charset="0"/>
              </a:rPr>
              <a:t>(</a:t>
            </a:r>
            <a:r>
              <a:rPr lang="en-US" sz="2000" dirty="0" err="1">
                <a:latin typeface="Century Schoolbook" charset="0"/>
              </a:rPr>
              <a:t>troškovi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unutrašnjih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propusta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propusta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uočenih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nakon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isporuke</a:t>
            </a:r>
            <a:r>
              <a:rPr lang="en-US" sz="2000" dirty="0">
                <a:latin typeface="Century Schoolbook" charset="0"/>
              </a:rPr>
              <a:t>) </a:t>
            </a:r>
            <a:endParaRPr lang="en-GB" sz="2000" dirty="0">
              <a:latin typeface="Century Schoolbook" charset="0"/>
            </a:endParaRPr>
          </a:p>
          <a:p>
            <a:r>
              <a:rPr lang="en-US" sz="2000" i="1" dirty="0">
                <a:latin typeface="Century Schoolbook" charset="0"/>
              </a:rPr>
              <a:t>Model </a:t>
            </a:r>
            <a:r>
              <a:rPr lang="en-US" sz="2000" i="1" dirty="0" err="1">
                <a:latin typeface="Century Schoolbook" charset="0"/>
              </a:rPr>
              <a:t>troškova</a:t>
            </a:r>
            <a:r>
              <a:rPr lang="en-US" sz="2000" i="1" dirty="0">
                <a:latin typeface="Century Schoolbook" charset="0"/>
              </a:rPr>
              <a:t> </a:t>
            </a:r>
            <a:r>
              <a:rPr lang="en-US" sz="2000" i="1" dirty="0" err="1">
                <a:latin typeface="Century Schoolbook" charset="0"/>
              </a:rPr>
              <a:t>procesa</a:t>
            </a:r>
            <a:r>
              <a:rPr lang="en-US" sz="2000" i="1" dirty="0">
                <a:latin typeface="Century Schoolbook" charset="0"/>
              </a:rPr>
              <a:t> </a:t>
            </a:r>
            <a:r>
              <a:rPr lang="en-US" sz="2000" i="1" dirty="0" err="1">
                <a:latin typeface="Century Schoolbook" charset="0"/>
              </a:rPr>
              <a:t>kvaliteta</a:t>
            </a:r>
            <a:r>
              <a:rPr lang="en-US" sz="2000" i="1" dirty="0">
                <a:latin typeface="Century Schoolbook" charset="0"/>
              </a:rPr>
              <a:t> </a:t>
            </a:r>
            <a:r>
              <a:rPr lang="en-US" sz="2000" i="1" dirty="0" err="1">
                <a:latin typeface="Century Schoolbook" charset="0"/>
              </a:rPr>
              <a:t>obuhvata</a:t>
            </a:r>
            <a:r>
              <a:rPr lang="en-US" sz="2000" dirty="0">
                <a:latin typeface="Century Schoolbook" charset="0"/>
              </a:rPr>
              <a:t>: </a:t>
            </a:r>
            <a:r>
              <a:rPr lang="en-US" sz="2000" b="1" dirty="0" err="1">
                <a:latin typeface="Century Schoolbook" charset="0"/>
              </a:rPr>
              <a:t>usaglašene</a:t>
            </a:r>
            <a:r>
              <a:rPr lang="en-US" sz="2000" b="1" dirty="0">
                <a:latin typeface="Century Schoolbook" charset="0"/>
              </a:rPr>
              <a:t> </a:t>
            </a:r>
            <a:r>
              <a:rPr lang="en-US" sz="2000" b="1" dirty="0" err="1">
                <a:latin typeface="Century Schoolbook" charset="0"/>
              </a:rPr>
              <a:t>troškove</a:t>
            </a:r>
            <a:r>
              <a:rPr lang="en-US" sz="2000" dirty="0">
                <a:latin typeface="Century Schoolbook" charset="0"/>
              </a:rPr>
              <a:t> (</a:t>
            </a:r>
            <a:r>
              <a:rPr lang="en-US" sz="2000" i="1" dirty="0">
                <a:latin typeface="Century Schoolbook" charset="0"/>
              </a:rPr>
              <a:t>cost of conformity</a:t>
            </a:r>
            <a:r>
              <a:rPr lang="en-US" sz="2000" dirty="0">
                <a:latin typeface="Century Schoolbook" charset="0"/>
              </a:rPr>
              <a:t>) </a:t>
            </a:r>
            <a:r>
              <a:rPr lang="en-US" sz="2000" dirty="0" err="1">
                <a:latin typeface="Century Schoolbook" charset="0"/>
              </a:rPr>
              <a:t>koji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obuhvataju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sve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troškove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proizvođača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koje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nastaju</a:t>
            </a:r>
            <a:r>
              <a:rPr lang="en-US" sz="2000" dirty="0">
                <a:latin typeface="Century Schoolbook" charset="0"/>
              </a:rPr>
              <a:t> u </a:t>
            </a:r>
            <a:r>
              <a:rPr lang="en-US" sz="2000" dirty="0" err="1">
                <a:latin typeface="Century Schoolbook" charset="0"/>
              </a:rPr>
              <a:t>ispunjavanju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potrošačevih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potreba</a:t>
            </a:r>
            <a:r>
              <a:rPr lang="en-US" sz="2000" dirty="0">
                <a:latin typeface="Century Schoolbook" charset="0"/>
              </a:rPr>
              <a:t>, </a:t>
            </a:r>
            <a:r>
              <a:rPr lang="en-US" sz="2000" dirty="0" err="1">
                <a:latin typeface="Century Schoolbook" charset="0"/>
              </a:rPr>
              <a:t>izuzev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troškova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neispravnosti</a:t>
            </a:r>
            <a:r>
              <a:rPr lang="en-US" sz="2000" dirty="0">
                <a:latin typeface="Century Schoolbook" charset="0"/>
              </a:rPr>
              <a:t> u </a:t>
            </a:r>
            <a:r>
              <a:rPr lang="en-US" sz="2000" dirty="0" err="1">
                <a:latin typeface="Century Schoolbook" charset="0"/>
              </a:rPr>
              <a:t>postojećim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procesima</a:t>
            </a:r>
            <a:r>
              <a:rPr lang="en-US" sz="2000" dirty="0">
                <a:latin typeface="Century Schoolbook" charset="0"/>
              </a:rPr>
              <a:t>. </a:t>
            </a:r>
            <a:r>
              <a:rPr lang="en-US" sz="2000" b="1" dirty="0" err="1">
                <a:latin typeface="Century Schoolbook" charset="0"/>
              </a:rPr>
              <a:t>Troškovi</a:t>
            </a:r>
            <a:r>
              <a:rPr lang="en-US" sz="2000" b="1" dirty="0">
                <a:latin typeface="Century Schoolbook" charset="0"/>
              </a:rPr>
              <a:t> </a:t>
            </a:r>
            <a:r>
              <a:rPr lang="en-US" sz="2000" b="1" dirty="0" err="1">
                <a:latin typeface="Century Schoolbook" charset="0"/>
              </a:rPr>
              <a:t>neusaglašenosti</a:t>
            </a:r>
            <a:r>
              <a:rPr lang="en-US" sz="2000" b="1" dirty="0">
                <a:latin typeface="Century Schoolbook" charset="0"/>
              </a:rPr>
              <a:t> </a:t>
            </a:r>
            <a:r>
              <a:rPr lang="en-US" sz="2000" dirty="0">
                <a:latin typeface="Century Schoolbook" charset="0"/>
              </a:rPr>
              <a:t>(</a:t>
            </a:r>
            <a:r>
              <a:rPr lang="en-US" sz="2000" i="1" dirty="0">
                <a:latin typeface="Century Schoolbook" charset="0"/>
              </a:rPr>
              <a:t>cost of nonconformity</a:t>
            </a:r>
            <a:r>
              <a:rPr lang="en-US" sz="2000" dirty="0">
                <a:latin typeface="Century Schoolbook" charset="0"/>
              </a:rPr>
              <a:t>) </a:t>
            </a:r>
            <a:r>
              <a:rPr lang="en-US" sz="2000" dirty="0" err="1">
                <a:latin typeface="Century Schoolbook" charset="0"/>
              </a:rPr>
              <a:t>obuhvataju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sve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troškove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koje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nastaju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usljed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neispravnosti</a:t>
            </a:r>
            <a:r>
              <a:rPr lang="en-US" sz="2000" dirty="0">
                <a:latin typeface="Century Schoolbook" charset="0"/>
              </a:rPr>
              <a:t> u </a:t>
            </a:r>
            <a:r>
              <a:rPr lang="en-US" sz="2000" dirty="0" err="1">
                <a:latin typeface="Century Schoolbook" charset="0"/>
              </a:rPr>
              <a:t>postojećim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procesima</a:t>
            </a:r>
            <a:r>
              <a:rPr lang="en-US" sz="2000" dirty="0">
                <a:latin typeface="Century Schoolbook" charset="0"/>
              </a:rPr>
              <a:t>. </a:t>
            </a:r>
            <a:r>
              <a:rPr lang="en-US" sz="2000" dirty="0" err="1">
                <a:latin typeface="Century Schoolbook" charset="0"/>
              </a:rPr>
              <a:t>Troškovi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neusaglašenosti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obično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sadrže</a:t>
            </a:r>
            <a:r>
              <a:rPr lang="en-US" sz="2000" dirty="0">
                <a:latin typeface="Century Schoolbook" charset="0"/>
              </a:rPr>
              <a:t> interne </a:t>
            </a:r>
            <a:r>
              <a:rPr lang="en-US" sz="2000" dirty="0" err="1">
                <a:latin typeface="Century Schoolbook" charset="0"/>
              </a:rPr>
              <a:t>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eksterne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troškove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neusaglašenosti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ili</a:t>
            </a:r>
            <a:r>
              <a:rPr lang="en-US" sz="2000" dirty="0">
                <a:latin typeface="Century Schoolbook" charset="0"/>
              </a:rPr>
              <a:t> </a:t>
            </a:r>
            <a:r>
              <a:rPr lang="en-US" sz="2000" dirty="0" err="1">
                <a:latin typeface="Century Schoolbook" charset="0"/>
              </a:rPr>
              <a:t>neispravnosti</a:t>
            </a:r>
            <a:r>
              <a:rPr lang="en-US" sz="2000" dirty="0">
                <a:latin typeface="Century Schoolbook" charset="0"/>
              </a:rPr>
              <a:t>.</a:t>
            </a:r>
            <a:endParaRPr lang="en-GB" sz="2000" dirty="0">
              <a:latin typeface="Century Schoolbook" charset="0"/>
            </a:endParaRPr>
          </a:p>
          <a:p>
            <a:endParaRPr lang="en-GB" sz="2000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47134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Title 1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b="1" cap="none">
                <a:latin typeface="Century Schoolbook" charset="0"/>
              </a:rPr>
              <a:t>MODEL TROŠKOVA KVALITETA PROCESA </a:t>
            </a:r>
            <a:endParaRPr lang="en-GB" cap="none">
              <a:latin typeface="Century Schoolbook" charset="0"/>
            </a:endParaRPr>
          </a:p>
        </p:txBody>
      </p:sp>
      <p:sp>
        <p:nvSpPr>
          <p:cNvPr id="19865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charset="0"/>
              <a:buNone/>
            </a:pPr>
            <a:r>
              <a:rPr lang="en-US" sz="2200" dirty="0">
                <a:latin typeface="Century Schoolbook" charset="0"/>
              </a:rPr>
              <a:t>Model </a:t>
            </a:r>
            <a:r>
              <a:rPr lang="en-US" sz="2200" dirty="0" err="1">
                <a:latin typeface="Century Schoolbook" charset="0"/>
              </a:rPr>
              <a:t>troškova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procesa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obuhvata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metodu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za</a:t>
            </a:r>
            <a:r>
              <a:rPr lang="en-US" sz="2200" b="1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prikazivanje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troškova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kvaliteta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nekog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procesa</a:t>
            </a:r>
            <a:r>
              <a:rPr lang="en-US" sz="2200" dirty="0">
                <a:latin typeface="Century Schoolbook" charset="0"/>
              </a:rPr>
              <a:t>.</a:t>
            </a:r>
            <a:r>
              <a:rPr lang="en-US" sz="2200" b="1" dirty="0">
                <a:latin typeface="Century Schoolbook" charset="0"/>
              </a:rPr>
              <a:t> </a:t>
            </a:r>
          </a:p>
          <a:p>
            <a:pPr>
              <a:buFont typeface="Wingdings" charset="0"/>
              <a:buNone/>
            </a:pPr>
            <a:r>
              <a:rPr lang="en-US" sz="2200" dirty="0">
                <a:latin typeface="Century Schoolbook" charset="0"/>
              </a:rPr>
              <a:t>Model u </a:t>
            </a:r>
            <a:r>
              <a:rPr lang="en-US" sz="2200" dirty="0" err="1">
                <a:latin typeface="Century Schoolbook" charset="0"/>
              </a:rPr>
              <a:t>prvi</a:t>
            </a:r>
            <a:r>
              <a:rPr lang="en-US" sz="2200" dirty="0">
                <a:latin typeface="Century Schoolbook" charset="0"/>
              </a:rPr>
              <a:t> plan </a:t>
            </a:r>
            <a:r>
              <a:rPr lang="en-US" sz="2200" dirty="0" err="1">
                <a:latin typeface="Century Schoolbook" charset="0"/>
              </a:rPr>
              <a:t>stavlja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značaj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i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važnost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procesa</a:t>
            </a:r>
            <a:r>
              <a:rPr lang="en-US" sz="2200" dirty="0">
                <a:latin typeface="Century Schoolbook" charset="0"/>
              </a:rPr>
              <a:t>.</a:t>
            </a:r>
            <a:r>
              <a:rPr lang="en-US" sz="2200" b="1" dirty="0">
                <a:latin typeface="Century Schoolbook" charset="0"/>
              </a:rPr>
              <a:t> </a:t>
            </a:r>
            <a:r>
              <a:rPr lang="en-US" sz="2200" dirty="0">
                <a:latin typeface="Century Schoolbook" charset="0"/>
              </a:rPr>
              <a:t>Po </a:t>
            </a:r>
            <a:r>
              <a:rPr lang="en-US" sz="2200" dirty="0" err="1">
                <a:latin typeface="Century Schoolbook" charset="0"/>
              </a:rPr>
              <a:t>ovom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modelu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trošak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kvaliteta</a:t>
            </a:r>
            <a:r>
              <a:rPr lang="en-US" sz="2200" dirty="0">
                <a:latin typeface="Century Schoolbook" charset="0"/>
              </a:rPr>
              <a:t> (</a:t>
            </a:r>
            <a:r>
              <a:rPr lang="en-US" sz="2200" dirty="0" err="1">
                <a:latin typeface="Century Schoolbook" charset="0"/>
              </a:rPr>
              <a:t>Tk</a:t>
            </a:r>
            <a:r>
              <a:rPr lang="en-US" sz="2200" dirty="0">
                <a:latin typeface="Century Schoolbook" charset="0"/>
              </a:rPr>
              <a:t>) je </a:t>
            </a:r>
            <a:r>
              <a:rPr lang="en-US" sz="2200" dirty="0" err="1">
                <a:latin typeface="Century Schoolbook" charset="0"/>
              </a:rPr>
              <a:t>jednak</a:t>
            </a:r>
            <a:r>
              <a:rPr lang="en-US" sz="2200" b="1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vrednosti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racionalno</a:t>
            </a:r>
            <a:r>
              <a:rPr lang="en-US" sz="2200" dirty="0">
                <a:latin typeface="Century Schoolbook" charset="0"/>
              </a:rPr>
              <a:t> (</a:t>
            </a:r>
            <a:r>
              <a:rPr lang="en-US" sz="2200" dirty="0" err="1">
                <a:latin typeface="Century Schoolbook" charset="0"/>
              </a:rPr>
              <a:t>planski</a:t>
            </a:r>
            <a:r>
              <a:rPr lang="en-US" sz="2200" dirty="0">
                <a:latin typeface="Century Schoolbook" charset="0"/>
              </a:rPr>
              <a:t>) </a:t>
            </a:r>
            <a:r>
              <a:rPr lang="en-US" sz="2200" dirty="0" err="1">
                <a:latin typeface="Century Schoolbook" charset="0"/>
              </a:rPr>
              <a:t>utvrđenih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troškova</a:t>
            </a:r>
            <a:r>
              <a:rPr lang="en-US" sz="2200" dirty="0">
                <a:latin typeface="Century Schoolbook" charset="0"/>
              </a:rPr>
              <a:t>,</a:t>
            </a:r>
            <a:r>
              <a:rPr lang="en-US" sz="2200" b="1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odnosno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prihvatljivih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troškova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procesa</a:t>
            </a:r>
            <a:r>
              <a:rPr lang="en-US" sz="2200" dirty="0">
                <a:latin typeface="Century Schoolbook" charset="0"/>
              </a:rPr>
              <a:t> (</a:t>
            </a:r>
            <a:r>
              <a:rPr lang="en-US" sz="2200" dirty="0" err="1">
                <a:latin typeface="Century Schoolbook" charset="0"/>
              </a:rPr>
              <a:t>Tp</a:t>
            </a:r>
            <a:r>
              <a:rPr lang="en-US" sz="2200" dirty="0">
                <a:latin typeface="Century Schoolbook" charset="0"/>
              </a:rPr>
              <a:t>) </a:t>
            </a:r>
            <a:r>
              <a:rPr lang="en-US" sz="2200" dirty="0" err="1">
                <a:latin typeface="Century Schoolbook" charset="0"/>
              </a:rPr>
              <a:t>i</a:t>
            </a:r>
            <a:r>
              <a:rPr lang="en-US" sz="2200" b="1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vrednosti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troškova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koji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su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nastali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zbog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neusaglašenosti</a:t>
            </a:r>
            <a:r>
              <a:rPr lang="en-US" sz="2200" b="1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procesa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sa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zahtevima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kvaliteta</a:t>
            </a:r>
            <a:r>
              <a:rPr lang="en-US" sz="2200" dirty="0">
                <a:latin typeface="Century Schoolbook" charset="0"/>
              </a:rPr>
              <a:t>, </a:t>
            </a:r>
            <a:r>
              <a:rPr lang="en-US" sz="2200" dirty="0" err="1">
                <a:latin typeface="Century Schoolbook" charset="0"/>
              </a:rPr>
              <a:t>odnosno</a:t>
            </a:r>
            <a:r>
              <a:rPr lang="en-US" sz="2200" b="1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neprihvatljivih</a:t>
            </a:r>
            <a:r>
              <a:rPr lang="en-US" sz="2200" dirty="0">
                <a:latin typeface="Century Schoolbook" charset="0"/>
              </a:rPr>
              <a:t> </a:t>
            </a:r>
            <a:r>
              <a:rPr lang="en-US" sz="2200" dirty="0" err="1">
                <a:latin typeface="Century Schoolbook" charset="0"/>
              </a:rPr>
              <a:t>troškova</a:t>
            </a:r>
            <a:r>
              <a:rPr lang="en-US" sz="2200" dirty="0">
                <a:latin typeface="Century Schoolbook" charset="0"/>
              </a:rPr>
              <a:t> (</a:t>
            </a:r>
            <a:r>
              <a:rPr lang="en-US" sz="2200" dirty="0" err="1">
                <a:latin typeface="Century Schoolbook" charset="0"/>
              </a:rPr>
              <a:t>Tn</a:t>
            </a:r>
            <a:r>
              <a:rPr lang="en-US" sz="2200" dirty="0">
                <a:latin typeface="Century Schoolbook" charset="0"/>
              </a:rPr>
              <a:t>), </a:t>
            </a:r>
            <a:r>
              <a:rPr lang="en-US" sz="2200" dirty="0" err="1">
                <a:latin typeface="Century Schoolbook" charset="0"/>
              </a:rPr>
              <a:t>tačnije</a:t>
            </a:r>
            <a:r>
              <a:rPr lang="en-US" sz="2200" dirty="0">
                <a:latin typeface="Century Schoolbook" charset="0"/>
              </a:rPr>
              <a:t>:</a:t>
            </a:r>
          </a:p>
          <a:p>
            <a:pPr>
              <a:buFont typeface="Wingdings" charset="0"/>
              <a:buNone/>
            </a:pPr>
            <a:r>
              <a:rPr lang="en-US" sz="2200" dirty="0">
                <a:latin typeface="Century Schoolbook" charset="0"/>
              </a:rPr>
              <a:t>			</a:t>
            </a:r>
            <a:r>
              <a:rPr lang="en-US" sz="2200" dirty="0" err="1">
                <a:latin typeface="Century Schoolbook" charset="0"/>
              </a:rPr>
              <a:t>Tk</a:t>
            </a:r>
            <a:r>
              <a:rPr lang="en-US" sz="2200" dirty="0">
                <a:latin typeface="Century Schoolbook" charset="0"/>
              </a:rPr>
              <a:t> = </a:t>
            </a:r>
            <a:r>
              <a:rPr lang="en-US" sz="2200" dirty="0" err="1">
                <a:latin typeface="Century Schoolbook" charset="0"/>
              </a:rPr>
              <a:t>Tp</a:t>
            </a:r>
            <a:r>
              <a:rPr lang="en-US" sz="2200" dirty="0">
                <a:latin typeface="Century Schoolbook" charset="0"/>
              </a:rPr>
              <a:t> + </a:t>
            </a:r>
            <a:r>
              <a:rPr lang="en-US" sz="2200" dirty="0" err="1">
                <a:latin typeface="Century Schoolbook" charset="0"/>
              </a:rPr>
              <a:t>Tn</a:t>
            </a:r>
            <a:endParaRPr lang="en-GB" sz="2200" dirty="0">
              <a:latin typeface="Century Schoolbook" charset="0"/>
            </a:endParaRPr>
          </a:p>
          <a:p>
            <a:pPr>
              <a:buFont typeface="Wingdings" charset="0"/>
              <a:buNone/>
            </a:pPr>
            <a:endParaRPr lang="en-GB" sz="2000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9928550"/>
      </p:ext>
    </p:extLst>
  </p:cSld>
  <p:clrMapOvr>
    <a:masterClrMapping/>
  </p:clrMapOvr>
</p:sld>
</file>

<file path=ppt/theme/theme1.xml><?xml version="1.0" encoding="utf-8"?>
<a:theme xmlns:a="http://schemas.openxmlformats.org/drawingml/2006/main" name="Plaza">
  <a:themeElements>
    <a:clrScheme name="Plaza">
      <a:dk1>
        <a:sysClr val="windowText" lastClr="000000"/>
      </a:dk1>
      <a:lt1>
        <a:sysClr val="window" lastClr="FFFFFF"/>
      </a:lt1>
      <a:dk2>
        <a:srgbClr val="333333"/>
      </a:dk2>
      <a:lt2>
        <a:srgbClr val="CCCCCC"/>
      </a:lt2>
      <a:accent1>
        <a:srgbClr val="990000"/>
      </a:accent1>
      <a:accent2>
        <a:srgbClr val="580101"/>
      </a:accent2>
      <a:accent3>
        <a:srgbClr val="E94A00"/>
      </a:accent3>
      <a:accent4>
        <a:srgbClr val="EB8F00"/>
      </a:accent4>
      <a:accent5>
        <a:srgbClr val="A4A4A4"/>
      </a:accent5>
      <a:accent6>
        <a:srgbClr val="666666"/>
      </a:accent6>
      <a:hlink>
        <a:srgbClr val="D01010"/>
      </a:hlink>
      <a:folHlink>
        <a:srgbClr val="E6682E"/>
      </a:folHlink>
    </a:clrScheme>
    <a:fontScheme name="Plaza">
      <a:maj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Plaza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60000"/>
                <a:satMod val="135000"/>
              </a:schemeClr>
            </a:gs>
            <a:gs pos="100000">
              <a:schemeClr val="phClr">
                <a:tint val="10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0000"/>
                <a:satMod val="120000"/>
              </a:schemeClr>
            </a:gs>
            <a:gs pos="35000">
              <a:schemeClr val="phClr">
                <a:shade val="100000"/>
                <a:satMod val="150000"/>
              </a:schemeClr>
            </a:gs>
            <a:gs pos="70000">
              <a:schemeClr val="phClr">
                <a:tint val="100000"/>
                <a:shade val="100000"/>
                <a:satMod val="200000"/>
                <a:greenMod val="100000"/>
              </a:schemeClr>
            </a:gs>
            <a:gs pos="100000">
              <a:schemeClr val="phClr"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190500" dist="63500" dir="5400000">
              <a:srgbClr val="FFFFFF">
                <a:alpha val="65000"/>
              </a:srgbClr>
            </a:innerShdw>
          </a:effectLst>
          <a:scene3d>
            <a:camera prst="orthographicFront">
              <a:rot lat="0" lon="0" rev="0"/>
            </a:camera>
            <a:lightRig rig="twoPt" dir="r">
              <a:rot lat="0" lon="0" rev="6000000"/>
            </a:lightRig>
          </a:scene3d>
          <a:sp3d prstMaterial="matte">
            <a:bevelT w="0" h="0" prst="relaxedInset"/>
          </a:sp3d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88900" dist="38100" dir="6600000" sx="101000" sy="101000" rotWithShape="0">
              <a:srgbClr val="000000">
                <a:alpha val="50000"/>
              </a:srgbClr>
            </a:outerShdw>
          </a:effectLst>
          <a:scene3d>
            <a:camera prst="perspectiveFront" fov="3000000"/>
            <a:lightRig rig="morning" dir="tl">
              <a:rot lat="0" lon="0" rev="1800000"/>
            </a:lightRig>
          </a:scene3d>
          <a:sp3d contourW="38100" prstMaterial="softEdge">
            <a:bevelT w="25400" h="38100"/>
            <a:contourClr>
              <a:schemeClr val="phClr">
                <a:tint val="6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Plaza.thmx</Template>
  <TotalTime>687</TotalTime>
  <Words>1471</Words>
  <Application>Microsoft Macintosh PowerPoint</Application>
  <PresentationFormat>On-screen Show (4:3)</PresentationFormat>
  <Paragraphs>125</Paragraphs>
  <Slides>24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Arial</vt:lpstr>
      <vt:lpstr>Calibri</vt:lpstr>
      <vt:lpstr>Century Gothic</vt:lpstr>
      <vt:lpstr>Century Schoolbook</vt:lpstr>
      <vt:lpstr>Wingdings</vt:lpstr>
      <vt:lpstr>Wingdings 2</vt:lpstr>
      <vt:lpstr>Plaza</vt:lpstr>
      <vt:lpstr>Visio</vt:lpstr>
      <vt:lpstr>Upravljanje ekonomijom kvaliteta</vt:lpstr>
      <vt:lpstr>Trošak </vt:lpstr>
      <vt:lpstr>Podjela troškova prema</vt:lpstr>
      <vt:lpstr>Podjela troškova </vt:lpstr>
      <vt:lpstr>Podjela troškova </vt:lpstr>
      <vt:lpstr>Podjela troškova</vt:lpstr>
      <vt:lpstr>Podjela troškova </vt:lpstr>
      <vt:lpstr>TROŠKOVI KVALITETA</vt:lpstr>
      <vt:lpstr>MODEL TROŠKOVA KVALITETA PROCESA </vt:lpstr>
      <vt:lpstr>PowerPoint Presentation</vt:lpstr>
      <vt:lpstr>PowerPoint Presentation</vt:lpstr>
      <vt:lpstr>PowerPoint Presentation</vt:lpstr>
      <vt:lpstr>METODOLOGIJU RAZVIJANJA MODELA TROŠKOVA PROCESA MOŽEMO POSTAVITI NA SLIJEDEĆIM AKTIVNOSTIMA:</vt:lpstr>
      <vt:lpstr>Metode upravljanja troškovima </vt:lpstr>
      <vt:lpstr>UPORIŠTE U STANDARDIMA ZA PRAĆENJE TROŠKOVA KVALITETA</vt:lpstr>
      <vt:lpstr>RAČUNOVODSTVO TROŠKOVA  KVALITETA</vt:lpstr>
      <vt:lpstr>RAČUNOVODSTVO TROŠKOVA  KVALITETA</vt:lpstr>
      <vt:lpstr>TROŠKOVI KVALITETA U INTERNOM OBRAČUNU</vt:lpstr>
      <vt:lpstr>GRUPISANJE TROŠKOVA KVALITETA U INTERNOM OBRAČUNU</vt:lpstr>
      <vt:lpstr>TG 1, TG 2</vt:lpstr>
      <vt:lpstr>TG 3, TG 4</vt:lpstr>
      <vt:lpstr>PowerPoint Presentation</vt:lpstr>
      <vt:lpstr>PowerPoint Presentation</vt:lpstr>
      <vt:lpstr>UPRAVLJANJE RIZICIMA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Menadžment kvaliteta</dc:title>
  <dc:creator>Igor Todorovic</dc:creator>
  <cp:lastModifiedBy>Igor Todorovic</cp:lastModifiedBy>
  <cp:revision>47</cp:revision>
  <dcterms:created xsi:type="dcterms:W3CDTF">2014-10-07T06:43:10Z</dcterms:created>
  <dcterms:modified xsi:type="dcterms:W3CDTF">2021-05-17T07:31:38Z</dcterms:modified>
</cp:coreProperties>
</file>