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5" r:id="rId6"/>
    <p:sldId id="261" r:id="rId7"/>
    <p:sldId id="260" r:id="rId8"/>
    <p:sldId id="262" r:id="rId9"/>
    <p:sldId id="263" r:id="rId10"/>
    <p:sldId id="264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6C700-C7BD-4FAC-907F-64899F000739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E2011-59F1-410E-8D27-C236543215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5407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6C700-C7BD-4FAC-907F-64899F000739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E2011-59F1-410E-8D27-C236543215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1017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6C700-C7BD-4FAC-907F-64899F000739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E2011-59F1-410E-8D27-C236543215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387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6C700-C7BD-4FAC-907F-64899F000739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E2011-59F1-410E-8D27-C236543215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9597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6C700-C7BD-4FAC-907F-64899F000739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E2011-59F1-410E-8D27-C236543215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0216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6C700-C7BD-4FAC-907F-64899F000739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E2011-59F1-410E-8D27-C236543215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5153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6C700-C7BD-4FAC-907F-64899F000739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E2011-59F1-410E-8D27-C23654321593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806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6C700-C7BD-4FAC-907F-64899F000739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E2011-59F1-410E-8D27-C236543215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9293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6C700-C7BD-4FAC-907F-64899F000739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E2011-59F1-410E-8D27-C236543215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6803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6C700-C7BD-4FAC-907F-64899F000739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E2011-59F1-410E-8D27-C236543215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7956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E056C700-C7BD-4FAC-907F-64899F000739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E2011-59F1-410E-8D27-C236543215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1830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E056C700-C7BD-4FAC-907F-64899F000739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232E2011-59F1-410E-8D27-C236543215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670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B577EB-A94F-43C8-896A-9C107CF0CE9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BA" b="1" dirty="0"/>
              <a:t>POTROŠAČKI KREDIT I SLOŽENI KAMATNI RAČUN</a:t>
            </a:r>
            <a:endParaRPr lang="en-US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48A0A54-56D0-4541-8538-EF81E818D78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BA" dirty="0"/>
              <a:t>Vježbe 5</a:t>
            </a:r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6309E02-A377-4684-8753-CEBFE06D6B63}"/>
              </a:ext>
            </a:extLst>
          </p:cNvPr>
          <p:cNvSpPr txBox="1">
            <a:spLocks/>
          </p:cNvSpPr>
          <p:nvPr/>
        </p:nvSpPr>
        <p:spPr>
          <a:xfrm>
            <a:off x="1600200" y="2386744"/>
            <a:ext cx="8991600" cy="164592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b="1" dirty="0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21158146-0807-4182-80D7-08D5AAC7A9F8}"/>
              </a:ext>
            </a:extLst>
          </p:cNvPr>
          <p:cNvSpPr txBox="1">
            <a:spLocks/>
          </p:cNvSpPr>
          <p:nvPr/>
        </p:nvSpPr>
        <p:spPr>
          <a:xfrm>
            <a:off x="2695194" y="5399859"/>
            <a:ext cx="6801612" cy="785064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Latn-BA" dirty="0"/>
              <a:t>Milica Marić, ma</a:t>
            </a:r>
          </a:p>
          <a:p>
            <a:r>
              <a:rPr lang="sr-Latn-BA" dirty="0"/>
              <a:t>milica.maric@ef.unibl.org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40708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4F12E0-DCBF-40DA-9B54-286409A993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022" y="294464"/>
            <a:ext cx="10350631" cy="7164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000" b="1" dirty="0"/>
              <a:t>Primjer: </a:t>
            </a:r>
            <a:r>
              <a:rPr lang="sr-Latn-BA" sz="2000" dirty="0"/>
              <a:t>Koja je nominalna kamatna stopa uz mjesečno kapitalisanje ekvivalentna nominalnoj kamatnoj stopi od 12% (d) uz četvoromjesečno kapitalisanje?</a:t>
            </a: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8C002A3-D31C-433A-B05B-6AD725251B5F}"/>
                  </a:ext>
                </a:extLst>
              </p:cNvPr>
              <p:cNvSpPr txBox="1"/>
              <p:nvPr/>
            </p:nvSpPr>
            <p:spPr>
              <a:xfrm>
                <a:off x="3048786" y="1266039"/>
                <a:ext cx="6094428" cy="8629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sr-Latn-BA" sz="1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sz="18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f>
                                <m:fPr>
                                  <m:ctrlP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f>
                                    <m:fPr>
                                      <m:ctrlP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b>
                                        <m:sSubPr>
                                          <m:ctrlPr>
                                            <a:rPr lang="sr-Latn-BA" sz="18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sr-Latn-BA" sz="1800" i="1">
                                              <a:latin typeface="Cambria Math" panose="02040503050406030204" pitchFamily="18" charset="0"/>
                                            </a:rPr>
                                            <m:t>𝑝</m:t>
                                          </m:r>
                                        </m:e>
                                        <m:sub>
                                          <m:r>
                                            <a:rPr lang="sr-Latn-BA" sz="1800" b="0" i="1" smtClean="0"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</m:num>
                                    <m:den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</a:rPr>
                                        <m:t>12</m:t>
                                      </m:r>
                                    </m:den>
                                  </m:f>
                                </m:num>
                                <m:den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12</m:t>
                          </m:r>
                        </m:sup>
                      </m:sSup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sr-Latn-BA" sz="1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sz="1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f>
                                <m:fPr>
                                  <m:ctrlPr>
                                    <a:rPr lang="sr-Latn-BA" sz="1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f>
                                    <m:fPr>
                                      <m:ctrlPr>
                                        <a:rPr lang="sr-Latn-BA" sz="1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sr-Latn-BA" sz="180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num>
                                    <m:den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den>
                                  </m:f>
                                </m:num>
                                <m:den>
                                  <m:r>
                                    <a:rPr lang="sr-Latn-BA" sz="1800" i="1">
                                      <a:latin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sr-Latn-BA" sz="180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sSub>
                        <m:sSubPr>
                          <m:ctrlPr>
                            <a:rPr lang="sr-Latn-BA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1" i="1">
                              <a:latin typeface="Cambria Math" panose="02040503050406030204" pitchFamily="18" charset="0"/>
                            </a:rPr>
                            <m:t>𝒑</m:t>
                          </m:r>
                        </m:e>
                        <m:sub>
                          <m:r>
                            <a:rPr lang="sr-Latn-BA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𝟏𝟏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𝟖𝟐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8C002A3-D31C-433A-B05B-6AD725251B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786" y="1266039"/>
                <a:ext cx="6094428" cy="86292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94F12E0-DCBF-40DA-9B54-286409A993C0}"/>
              </a:ext>
            </a:extLst>
          </p:cNvPr>
          <p:cNvSpPr txBox="1">
            <a:spLocks/>
          </p:cNvSpPr>
          <p:nvPr/>
        </p:nvSpPr>
        <p:spPr>
          <a:xfrm>
            <a:off x="641022" y="2445653"/>
            <a:ext cx="10350631" cy="16867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r-Latn-BA" sz="2000" b="1" dirty="0"/>
              <a:t>Primjer</a:t>
            </a:r>
            <a:r>
              <a:rPr lang="en-US" sz="2000" b="1" dirty="0"/>
              <a:t>: </a:t>
            </a:r>
            <a:r>
              <a:rPr lang="en-US" sz="2000" dirty="0" err="1"/>
              <a:t>Kolika</a:t>
            </a:r>
            <a:r>
              <a:rPr lang="en-US" sz="2000" dirty="0"/>
              <a:t> </a:t>
            </a:r>
            <a:r>
              <a:rPr lang="en-US" sz="2000" dirty="0" err="1"/>
              <a:t>će</a:t>
            </a:r>
            <a:r>
              <a:rPr lang="en-US" sz="2000" dirty="0"/>
              <a:t> </a:t>
            </a:r>
            <a:r>
              <a:rPr lang="en-US" sz="2000" dirty="0" err="1"/>
              <a:t>biti</a:t>
            </a:r>
            <a:r>
              <a:rPr lang="en-US" sz="2000" dirty="0"/>
              <a:t> </a:t>
            </a:r>
            <a:r>
              <a:rPr lang="en-US" sz="2000" dirty="0" err="1"/>
              <a:t>vrijednost</a:t>
            </a:r>
            <a:r>
              <a:rPr lang="en-US" sz="2000" dirty="0"/>
              <a:t> </a:t>
            </a:r>
            <a:r>
              <a:rPr lang="en-US" sz="2000" dirty="0" err="1"/>
              <a:t>uloga</a:t>
            </a:r>
            <a:r>
              <a:rPr lang="en-US" sz="2000" dirty="0"/>
              <a:t> od 100.000 KM </a:t>
            </a:r>
            <a:r>
              <a:rPr lang="en-US" sz="2000" dirty="0" err="1"/>
              <a:t>nakon</a:t>
            </a:r>
            <a:r>
              <a:rPr lang="en-US" sz="2000" dirty="0"/>
              <a:t> 4 </a:t>
            </a:r>
            <a:r>
              <a:rPr lang="en-US" sz="2000" dirty="0" err="1"/>
              <a:t>godine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5 </a:t>
            </a:r>
            <a:r>
              <a:rPr lang="en-US" sz="2000" dirty="0" err="1"/>
              <a:t>mjeseci</a:t>
            </a:r>
            <a:r>
              <a:rPr lang="en-US" sz="2000" dirty="0"/>
              <a:t>, </a:t>
            </a:r>
            <a:r>
              <a:rPr lang="en-US" sz="2000" dirty="0" err="1"/>
              <a:t>ako</a:t>
            </a:r>
            <a:r>
              <a:rPr lang="en-US" sz="2000" dirty="0"/>
              <a:t> se </a:t>
            </a:r>
            <a:r>
              <a:rPr lang="en-US" sz="2000" dirty="0" err="1"/>
              <a:t>kamata</a:t>
            </a:r>
            <a:r>
              <a:rPr lang="en-US" sz="2000" dirty="0"/>
              <a:t> </a:t>
            </a:r>
            <a:r>
              <a:rPr lang="en-US" sz="2000" dirty="0" err="1"/>
              <a:t>obračunava</a:t>
            </a:r>
            <a:r>
              <a:rPr lang="en-US" sz="2000" dirty="0"/>
              <a:t> </a:t>
            </a:r>
            <a:r>
              <a:rPr lang="en-US" sz="2000" dirty="0" err="1"/>
              <a:t>godišnje</a:t>
            </a:r>
            <a:r>
              <a:rPr lang="en-US" sz="2000" dirty="0"/>
              <a:t> </a:t>
            </a:r>
            <a:r>
              <a:rPr lang="en-US" sz="2000" dirty="0" err="1"/>
              <a:t>po</a:t>
            </a:r>
            <a:r>
              <a:rPr lang="en-US" sz="2000" dirty="0"/>
              <a:t> </a:t>
            </a:r>
            <a:r>
              <a:rPr lang="en-US" sz="2000" dirty="0" err="1"/>
              <a:t>stopi</a:t>
            </a:r>
            <a:r>
              <a:rPr lang="en-US" sz="2000" dirty="0"/>
              <a:t> od 4% (d). </a:t>
            </a:r>
            <a:r>
              <a:rPr lang="en-US" sz="2000" dirty="0" err="1"/>
              <a:t>Raditi</a:t>
            </a:r>
            <a:r>
              <a:rPr lang="en-US" sz="2000" dirty="0"/>
              <a:t>:</a:t>
            </a:r>
          </a:p>
          <a:p>
            <a:pPr marL="457200" indent="-457200">
              <a:buFont typeface="Arial" panose="020B0604020202020204" pitchFamily="34" charset="0"/>
              <a:buAutoNum type="alphaLcParenR"/>
            </a:pPr>
            <a:r>
              <a:rPr lang="en-US" sz="2000" dirty="0" err="1"/>
              <a:t>primjenom</a:t>
            </a:r>
            <a:r>
              <a:rPr lang="en-US" sz="2000" dirty="0"/>
              <a:t> </a:t>
            </a:r>
            <a:r>
              <a:rPr lang="en-US" sz="2000" dirty="0" err="1"/>
              <a:t>konformne</a:t>
            </a:r>
            <a:r>
              <a:rPr lang="en-US" sz="2000" dirty="0"/>
              <a:t> </a:t>
            </a:r>
            <a:r>
              <a:rPr lang="en-US" sz="2000" dirty="0" err="1"/>
              <a:t>kamatne</a:t>
            </a:r>
            <a:r>
              <a:rPr lang="en-US" sz="2000" dirty="0"/>
              <a:t> stope </a:t>
            </a:r>
            <a:r>
              <a:rPr lang="en-US" sz="2000" dirty="0" err="1"/>
              <a:t>za</a:t>
            </a:r>
            <a:r>
              <a:rPr lang="en-US" sz="2000" dirty="0"/>
              <a:t> </a:t>
            </a:r>
            <a:r>
              <a:rPr lang="en-US" sz="2000" dirty="0" err="1"/>
              <a:t>nepun</a:t>
            </a:r>
            <a:r>
              <a:rPr lang="en-US" sz="2000" dirty="0"/>
              <a:t> </a:t>
            </a:r>
            <a:r>
              <a:rPr lang="en-US" sz="2000" dirty="0" err="1"/>
              <a:t>obračunski</a:t>
            </a:r>
            <a:r>
              <a:rPr lang="en-US" sz="2000" dirty="0"/>
              <a:t> period;</a:t>
            </a:r>
          </a:p>
          <a:p>
            <a:pPr marL="457200" indent="-457200">
              <a:buFont typeface="Arial" panose="020B0604020202020204" pitchFamily="34" charset="0"/>
              <a:buAutoNum type="alphaLcParenR"/>
            </a:pPr>
            <a:r>
              <a:rPr lang="en-US" sz="2000" dirty="0" err="1"/>
              <a:t>primjenom</a:t>
            </a:r>
            <a:r>
              <a:rPr lang="en-US" sz="2000" dirty="0"/>
              <a:t> </a:t>
            </a:r>
            <a:r>
              <a:rPr lang="en-US" sz="2000" dirty="0" err="1"/>
              <a:t>relativne</a:t>
            </a:r>
            <a:r>
              <a:rPr lang="en-US" sz="2000" dirty="0"/>
              <a:t> </a:t>
            </a:r>
            <a:r>
              <a:rPr lang="en-US" sz="2000" dirty="0" err="1"/>
              <a:t>kamatne</a:t>
            </a:r>
            <a:r>
              <a:rPr lang="en-US" sz="2000" dirty="0"/>
              <a:t> stope </a:t>
            </a:r>
            <a:r>
              <a:rPr lang="en-US" sz="2000" dirty="0" err="1"/>
              <a:t>za</a:t>
            </a:r>
            <a:r>
              <a:rPr lang="en-US" sz="2000" dirty="0"/>
              <a:t> </a:t>
            </a:r>
            <a:r>
              <a:rPr lang="en-US" sz="2000" dirty="0" err="1"/>
              <a:t>nepun</a:t>
            </a:r>
            <a:r>
              <a:rPr lang="en-US" sz="2000" dirty="0"/>
              <a:t> </a:t>
            </a:r>
            <a:r>
              <a:rPr lang="en-US" sz="2000" dirty="0" err="1"/>
              <a:t>obračunski</a:t>
            </a:r>
            <a:r>
              <a:rPr lang="en-US" sz="2000" dirty="0"/>
              <a:t> period.</a:t>
            </a:r>
          </a:p>
          <a:p>
            <a:pPr marL="457200" indent="-457200">
              <a:buFont typeface="Arial" panose="020B0604020202020204" pitchFamily="34" charset="0"/>
              <a:buAutoNum type="alphaLcParenR"/>
            </a:pP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552700" y="4846587"/>
                <a:ext cx="7086600" cy="14411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AutoNum type="alphaLcParenR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15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4+5/12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=100.000</m:t>
                    </m:r>
                    <m:r>
                      <a:rPr lang="en-15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15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1,04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en-15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15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15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ad>
                              <m:radPr>
                                <m:ctrlPr>
                                  <a:rPr lang="en-15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radPr>
                              <m:deg>
                                <m:r>
                                  <m:rPr>
                                    <m:brk m:alnAt="7"/>
                                  </m:rP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deg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1,04</m:t>
                                </m:r>
                              </m:e>
                            </m:rad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𝟏𝟏𝟖</m:t>
                    </m:r>
                    <m:r>
                      <a:rPr lang="en-US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  <m:r>
                      <a:rPr lang="en-US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𝟗𝟏𝟑</m:t>
                    </m:r>
                    <m:r>
                      <a:rPr lang="en-US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𝟑𝟒</m:t>
                    </m:r>
                  </m:oMath>
                </a14:m>
                <a:endParaRPr lang="en-US" b="1" dirty="0"/>
              </a:p>
              <a:p>
                <a:pPr marL="342900" indent="-342900">
                  <a:buAutoNum type="alphaLcParenR"/>
                </a:pPr>
                <a:endParaRPr lang="en-US" b="1" dirty="0"/>
              </a:p>
              <a:p>
                <a:pPr marL="342900" indent="-342900">
                  <a:buFontTx/>
                  <a:buAutoNum type="alphaLcParenR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15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4+5/12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=100.000</m:t>
                    </m:r>
                    <m:r>
                      <a:rPr lang="en-15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15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1,04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en-15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d>
                      <m:dPr>
                        <m:ctrlPr>
                          <a:rPr lang="en-15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1+0,04</m:t>
                        </m:r>
                        <m:r>
                          <a:rPr lang="en-15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f>
                          <m:fPr>
                            <m:ctrlPr>
                              <a:rPr lang="en-15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5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12</m:t>
                            </m:r>
                          </m:den>
                        </m:f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𝟏𝟏𝟖</m:t>
                    </m:r>
                    <m:r>
                      <a:rPr lang="en-US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  <m:r>
                      <a:rPr lang="en-US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𝟗𝟑𝟓</m:t>
                    </m:r>
                    <m:r>
                      <a:rPr lang="en-US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𝟔𝟐</m:t>
                    </m:r>
                  </m:oMath>
                </a14:m>
                <a:endParaRPr lang="en-US" b="1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2700" y="4846587"/>
                <a:ext cx="7086600" cy="1441100"/>
              </a:xfrm>
              <a:prstGeom prst="rect">
                <a:avLst/>
              </a:prstGeom>
              <a:blipFill>
                <a:blip r:embed="rId3"/>
                <a:stretch>
                  <a:fillRect l="-6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23176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70EFDA8-1EEB-4DEF-B866-241D6528CA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084" y="439616"/>
            <a:ext cx="11016762" cy="13891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 err="1"/>
              <a:t>Primjer</a:t>
            </a:r>
            <a:r>
              <a:rPr lang="en-US" sz="2000" b="1" dirty="0"/>
              <a:t>: </a:t>
            </a:r>
            <a:r>
              <a:rPr lang="en-US" sz="2000" dirty="0" err="1"/>
              <a:t>Odobren</a:t>
            </a:r>
            <a:r>
              <a:rPr lang="en-US" sz="2000" dirty="0"/>
              <a:t> je </a:t>
            </a:r>
            <a:r>
              <a:rPr lang="en-US" sz="2000" dirty="0" err="1"/>
              <a:t>potrošački</a:t>
            </a:r>
            <a:r>
              <a:rPr lang="en-US" sz="2000" dirty="0"/>
              <a:t> </a:t>
            </a:r>
            <a:r>
              <a:rPr lang="en-US" sz="2000" dirty="0" err="1"/>
              <a:t>kredit</a:t>
            </a:r>
            <a:r>
              <a:rPr lang="en-US" sz="2000" dirty="0"/>
              <a:t> u </a:t>
            </a:r>
            <a:r>
              <a:rPr lang="en-US" sz="2000" dirty="0" err="1"/>
              <a:t>iznosu</a:t>
            </a:r>
            <a:r>
              <a:rPr lang="en-US" sz="2000" dirty="0"/>
              <a:t> od 16.000 KM, </a:t>
            </a:r>
            <a:r>
              <a:rPr lang="en-US" sz="2000" dirty="0" err="1"/>
              <a:t>uz</a:t>
            </a:r>
            <a:r>
              <a:rPr lang="en-US" sz="2000" dirty="0"/>
              <a:t> </a:t>
            </a:r>
            <a:r>
              <a:rPr lang="en-US" sz="2000" dirty="0" err="1"/>
              <a:t>učešće</a:t>
            </a:r>
            <a:r>
              <a:rPr lang="en-US" sz="2000" dirty="0"/>
              <a:t> u </a:t>
            </a:r>
            <a:r>
              <a:rPr lang="en-US" sz="2000" dirty="0" err="1"/>
              <a:t>gotovu</a:t>
            </a:r>
            <a:r>
              <a:rPr lang="en-US" sz="2000" dirty="0"/>
              <a:t> od 30%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kamatnu</a:t>
            </a:r>
            <a:r>
              <a:rPr lang="en-US" sz="2000" dirty="0"/>
              <a:t> </a:t>
            </a:r>
            <a:r>
              <a:rPr lang="en-US" sz="2000" dirty="0" err="1"/>
              <a:t>stopu</a:t>
            </a:r>
            <a:r>
              <a:rPr lang="en-US" sz="2000" dirty="0"/>
              <a:t> od 8%. </a:t>
            </a:r>
            <a:r>
              <a:rPr lang="en-US" sz="2000" dirty="0" err="1"/>
              <a:t>Kredit</a:t>
            </a:r>
            <a:r>
              <a:rPr lang="en-US" sz="2000" dirty="0"/>
              <a:t> se </a:t>
            </a:r>
            <a:r>
              <a:rPr lang="en-US" sz="2000" dirty="0" err="1"/>
              <a:t>otplaćuje</a:t>
            </a:r>
            <a:r>
              <a:rPr lang="en-US" sz="2000" dirty="0"/>
              <a:t> u 8 </a:t>
            </a:r>
            <a:r>
              <a:rPr lang="en-US" sz="2000" dirty="0" err="1"/>
              <a:t>jednakih</a:t>
            </a:r>
            <a:r>
              <a:rPr lang="en-US" sz="2000" dirty="0"/>
              <a:t> </a:t>
            </a:r>
            <a:r>
              <a:rPr lang="en-US" sz="2000" dirty="0" err="1"/>
              <a:t>dekurzivnih</a:t>
            </a:r>
            <a:r>
              <a:rPr lang="en-US" sz="2000" dirty="0"/>
              <a:t> rata. </a:t>
            </a:r>
            <a:r>
              <a:rPr lang="en-US" sz="2000" dirty="0" err="1"/>
              <a:t>Dužnik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dospijeća</a:t>
            </a:r>
            <a:r>
              <a:rPr lang="en-US" sz="2000" dirty="0"/>
              <a:t> </a:t>
            </a:r>
            <a:r>
              <a:rPr lang="en-US" sz="2000" dirty="0" err="1"/>
              <a:t>šeste</a:t>
            </a:r>
            <a:r>
              <a:rPr lang="en-US" sz="2000" dirty="0"/>
              <a:t> rate </a:t>
            </a:r>
            <a:r>
              <a:rPr lang="en-US" sz="2000" dirty="0" err="1"/>
              <a:t>želi</a:t>
            </a:r>
            <a:r>
              <a:rPr lang="en-US" sz="2000" dirty="0"/>
              <a:t> da u </a:t>
            </a:r>
            <a:r>
              <a:rPr lang="en-US" sz="2000" dirty="0" err="1"/>
              <a:t>potpunosti</a:t>
            </a:r>
            <a:r>
              <a:rPr lang="en-US" sz="2000" dirty="0"/>
              <a:t> </a:t>
            </a:r>
            <a:r>
              <a:rPr lang="en-US" sz="2000" dirty="0" err="1"/>
              <a:t>zatvori</a:t>
            </a:r>
            <a:r>
              <a:rPr lang="en-US" sz="2000" dirty="0"/>
              <a:t> </a:t>
            </a:r>
            <a:r>
              <a:rPr lang="en-US" sz="2000" dirty="0" err="1"/>
              <a:t>kredit</a:t>
            </a:r>
            <a:r>
              <a:rPr lang="en-US" sz="2000" dirty="0"/>
              <a:t>. </a:t>
            </a:r>
            <a:r>
              <a:rPr lang="en-US" sz="2000" dirty="0" err="1"/>
              <a:t>Koliko</a:t>
            </a:r>
            <a:r>
              <a:rPr lang="en-US" sz="2000" dirty="0"/>
              <a:t> </a:t>
            </a:r>
            <a:r>
              <a:rPr lang="en-US" sz="2000" dirty="0" err="1"/>
              <a:t>dužnik</a:t>
            </a:r>
            <a:r>
              <a:rPr lang="en-US" sz="2000" dirty="0"/>
              <a:t> </a:t>
            </a:r>
            <a:r>
              <a:rPr lang="en-US" sz="2000" dirty="0" err="1"/>
              <a:t>treba</a:t>
            </a:r>
            <a:r>
              <a:rPr lang="en-US" sz="2000" dirty="0"/>
              <a:t> da </a:t>
            </a:r>
            <a:r>
              <a:rPr lang="en-US" sz="2000" dirty="0" err="1"/>
              <a:t>plati</a:t>
            </a:r>
            <a:r>
              <a:rPr lang="en-US" sz="2000" dirty="0"/>
              <a:t> </a:t>
            </a:r>
            <a:r>
              <a:rPr lang="en-US" sz="2000" dirty="0" err="1"/>
              <a:t>povjeriocu</a:t>
            </a:r>
            <a:r>
              <a:rPr lang="en-US" sz="2000" dirty="0"/>
              <a:t> tog dana?</a:t>
            </a:r>
            <a:endParaRPr lang="en-US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32C19F4-DA29-46F2-9F3E-3E25F7B84161}"/>
                  </a:ext>
                </a:extLst>
              </p:cNvPr>
              <p:cNvSpPr txBox="1"/>
              <p:nvPr/>
            </p:nvSpPr>
            <p:spPr>
              <a:xfrm>
                <a:off x="589084" y="1899139"/>
                <a:ext cx="10585939" cy="45781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=0,7∙16.000=11.200</m:t>
                      </m:r>
                    </m:oMath>
                  </m:oMathPara>
                </a14:m>
                <a:endParaRPr lang="en-US" b="0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=8</m:t>
                      </m:r>
                    </m:oMath>
                  </m:oMathPara>
                </a14:m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=0,08</m:t>
                      </m:r>
                    </m:oMath>
                  </m:oMathPara>
                </a14:m>
                <a:endParaRPr lang="en-US" b="0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en-US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15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11.200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=1.400</m:t>
                      </m:r>
                    </m:oMath>
                  </m:oMathPara>
                </a14:m>
                <a:endParaRPr lang="en-US" b="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15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</m:nary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15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1.200</m:t>
                          </m:r>
                          <m:r>
                            <a:rPr lang="en-1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0,08</m:t>
                          </m:r>
                          <m:r>
                            <a:rPr lang="en-1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8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+1)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24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=336</m:t>
                      </m:r>
                    </m:oMath>
                  </m:oMathPara>
                </a14:m>
                <a:endParaRPr lang="en-US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=1400+</m:t>
                      </m:r>
                      <m:f>
                        <m:fPr>
                          <m:ctrlPr>
                            <a:rPr lang="en-15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336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=1.442</m:t>
                      </m:r>
                    </m:oMath>
                  </m:oMathPara>
                </a14:m>
                <a:endParaRPr lang="en-US" dirty="0"/>
              </a:p>
              <a:p>
                <a:pPr algn="ctr"/>
                <a:endParaRPr lang="en-US" dirty="0"/>
              </a:p>
              <a:p>
                <a:r>
                  <a:rPr lang="en-US" dirty="0"/>
                  <a:t>    </a:t>
                </a:r>
                <a:r>
                  <a:rPr lang="en-US" dirty="0" err="1"/>
                  <a:t>Ukupno</a:t>
                </a:r>
                <a:r>
                  <a:rPr lang="en-US" dirty="0"/>
                  <a:t> </a:t>
                </a:r>
                <a:r>
                  <a:rPr lang="en-US" dirty="0" err="1"/>
                  <a:t>zaduženje</a:t>
                </a:r>
                <a:r>
                  <a:rPr lang="en-US" dirty="0"/>
                  <a:t> (m*a)</a:t>
                </a:r>
              </a:p>
              <a:p>
                <a:pPr marL="285750" indent="-285750">
                  <a:buFontTx/>
                  <a:buChar char="-"/>
                </a:pPr>
                <a:r>
                  <a:rPr lang="en-US" dirty="0" err="1"/>
                  <a:t>plaćene</a:t>
                </a:r>
                <a:r>
                  <a:rPr lang="en-US" dirty="0"/>
                  <a:t> rate ((n-1)*a)</a:t>
                </a:r>
              </a:p>
              <a:p>
                <a:pPr marL="285750" indent="-285750">
                  <a:buFontTx/>
                  <a:buChar char="-"/>
                </a:pPr>
                <a:r>
                  <a:rPr lang="en-US" dirty="0" err="1"/>
                  <a:t>kamata</a:t>
                </a:r>
                <a:r>
                  <a:rPr lang="en-US" dirty="0"/>
                  <a:t> </a:t>
                </a:r>
                <a:r>
                  <a:rPr lang="en-US" dirty="0" err="1"/>
                  <a:t>za</a:t>
                </a:r>
                <a:r>
                  <a:rPr lang="en-US" dirty="0"/>
                  <a:t> </a:t>
                </a:r>
                <a:r>
                  <a:rPr lang="en-US" dirty="0" err="1"/>
                  <a:t>bonifikaciju</a:t>
                </a:r>
                <a:r>
                  <a:rPr lang="en-US" dirty="0"/>
                  <a:t> (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15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7</m:t>
                        </m:r>
                      </m:sup>
                      <m:e>
                        <m:sSub>
                          <m:sSubPr>
                            <m:ctrlPr>
                              <a:rPr lang="en-15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dirty="0"/>
                  <a:t>)</a:t>
                </a:r>
              </a:p>
              <a:p>
                <a:r>
                  <a:rPr lang="en-US" dirty="0"/>
                  <a:t>=  </a:t>
                </a:r>
                <a:r>
                  <a:rPr lang="en-US" dirty="0" err="1"/>
                  <a:t>Iznos</a:t>
                </a:r>
                <a:r>
                  <a:rPr lang="en-US" dirty="0"/>
                  <a:t> </a:t>
                </a:r>
                <a:r>
                  <a:rPr lang="en-US" dirty="0" err="1"/>
                  <a:t>koji</a:t>
                </a:r>
                <a:r>
                  <a:rPr lang="en-US" dirty="0"/>
                  <a:t> se </a:t>
                </a:r>
                <a:r>
                  <a:rPr lang="en-US" dirty="0" err="1"/>
                  <a:t>plaća</a:t>
                </a:r>
                <a:r>
                  <a:rPr lang="en-US" dirty="0"/>
                  <a:t> u </a:t>
                </a:r>
                <a:r>
                  <a:rPr lang="en-US" dirty="0" err="1"/>
                  <a:t>trenutku</a:t>
                </a:r>
                <a:r>
                  <a:rPr lang="en-US" dirty="0"/>
                  <a:t> </a:t>
                </a:r>
                <a:r>
                  <a:rPr lang="en-US" dirty="0" err="1"/>
                  <a:t>likvidacije</a:t>
                </a:r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32C19F4-DA29-46F2-9F3E-3E25F7B841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084" y="1899139"/>
                <a:ext cx="10585939" cy="4578176"/>
              </a:xfrm>
              <a:prstGeom prst="rect">
                <a:avLst/>
              </a:prstGeom>
              <a:blipFill>
                <a:blip r:embed="rId2"/>
                <a:stretch>
                  <a:fillRect l="-518" b="-22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55354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C35C4A1A-850B-478D-9711-D4C3473B1AE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77008" y="1213338"/>
                <a:ext cx="10533184" cy="3640016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15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i="1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=6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7</m:t>
                          </m:r>
                        </m:sup>
                        <m:e>
                          <m:sSub>
                            <m:sSubPr>
                              <m:ctrlPr>
                                <a:rPr lang="en-15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</m:e>
                      </m:nary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15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15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en-15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+1)∙(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24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15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1400</m:t>
                          </m:r>
                          <m:r>
                            <a:rPr lang="en-1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0,08</m:t>
                          </m:r>
                          <m:r>
                            <a:rPr lang="en-1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8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+1)∙(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8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24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=28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 err="1"/>
                  <a:t>Ukupno</a:t>
                </a:r>
                <a:r>
                  <a:rPr lang="en-US" dirty="0"/>
                  <a:t> </a:t>
                </a:r>
                <a:r>
                  <a:rPr lang="en-US" dirty="0" err="1"/>
                  <a:t>zaduženje</a:t>
                </a:r>
                <a:r>
                  <a:rPr lang="en-US" dirty="0"/>
                  <a:t> (m*a)			8*1442</a:t>
                </a:r>
              </a:p>
              <a:p>
                <a:pPr marL="285750" indent="-285750">
                  <a:buFontTx/>
                  <a:buChar char="-"/>
                </a:pPr>
                <a:r>
                  <a:rPr lang="en-US" dirty="0" err="1"/>
                  <a:t>plaćene</a:t>
                </a:r>
                <a:r>
                  <a:rPr lang="en-US" dirty="0"/>
                  <a:t> rate ((n-1)*a)		       - (6-1)*1442</a:t>
                </a:r>
              </a:p>
              <a:p>
                <a:pPr marL="285750" indent="-285750">
                  <a:buFontTx/>
                  <a:buChar char="-"/>
                </a:pPr>
                <a:r>
                  <a:rPr lang="en-US" dirty="0" err="1"/>
                  <a:t>kamata</a:t>
                </a:r>
                <a:r>
                  <a:rPr lang="en-US" dirty="0"/>
                  <a:t> </a:t>
                </a:r>
                <a:r>
                  <a:rPr lang="en-US" dirty="0" err="1"/>
                  <a:t>za</a:t>
                </a:r>
                <a:r>
                  <a:rPr lang="en-US" dirty="0"/>
                  <a:t> </a:t>
                </a:r>
                <a:r>
                  <a:rPr lang="en-US" dirty="0" err="1"/>
                  <a:t>bonifikaciju</a:t>
                </a:r>
                <a:r>
                  <a:rPr lang="en-US" dirty="0"/>
                  <a:t> (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15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=6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7</m:t>
                        </m:r>
                      </m:sup>
                      <m:e>
                        <m:sSub>
                          <m:sSubPr>
                            <m:ctrlPr>
                              <a:rPr lang="en-15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dirty="0"/>
                  <a:t>) 		-     28</a:t>
                </a:r>
              </a:p>
              <a:p>
                <a:pPr marL="0" indent="0">
                  <a:buNone/>
                </a:pPr>
                <a:r>
                  <a:rPr lang="en-US" b="1" dirty="0"/>
                  <a:t>= </a:t>
                </a:r>
                <a:r>
                  <a:rPr lang="en-US" b="1" dirty="0" err="1"/>
                  <a:t>Iznos</a:t>
                </a:r>
                <a:r>
                  <a:rPr lang="en-US" b="1" dirty="0"/>
                  <a:t> koji se </a:t>
                </a:r>
                <a:r>
                  <a:rPr lang="en-US" b="1" dirty="0" err="1"/>
                  <a:t>plaća</a:t>
                </a:r>
                <a:r>
                  <a:rPr lang="en-US" b="1" dirty="0"/>
                  <a:t> u </a:t>
                </a:r>
                <a:r>
                  <a:rPr lang="en-US" b="1" dirty="0" err="1"/>
                  <a:t>trenutku</a:t>
                </a:r>
                <a:r>
                  <a:rPr lang="en-US" b="1" dirty="0"/>
                  <a:t> </a:t>
                </a:r>
                <a:r>
                  <a:rPr lang="en-US" b="1" dirty="0" err="1"/>
                  <a:t>likvidacije</a:t>
                </a:r>
                <a:r>
                  <a:rPr lang="en-US" b="1" dirty="0"/>
                  <a:t>	  4.298</a:t>
                </a:r>
                <a:r>
                  <a:rPr lang="sr-Latn-BA" b="1" dirty="0"/>
                  <a:t> KM</a:t>
                </a:r>
                <a:endParaRPr lang="en-US" b="1" dirty="0"/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C35C4A1A-850B-478D-9711-D4C3473B1AE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7008" y="1213338"/>
                <a:ext cx="10533184" cy="3640016"/>
              </a:xfrm>
              <a:blipFill>
                <a:blip r:embed="rId2"/>
                <a:stretch>
                  <a:fillRect l="-4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123643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BED689-B1FE-45F3-B5E5-AA0CE0E84C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742" y="150830"/>
            <a:ext cx="10680569" cy="12254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000" b="1" dirty="0"/>
              <a:t>Primjer: </a:t>
            </a:r>
            <a:r>
              <a:rPr lang="sr-Latn-BA" sz="2000" dirty="0"/>
              <a:t>Potrošački kredit u iznosu od 18.000 KM je odobren na 12 mjeseci. Kredit se otplaćuje jednakim mjesečnim ratama. Izračunati iznos mjesečne rate, ako je kamatna stopa u prvih 7 mjeseci bila 9%, a nadalje 10%.</a:t>
            </a: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13A5882-76A9-4450-A76F-164891701D34}"/>
                  </a:ext>
                </a:extLst>
              </p:cNvPr>
              <p:cNvSpPr txBox="1"/>
              <p:nvPr/>
            </p:nvSpPr>
            <p:spPr>
              <a:xfrm>
                <a:off x="612742" y="1187778"/>
                <a:ext cx="10341204" cy="59483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=18.000</m:t>
                      </m:r>
                    </m:oMath>
                  </m:oMathPara>
                </a14:m>
                <a:endParaRPr lang="sr-Latn-BA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=7,  </m:t>
                      </m:r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=0,09</m:t>
                      </m:r>
                    </m:oMath>
                  </m:oMathPara>
                </a14:m>
                <a:endParaRPr lang="sr-Latn-BA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=5,  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=0,1</m:t>
                      </m:r>
                    </m:oMath>
                  </m:oMathPara>
                </a14:m>
                <a:endParaRPr lang="sr-Latn-BA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150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num>
                        <m:den>
                          <m:sSub>
                            <m:sSub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18.000</m:t>
                          </m:r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5+7</m:t>
                          </m:r>
                        </m:den>
                      </m:f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=1.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00</m:t>
                      </m:r>
                    </m:oMath>
                  </m:oMathPara>
                </a14:m>
                <a:endParaRPr lang="sr-Latn-BA" sz="2000" b="0" dirty="0"/>
              </a:p>
              <a:p>
                <a:endParaRPr lang="sr-Latn-BA" sz="2000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150" sz="20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</m:nary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+1)</m:t>
                          </m:r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</m:oMath>
                  </m:oMathPara>
                </a14:m>
                <a:endParaRPr lang="sr-Latn-BA" sz="2000" b="0" dirty="0"/>
              </a:p>
              <a:p>
                <a:endParaRPr lang="sr-Latn-BA" sz="20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150" sz="20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</m:nary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begChr m:val="{"/>
                          <m:endChr m:val="}"/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e>
                                <m:sub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12</m:t>
                              </m:r>
                            </m:den>
                          </m:f>
                          <m:d>
                            <m:dPr>
                              <m:begChr m:val="["/>
                              <m:endChr m:val="]"/>
                              <m:ctrlPr>
                                <a:rPr lang="sr-Latn-BA" sz="20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+1)</m:t>
                              </m:r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f>
                                <m:fPr>
                                  <m:ctrlPr>
                                    <a:rPr lang="sr-Latn-BA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  <m:t>𝑚</m:t>
                                      </m:r>
                                    </m:e>
                                    <m:sub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e>
                                <m:sub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12</m:t>
                              </m:r>
                            </m:den>
                          </m:f>
                          <m:d>
                            <m:dPr>
                              <m:begChr m:val="["/>
                              <m:endChr m:val="]"/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+1)</m:t>
                              </m:r>
                              <m:f>
                                <m:f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  <m:t>𝑚</m:t>
                                      </m:r>
                                    </m:e>
                                    <m:sub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</m:d>
                    </m:oMath>
                  </m:oMathPara>
                </a14:m>
                <a:endParaRPr lang="sr-Latn-BA" sz="2000" b="0" dirty="0"/>
              </a:p>
              <a:p>
                <a:endParaRPr lang="en-US" sz="2000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150" sz="20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</m:nary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=1.500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begChr m:val="{"/>
                          <m:endChr m:val="}"/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0,09</m:t>
                              </m:r>
                            </m:num>
                            <m:den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12</m:t>
                              </m:r>
                            </m:den>
                          </m:f>
                          <m:d>
                            <m:dPr>
                              <m:begChr m:val="["/>
                              <m:endChr m:val="]"/>
                              <m:ctrlP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ctrlPr>
                                    <a:rPr lang="sr-Latn-BA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12</m:t>
                                  </m:r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12</m:t>
                                  </m:r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</a:rPr>
                                    <m:t>7</m:t>
                                  </m:r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+1</m:t>
                                  </m:r>
                                </m:e>
                              </m:d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f>
                                <m:f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</a:rPr>
                                    <m:t>7</m:t>
                                  </m:r>
                                </m:num>
                                <m:den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0,1</m:t>
                              </m:r>
                            </m:num>
                            <m:den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12</m:t>
                              </m:r>
                            </m:den>
                          </m:f>
                          <m:d>
                            <m:dPr>
                              <m:begChr m:val="["/>
                              <m:endChr m:val="]"/>
                              <m:ctrlP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ctrlPr>
                                    <a:rPr lang="sr-Latn-BA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+1</m:t>
                                  </m:r>
                                </m:e>
                              </m:d>
                              <m:f>
                                <m:f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</m:num>
                                <m:den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</m:d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𝟖𝟗𝟔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𝟐𝟓</m:t>
                      </m:r>
                    </m:oMath>
                  </m:oMathPara>
                </a14:m>
                <a:endParaRPr lang="sr-Latn-BA" sz="2000" b="1" dirty="0"/>
              </a:p>
              <a:p>
                <a:endParaRPr lang="sr-Latn-BA" sz="2000" b="1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00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=1.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500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150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896,25</m:t>
                          </m:r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𝟓𝟕𝟒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𝟔𝟗</m:t>
                      </m:r>
                    </m:oMath>
                  </m:oMathPara>
                </a14:m>
                <a:endParaRPr lang="en-US" sz="2000" dirty="0"/>
              </a:p>
              <a:p>
                <a:endParaRPr lang="en-US" sz="2000" b="1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13A5882-76A9-4450-A76F-164891701D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742" y="1187778"/>
                <a:ext cx="10341204" cy="594836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04447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BFB2A50-1F44-42DD-B955-DDF96D2DB21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61913" y="490193"/>
                <a:ext cx="11500701" cy="6183983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Latn-BA" b="1" dirty="0"/>
                  <a:t>Izvođenje formule: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bHide m:val="on"/>
                        <m:supHide m:val="on"/>
                        <m:ctrlPr>
                          <a:rPr lang="en-150" sz="1800" b="1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n-US" sz="1800" b="1" i="1">
                            <a:latin typeface="Cambria Math" panose="02040503050406030204" pitchFamily="18" charset="0"/>
                          </a:rPr>
                          <m:t>𝑰</m:t>
                        </m:r>
                      </m:e>
                    </m:nary>
                    <m:r>
                      <a:rPr lang="en-US" sz="1800" b="1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1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1800" b="1" i="1" smtClean="0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sz="1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1800" b="1" i="1">
                                <a:latin typeface="Cambria Math" panose="020405030504060302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sr-Latn-BA" sz="18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sr-Latn-BA" sz="18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sr-Latn-BA" sz="18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sr-Latn-BA" sz="1800" b="1" i="1" smtClean="0">
                            <a:latin typeface="Cambria Math" panose="02040503050406030204" pitchFamily="18" charset="0"/>
                          </a:rPr>
                          <m:t>)</m:t>
                        </m:r>
                        <m:sSub>
                          <m:sSubPr>
                            <m:ctrlPr>
                              <a:rPr lang="en-US" sz="1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sr-Latn-BA" sz="1800" b="1" i="1">
                                <a:latin typeface="Cambria Math" panose="020405030504060302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sr-Latn-BA" sz="18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r>
                          <a:rPr lang="sr-Latn-BA" sz="18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1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b>
                      <m:sSubPr>
                        <m:ctrlPr>
                          <a:rPr lang="sr-Latn-BA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  <m:sub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sr-Latn-BA" sz="1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sr-Latn-BA" sz="1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1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1800" b="1" i="1">
                                <a:latin typeface="Cambria Math" panose="02040503050406030204" pitchFamily="18" charset="0"/>
                              </a:rPr>
                              <m:t>𝒊</m:t>
                            </m:r>
                          </m:e>
                          <m:sub>
                            <m:r>
                              <a:rPr lang="sr-Latn-BA" sz="18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r>
                          <a:rPr lang="sr-Latn-BA" sz="1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𝟏𝟐</m:t>
                        </m:r>
                      </m:den>
                    </m:f>
                    <m:r>
                      <a:rPr lang="sr-Latn-BA" sz="1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1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sr-Latn-BA" sz="1800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1800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1800" b="1" i="1">
                                    <a:latin typeface="Cambria Math" panose="02040503050406030204" pitchFamily="18" charset="0"/>
                                  </a:rPr>
                                  <m:t>𝒎</m:t>
                                </m:r>
                              </m:e>
                              <m:sub>
                                <m:r>
                                  <a:rPr lang="sr-Latn-BA" sz="1800" b="1" i="1" smtClean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b>
                            </m:sSub>
                            <m:r>
                              <a:rPr lang="sr-Latn-BA" sz="1800" b="1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sr-Latn-BA" sz="18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e>
                        </m:d>
                        <m:sSub>
                          <m:sSubPr>
                            <m:ctrlPr>
                              <a:rPr lang="en-US" sz="1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sr-Latn-BA" sz="1800" b="1" i="1">
                                <a:latin typeface="Cambria Math" panose="020405030504060302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sr-Latn-BA" sz="18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num>
                      <m:den>
                        <m:r>
                          <a:rPr lang="sr-Latn-BA" sz="1800" b="1" i="1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1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b>
                      <m:sSubPr>
                        <m:ctrlPr>
                          <a:rPr lang="sr-Latn-BA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𝒃</m:t>
                        </m:r>
                      </m:e>
                      <m:sub>
                        <m:r>
                          <a:rPr lang="sr-Latn-BA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lang="sr-Latn-BA" sz="1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sr-Latn-BA" sz="18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1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1800" b="1" i="1">
                                <a:latin typeface="Cambria Math" panose="02040503050406030204" pitchFamily="18" charset="0"/>
                              </a:rPr>
                              <m:t>𝒊</m:t>
                            </m:r>
                          </m:e>
                          <m:sub>
                            <m:r>
                              <a:rPr lang="sr-Latn-BA" sz="18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num>
                      <m:den>
                        <m:r>
                          <a:rPr lang="sr-Latn-BA" sz="18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𝟏𝟐</m:t>
                        </m:r>
                      </m:den>
                    </m:f>
                    <m:r>
                      <a:rPr lang="sr-Latn-BA" sz="1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18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1800" b="1" i="1">
                            <a:latin typeface="Cambria Math" panose="02040503050406030204" pitchFamily="18" charset="0"/>
                          </a:rPr>
                          <m:t>𝒎</m:t>
                        </m:r>
                      </m:e>
                      <m:sub>
                        <m:r>
                          <a:rPr lang="sr-Latn-BA" sz="1800" b="1" i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sr-Latn-BA" sz="1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b>
                      <m:sSubPr>
                        <m:ctrlPr>
                          <a:rPr lang="en-US" sz="18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1800" b="1" i="1">
                            <a:latin typeface="Cambria Math" panose="02040503050406030204" pitchFamily="18" charset="0"/>
                          </a:rPr>
                          <m:t>𝒎</m:t>
                        </m:r>
                      </m:e>
                      <m:sub>
                        <m:r>
                          <a:rPr lang="sr-Latn-BA" sz="18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lang="sr-Latn-BA" sz="1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b>
                      <m:sSubPr>
                        <m:ctrlPr>
                          <a:rPr lang="sr-Latn-BA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𝒃</m:t>
                        </m:r>
                      </m:e>
                      <m:sub>
                        <m:r>
                          <a:rPr lang="sr-Latn-BA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lang="sr-Latn-BA" sz="1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sr-Latn-BA" sz="18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1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1800" b="1" i="1">
                                <a:latin typeface="Cambria Math" panose="02040503050406030204" pitchFamily="18" charset="0"/>
                              </a:rPr>
                              <m:t>𝒊</m:t>
                            </m:r>
                          </m:e>
                          <m:sub>
                            <m:r>
                              <a:rPr lang="sr-Latn-BA" sz="18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r>
                          <a:rPr lang="sr-Latn-BA" sz="18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sr-Latn-BA" b="1" dirty="0"/>
                  <a:t> </a:t>
                </a:r>
              </a:p>
              <a:p>
                <a:pPr marL="0" indent="0">
                  <a:buNone/>
                </a:pPr>
                <a:r>
                  <a:rPr lang="sr-Latn-BA" dirty="0"/>
                  <a:t>Otplata kredita se vrši u dvije serije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18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sr-Latn-BA" sz="18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sr-Latn-BA" dirty="0"/>
                  <a:t> (gdje imamo otplatu glavnice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sr-Latn-BA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sr-Latn-BA" dirty="0"/>
                  <a:t> i kamatnu stopu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sr-Latn-BA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sr-Latn-BA" dirty="0"/>
                  <a:t>) i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sr-Latn-BA" dirty="0"/>
                  <a:t> (gdje imamo otplatu glavnice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sr-Latn-BA" dirty="0"/>
                  <a:t> i kamatnu stopu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sr-Latn-BA" dirty="0"/>
                  <a:t>), pri čemu je </a:t>
                </a:r>
                <a14:m>
                  <m:oMath xmlns:m="http://schemas.openxmlformats.org/officeDocument/2006/math">
                    <m:r>
                      <a:rPr lang="sr-Latn-BA" i="1">
                        <a:latin typeface="Cambria Math" panose="02040503050406030204" pitchFamily="18" charset="0"/>
                      </a:rPr>
                      <m:t>𝐾</m:t>
                    </m:r>
                    <m:r>
                      <a:rPr lang="sr-Latn-BA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sr-Latn-BA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b>
                      <m:sSub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sr-Latn-BA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sr-Latn-BA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sr-Latn-BA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b>
                      <m:sSubPr>
                        <m:ctrlP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sr-Latn-BA" dirty="0"/>
                  <a:t>  </a:t>
                </a:r>
              </a:p>
              <a:p>
                <a:pPr marL="0" indent="0">
                  <a:buNone/>
                </a:pPr>
                <a:r>
                  <a:rPr lang="sr-Latn-BA" dirty="0"/>
                  <a:t>Ukupnu kamatu dobijamo po formuli: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15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</m:nary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+…+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sr-Latn-BA" b="0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sr-Latn-BA" sz="2000" dirty="0"/>
                  <a:t>	</a:t>
                </a:r>
                <a14:m>
                  <m:oMath xmlns:m="http://schemas.openxmlformats.org/officeDocument/2006/math">
                    <m:r>
                      <a:rPr lang="sr-Latn-BA" sz="2000" b="0" i="0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sr-Latn-BA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sSub>
                          <m:sSub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sr-Latn-BA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  <m:sub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r>
                          <a:rPr lang="sr-Latn-BA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12</m:t>
                        </m:r>
                      </m:den>
                    </m:f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−1)</m:t>
                        </m:r>
                        <m:r>
                          <a:rPr lang="sr-Latn-BA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sSub>
                          <m:sSub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sr-Latn-BA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  <m:sub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r>
                          <a:rPr lang="sr-Latn-BA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12</m:t>
                        </m:r>
                      </m:den>
                    </m:f>
                    <m:r>
                      <a:rPr lang="sr-Latn-BA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…+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sr-Latn-BA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sSub>
                          <m:sSub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sr-Latn-BA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  <m:sub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r>
                          <a:rPr lang="sr-Latn-BA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12</m:t>
                        </m:r>
                      </m:den>
                    </m:f>
                  </m:oMath>
                </a14:m>
                <a:endParaRPr lang="sr-Latn-BA" sz="2000" dirty="0"/>
              </a:p>
              <a:p>
                <a:pPr marL="0" indent="0">
                  <a:buNone/>
                </a:pPr>
                <a:r>
                  <a:rPr lang="sr-Latn-BA" dirty="0"/>
                  <a:t>(U prvom mjesecu kamatu obračunavamo na ukupan ostatak duga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sr-Latn-BA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b>
                      <m:sSub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sr-Latn-BA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sr-Latn-BA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b>
                      <m:sSub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sr-Latn-BA" dirty="0"/>
                  <a:t>, u drugom smanjujemo ostatak duga za jednu otplatu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sr-Latn-BA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sr-Latn-BA" dirty="0"/>
                  <a:t>, pa imamo ostatak duga od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sr-Latn-BA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sr-Latn-BA" i="1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r>
                      <a:rPr lang="sr-Latn-BA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b>
                      <m:sSub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sr-Latn-BA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sr-Latn-BA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sr-Latn-BA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b>
                      <m:sSub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sr-Latn-BA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sr-Latn-BA" dirty="0"/>
                  <a:t> itd. Na početku otplata druge serije nam je ostatak duga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sr-Latn-BA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sr-Latn-BA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b>
                      <m:sSub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sr-Latn-BA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sr-Latn-BA" dirty="0"/>
                  <a:t>, da bi na kraju bio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sr-Latn-BA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sr-Latn-BA" b="0" i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15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</m:nary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+…+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sr-Latn-BA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−1)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+…+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</m:oMath>
                  </m:oMathPara>
                </a14:m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15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</m:nary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+1)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BFB2A50-1F44-42DD-B955-DDF96D2DB21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1913" y="490193"/>
                <a:ext cx="11500701" cy="6183983"/>
              </a:xfrm>
              <a:blipFill>
                <a:blip r:embed="rId2"/>
                <a:stretch>
                  <a:fillRect l="-477" t="-5911" r="-9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896746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E28BA7-882F-4733-9D9B-508FD242A4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059" y="197964"/>
            <a:ext cx="10991653" cy="12254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000" b="1" dirty="0"/>
              <a:t>Primjer:  </a:t>
            </a:r>
            <a:r>
              <a:rPr lang="sr-Latn-BA" sz="2000" dirty="0"/>
              <a:t>Nominalni iznos potrošačkog kredita je 12.750 KM. Kredit je odobren na 18 mjeseci i otplaćuje se mjesečnim ratama, s tim da su otplate glavnice u toku prvih 10 mjeseci veće od otplata u toku posljednjih 8 mjeseci za 20%. Izračunati iznos mjesečnih rata, ako je kamatna stopa 6%. </a:t>
            </a:r>
            <a:endParaRPr lang="en-US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D21CE09-BBFB-491B-AC07-37FD535EC16D}"/>
                  </a:ext>
                </a:extLst>
              </p:cNvPr>
              <p:cNvSpPr txBox="1"/>
              <p:nvPr/>
            </p:nvSpPr>
            <p:spPr>
              <a:xfrm>
                <a:off x="565608" y="1423448"/>
                <a:ext cx="10869104" cy="52857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=12.750</m:t>
                      </m:r>
                    </m:oMath>
                  </m:oMathPara>
                </a14:m>
                <a:endParaRPr lang="sr-Latn-BA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=10,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=8</m:t>
                      </m:r>
                    </m:oMath>
                  </m:oMathPara>
                </a14:m>
                <a:endParaRPr lang="sr-Latn-BA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=0,06</m:t>
                      </m:r>
                    </m:oMath>
                  </m:oMathPara>
                </a14:m>
                <a:endParaRPr lang="sr-Latn-BA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=1,2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sr-Latn-BA" b="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sr-Latn-BA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1,2</m:t>
                          </m:r>
                        </m:den>
                      </m:f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=765; 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=637,5</m:t>
                      </m:r>
                    </m:oMath>
                  </m:oMathPara>
                </a14:m>
                <a:endParaRPr lang="sr-Latn-BA" dirty="0"/>
              </a:p>
              <a:p>
                <a:endParaRPr lang="sr-Latn-BA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15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</m:nary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+1)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</m:oMath>
                  </m:oMathPara>
                </a14:m>
                <a:endParaRPr lang="sr-Latn-BA" dirty="0"/>
              </a:p>
              <a:p>
                <a:endParaRPr lang="sr-Latn-BA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15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</m:nary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  <m:r>
                            <a:rPr lang="sr-Latn-BA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765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0,06</m:t>
                          </m:r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8</m:t>
                          </m:r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637,5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0,06</m:t>
                          </m:r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637,5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0,06</m:t>
                          </m:r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=325,53</m:t>
                      </m:r>
                    </m:oMath>
                  </m:oMathPara>
                </a14:m>
                <a:endParaRPr lang="sr-Latn-BA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15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</m:nary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18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=765+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325,53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18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𝟕𝟖𝟑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𝟎𝟗</m:t>
                      </m:r>
                    </m:oMath>
                  </m:oMathPara>
                </a14:m>
                <a:endParaRPr lang="sr-Latn-BA" b="1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15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</m:nary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18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=637,5+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325,53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18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𝟔𝟓𝟓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𝟓𝟗</m:t>
                      </m:r>
                    </m:oMath>
                  </m:oMathPara>
                </a14:m>
                <a:endParaRPr lang="sr-Latn-BA" b="1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D21CE09-BBFB-491B-AC07-37FD535EC1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608" y="1423448"/>
                <a:ext cx="10869104" cy="528574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92951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33DD3D2-74B0-43D9-9F37-FF896AFEC9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b="1" dirty="0"/>
              <a:t>SLOŽENI KAMATNI RAČUN</a:t>
            </a:r>
            <a:endParaRPr 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140979EC-5210-44A4-AB2A-66BE238CF60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231136" y="2534349"/>
                <a:ext cx="7729728" cy="3941865"/>
              </a:xfrm>
            </p:spPr>
            <p:txBody>
              <a:bodyPr>
                <a:normAutofit/>
              </a:bodyPr>
              <a:lstStyle/>
              <a:p>
                <a:r>
                  <a:rPr lang="sr-Latn-BA" sz="2000" dirty="0"/>
                  <a:t>Obračunata kamata u jednom periodu se dodaje glavnici i čini osnovicu za obračun kamate u narednom periodu</a:t>
                </a:r>
              </a:p>
              <a:p>
                <a:r>
                  <a:rPr lang="sr-Latn-BA" sz="2000" dirty="0"/>
                  <a:t>Koristi se za transakcije duže od godinu dana</a:t>
                </a:r>
              </a:p>
              <a:p>
                <a:r>
                  <a:rPr lang="sr-Latn-BA" sz="2000" dirty="0"/>
                  <a:t>Anticipativni i dekurzivni obračun kamate</a:t>
                </a:r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f>
                                <m:f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num>
                                <m:den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endParaRPr lang="sr-Latn-BA" sz="2000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endParaRPr lang="sr-Latn-BA" sz="2000" dirty="0"/>
              </a:p>
              <a:p>
                <a:pPr marL="0" indent="0">
                  <a:buNone/>
                </a:pPr>
                <a:r>
                  <a:rPr lang="sr-Latn-BA" sz="2000" dirty="0"/>
                  <a:t>r – faktor akumulacije (prikazan u prvim finansijskim tablicama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sr-Latn-BA" sz="20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  <m:sup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p>
                    </m:sSubSup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140979EC-5210-44A4-AB2A-66BE238CF60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231136" y="2534349"/>
                <a:ext cx="7729728" cy="3941865"/>
              </a:xfrm>
              <a:blipFill>
                <a:blip r:embed="rId2"/>
                <a:stretch>
                  <a:fillRect l="-789" t="-929" r="-11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328295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B65DFE-5C7B-413F-AC0E-4DE71E0FF2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248255"/>
            <a:ext cx="7729728" cy="1188720"/>
          </a:xfrm>
        </p:spPr>
        <p:txBody>
          <a:bodyPr/>
          <a:lstStyle/>
          <a:p>
            <a:r>
              <a:rPr lang="sr-Latn-BA" dirty="0"/>
              <a:t>Vrste kamatnih stopa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0A07DEA-DA94-4A8F-85DC-C85CD58E4DD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34186" y="1715678"/>
                <a:ext cx="10966516" cy="4807671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Latn-BA" sz="2000" dirty="0"/>
                  <a:t>1. </a:t>
                </a:r>
                <a:r>
                  <a:rPr lang="sr-Latn-BA" sz="2000" b="1" dirty="0"/>
                  <a:t>Nominalna kamatna stopa </a:t>
                </a:r>
                <a:r>
                  <a:rPr lang="sr-Latn-BA" sz="2000" dirty="0"/>
                  <a:t>(p%) – kamatna stopa data za bazni period, najčešće godinu dana</a:t>
                </a:r>
              </a:p>
              <a:p>
                <a:pPr marL="0" indent="0">
                  <a:buNone/>
                </a:pPr>
                <a:r>
                  <a:rPr lang="sr-Latn-BA" sz="2000" dirty="0"/>
                  <a:t>2. </a:t>
                </a:r>
                <a:r>
                  <a:rPr lang="sr-Latn-BA" sz="2000" b="1" dirty="0"/>
                  <a:t>Relativna kamatna stopa</a:t>
                </a:r>
                <a:r>
                  <a:rPr lang="sr-Latn-BA" sz="2000" dirty="0"/>
                  <a:t>– koristi se kada imamo m kapitalisanja u toku godine, pri čemu je nominalna k.s. p%</a:t>
                </a:r>
              </a:p>
              <a:p>
                <a:pPr marL="0" indent="0">
                  <a:buNone/>
                </a:pPr>
                <a:r>
                  <a:rPr lang="sr-Latn-BA" sz="2000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num>
                      <m:den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den>
                    </m:f>
                  </m:oMath>
                </a14:m>
                <a:endParaRPr lang="sr-Latn-BA" sz="2000" dirty="0"/>
              </a:p>
              <a:p>
                <a:pPr marL="0" indent="0">
                  <a:buNone/>
                </a:pPr>
                <a:r>
                  <a:rPr lang="sr-Latn-BA" sz="2000" dirty="0"/>
                  <a:t>3. </a:t>
                </a:r>
                <a:r>
                  <a:rPr lang="sr-Latn-BA" sz="2000" b="1" dirty="0"/>
                  <a:t>Konformna kamatna stopa </a:t>
                </a:r>
                <a:r>
                  <a:rPr lang="sr-Latn-BA" sz="2000" dirty="0"/>
                  <a:t>– koristi se kada se pri ispodgodišnjem ukamaćenju želi ostvariti ista konačna vrijednost kapitala nakon n godina kao i primjenom nominalne kamatne stope</a:t>
                </a:r>
              </a:p>
              <a:p>
                <a:pPr marL="0" indent="0">
                  <a:buNone/>
                </a:pPr>
                <a:r>
                  <a:rPr lang="sr-Latn-BA" sz="2000" dirty="0"/>
                  <a:t>	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sr-Latn-BA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ad>
                          <m:rad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>
                            <m:r>
                              <m:rPr>
                                <m:brk m:alnAt="7"/>
                              </m:rPr>
                              <a:rPr lang="sr-Latn-BA" sz="20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deg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1+</m:t>
                            </m:r>
                            <m:f>
                              <m:fPr>
                                <m:ctrlP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num>
                              <m:den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100</m:t>
                                </m:r>
                              </m:den>
                            </m:f>
                          </m:e>
                        </m:rad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∙100</m:t>
                    </m:r>
                  </m:oMath>
                </a14:m>
                <a:endParaRPr lang="sr-Latn-BA" sz="2000" dirty="0"/>
              </a:p>
              <a:p>
                <a:pPr marL="0" indent="0">
                  <a:buNone/>
                </a:pPr>
                <a:r>
                  <a:rPr lang="sr-Latn-BA" sz="2000" dirty="0"/>
                  <a:t>4. </a:t>
                </a:r>
                <a:r>
                  <a:rPr lang="sr-Latn-BA" sz="2000" b="1" dirty="0"/>
                  <a:t>Ekvivalentna kamatna stopa </a:t>
                </a:r>
                <a:r>
                  <a:rPr lang="sr-Latn-BA" sz="2000" dirty="0"/>
                  <a:t>– pri različitom ispodgodišnjem kapitalisanju daje istu vrijednost kamate na godišnjem nivou</a:t>
                </a:r>
              </a:p>
              <a:p>
                <a:pPr marL="0" indent="0">
                  <a:buNone/>
                </a:pPr>
                <a:r>
                  <a:rPr lang="sr-Latn-BA" sz="2000" dirty="0"/>
                  <a:t>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Latn-BA" sz="2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sr-Latn-BA" sz="200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1+</m:t>
                            </m:r>
                            <m:f>
                              <m:fPr>
                                <m:ctrlPr>
                                  <a:rPr lang="sr-Latn-BA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f>
                                  <m:fPr>
                                    <m:ctrlPr>
                                      <a:rPr lang="sr-Latn-BA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sr-Latn-BA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2000" i="1">
                                            <a:latin typeface="Cambria Math" panose="02040503050406030204" pitchFamily="18" charset="0"/>
                                          </a:rPr>
                                          <m:t>𝑝</m:t>
                                        </m:r>
                                      </m:e>
                                      <m:sub>
                                        <m:r>
                                          <a:rPr lang="sr-Latn-BA" sz="2000" b="0" i="1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sr-Latn-BA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2000" b="0" i="1" smtClean="0">
                                            <a:latin typeface="Cambria Math" panose="02040503050406030204" pitchFamily="18" charset="0"/>
                                          </a:rPr>
                                          <m:t>𝑚</m:t>
                                        </m:r>
                                      </m:e>
                                      <m:sub>
                                        <m:r>
                                          <a:rPr lang="sr-Latn-BA" sz="2000" b="0" i="1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den>
                                </m:f>
                              </m:num>
                              <m:den>
                                <m:r>
                                  <a:rPr lang="sr-Latn-BA" sz="2000" b="0" i="1" smtClean="0">
                                    <a:latin typeface="Cambria Math" panose="02040503050406030204" pitchFamily="18" charset="0"/>
                                  </a:rPr>
                                  <m:t>100</m:t>
                                </m:r>
                              </m:den>
                            </m:f>
                          </m:e>
                        </m:d>
                      </m:e>
                      <m:sup>
                        <m:sSub>
                          <m:sSubPr>
                            <m:ctrlPr>
                              <a:rPr lang="sr-Latn-BA" sz="20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p>
                    </m:sSup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1+</m:t>
                            </m:r>
                            <m:f>
                              <m:fPr>
                                <m:ctrlP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f>
                                  <m:fPr>
                                    <m:ctrlPr>
                                      <a:rPr lang="sr-Latn-BA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sr-Latn-BA" sz="20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2000" i="1">
                                            <a:latin typeface="Cambria Math" panose="02040503050406030204" pitchFamily="18" charset="0"/>
                                          </a:rPr>
                                          <m:t>𝑝</m:t>
                                        </m:r>
                                      </m:e>
                                      <m:sub>
                                        <m:r>
                                          <a:rPr lang="sr-Latn-BA" sz="2000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sr-Latn-BA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2000" i="1">
                                            <a:latin typeface="Cambria Math" panose="02040503050406030204" pitchFamily="18" charset="0"/>
                                          </a:rPr>
                                          <m:t>𝑚</m:t>
                                        </m:r>
                                      </m:e>
                                      <m:sub>
                                        <m:r>
                                          <a:rPr lang="sr-Latn-BA" sz="2000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den>
                                </m:f>
                              </m:num>
                              <m:den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100</m:t>
                                </m:r>
                              </m:den>
                            </m:f>
                          </m:e>
                        </m:d>
                      </m:e>
                      <m:sup>
                        <m:sSub>
                          <m:sSub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sup>
                    </m:sSup>
                    <m:r>
                      <a:rPr lang="sr-Latn-BA" sz="2000" b="0" i="0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sSub>
                      <m:sSub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0A07DEA-DA94-4A8F-85DC-C85CD58E4DD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34186" y="1715678"/>
                <a:ext cx="10966516" cy="4807671"/>
              </a:xfrm>
              <a:blipFill>
                <a:blip r:embed="rId2"/>
                <a:stretch>
                  <a:fillRect l="-611" t="-6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546963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35EEBD-1CF0-4D77-92C1-88BEDD17D1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4759" y="337008"/>
            <a:ext cx="11142482" cy="16614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000" b="1" dirty="0"/>
              <a:t>Primjer: </a:t>
            </a:r>
            <a:r>
              <a:rPr lang="sr-Latn-BA" sz="2000" dirty="0"/>
              <a:t>Ulagač je uložio iznos od 20.000 KM na period od 5 godina i kamatnu stopu od 6% (d). Kojim će iznosom raspolagati, ako je obračun kamate:</a:t>
            </a:r>
          </a:p>
          <a:p>
            <a:pPr marL="457200" indent="-457200">
              <a:buAutoNum type="alphaLcParenR"/>
            </a:pPr>
            <a:r>
              <a:rPr lang="sr-Latn-BA" sz="2000" dirty="0"/>
              <a:t>Godišnji</a:t>
            </a:r>
            <a:r>
              <a:rPr lang="en-US" sz="2000" dirty="0"/>
              <a:t>,</a:t>
            </a:r>
            <a:endParaRPr lang="sr-Latn-BA" sz="2000" dirty="0"/>
          </a:p>
          <a:p>
            <a:pPr marL="457200" indent="-457200">
              <a:buAutoNum type="alphaLcParenR"/>
            </a:pPr>
            <a:r>
              <a:rPr lang="sr-Latn-BA" sz="2000" dirty="0"/>
              <a:t>Tromjesečni</a:t>
            </a:r>
            <a:r>
              <a:rPr lang="en-US" sz="2000" dirty="0"/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FB86DE2-0CD7-41D0-9236-AFF60B8C2610}"/>
                  </a:ext>
                </a:extLst>
              </p:cNvPr>
              <p:cNvSpPr txBox="1"/>
              <p:nvPr/>
            </p:nvSpPr>
            <p:spPr>
              <a:xfrm>
                <a:off x="713294" y="2742294"/>
                <a:ext cx="10765411" cy="26570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AutoNum type="alphaLcParenR"/>
                </a:pPr>
                <a:r>
                  <a:rPr lang="sr-Latn-BA" dirty="0"/>
                  <a:t>Godišnji obračun</a:t>
                </a:r>
              </a:p>
              <a:p>
                <a:endParaRPr lang="sr-Latn-BA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=20.000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f>
                                <m:fPr>
                                  <m:ctrlPr>
                                    <a:rPr lang="sr-Latn-BA" sz="1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  <m:t>6</m:t>
                                  </m:r>
                                </m:num>
                                <m:den>
                                  <m:r>
                                    <a:rPr lang="sr-Latn-BA" sz="1800" i="1">
                                      <a:latin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p>
                      </m:sSup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𝟐𝟔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𝟕𝟔𝟒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𝟓𝟏</m:t>
                      </m:r>
                    </m:oMath>
                  </m:oMathPara>
                </a14:m>
                <a:endParaRPr lang="sr-Latn-BA" b="1" dirty="0"/>
              </a:p>
              <a:p>
                <a:r>
                  <a:rPr lang="sr-Latn-BA" dirty="0"/>
                  <a:t>b) Tromjesečni obračun</a:t>
                </a:r>
              </a:p>
              <a:p>
                <a:endParaRPr lang="sr-Latn-BA" b="1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=20.000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f>
                                <m:fPr>
                                  <m:ctrlPr>
                                    <a:rPr lang="sr-Latn-BA" sz="1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f>
                                    <m:fPr>
                                      <m:ctrlPr>
                                        <a:rPr lang="sr-Latn-BA" sz="180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</a:rPr>
                                        <m:t>6</m:t>
                                      </m:r>
                                    </m:num>
                                    <m:den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</a:rPr>
                                        <m:t>4</m:t>
                                      </m:r>
                                    </m:den>
                                  </m:f>
                                </m:num>
                                <m:den>
                                  <m:r>
                                    <a:rPr lang="sr-Latn-BA" sz="1800" i="1">
                                      <a:latin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∙4</m:t>
                          </m:r>
                        </m:sup>
                      </m:sSup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𝟐𝟔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𝟗𝟑𝟕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𝟏𝟎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FB86DE2-0CD7-41D0-9236-AFF60B8C26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294" y="2742294"/>
                <a:ext cx="10765411" cy="2657009"/>
              </a:xfrm>
              <a:prstGeom prst="rect">
                <a:avLst/>
              </a:prstGeom>
              <a:blipFill>
                <a:blip r:embed="rId2"/>
                <a:stretch>
                  <a:fillRect l="-453" t="-13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4500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468</TotalTime>
  <Words>1013</Words>
  <Application>Microsoft Office PowerPoint</Application>
  <PresentationFormat>Widescreen</PresentationFormat>
  <Paragraphs>93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Cambria Math</vt:lpstr>
      <vt:lpstr>Gill Sans MT</vt:lpstr>
      <vt:lpstr>Parcel</vt:lpstr>
      <vt:lpstr>POTROŠAČKI KREDIT I SLOŽENI KAMATNI RAČUN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SLOŽENI KAMATNI RAČUN</vt:lpstr>
      <vt:lpstr>Vrste kamatnih stopa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POTROŠAČKI KREDIT I SLOŽENI KAMATNI RAČUN</dc:title>
  <dc:creator>Marić, Milica</dc:creator>
  <cp:lastModifiedBy>Marić, Milica</cp:lastModifiedBy>
  <cp:revision>39</cp:revision>
  <dcterms:created xsi:type="dcterms:W3CDTF">2023-03-26T13:48:38Z</dcterms:created>
  <dcterms:modified xsi:type="dcterms:W3CDTF">2023-03-30T13:57:38Z</dcterms:modified>
</cp:coreProperties>
</file>