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6" r:id="rId20"/>
    <p:sldId id="274" r:id="rId21"/>
    <p:sldId id="275" r:id="rId22"/>
    <p:sldId id="277" r:id="rId23"/>
    <p:sldId id="278" r:id="rId24"/>
    <p:sldId id="282" r:id="rId25"/>
    <p:sldId id="279" r:id="rId26"/>
    <p:sldId id="280" r:id="rId27"/>
    <p:sldId id="283" r:id="rId28"/>
    <p:sldId id="281" r:id="rId29"/>
    <p:sldId id="284"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452"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le 28"/>
          <p:cNvSpPr>
            <a:spLocks noGrp="1"/>
          </p:cNvSpPr>
          <p:nvPr>
            <p:ph type="ctrTitle"/>
          </p:nvPr>
        </p:nvSpPr>
        <p:spPr>
          <a:xfrm>
            <a:off x="381000" y="4853411"/>
            <a:ext cx="8458200" cy="1222375"/>
          </a:xfrm>
        </p:spPr>
        <p:txBody>
          <a:bodyPr anchor="t"/>
          <a:lstStyle/>
          <a:p>
            <a:r>
              <a:rPr kumimoji="0" lang="en-US" smtClean="0"/>
              <a:t>Click to edit Master title style</a:t>
            </a:r>
            <a:endParaRPr kumimoji="0" lang="en-US"/>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16" name="Date Placeholder 15"/>
          <p:cNvSpPr>
            <a:spLocks noGrp="1"/>
          </p:cNvSpPr>
          <p:nvPr>
            <p:ph type="dt" sz="half" idx="10"/>
          </p:nvPr>
        </p:nvSpPr>
        <p:spPr/>
        <p:txBody>
          <a:bodyPr/>
          <a:lstStyle/>
          <a:p>
            <a:fld id="{6E92AE1B-8F91-483E-A349-C8B100B768F3}" type="datetimeFigureOut">
              <a:rPr lang="en-US" smtClean="0"/>
              <a:t>06-Nov-18</a:t>
            </a:fld>
            <a:endParaRPr lang="en-US"/>
          </a:p>
        </p:txBody>
      </p:sp>
      <p:sp>
        <p:nvSpPr>
          <p:cNvPr id="2" name="Footer Placeholder 1"/>
          <p:cNvSpPr>
            <a:spLocks noGrp="1"/>
          </p:cNvSpPr>
          <p:nvPr>
            <p:ph type="ftr" sz="quarter" idx="11"/>
          </p:nvPr>
        </p:nvSpPr>
        <p:spPr/>
        <p:txBody>
          <a:bodyPr/>
          <a:lstStyle/>
          <a:p>
            <a:endParaRPr lang="en-US"/>
          </a:p>
        </p:txBody>
      </p:sp>
      <p:sp>
        <p:nvSpPr>
          <p:cNvPr id="15" name="Slide Number Placeholder 14"/>
          <p:cNvSpPr>
            <a:spLocks noGrp="1"/>
          </p:cNvSpPr>
          <p:nvPr>
            <p:ph type="sldNum" sz="quarter" idx="12"/>
          </p:nvPr>
        </p:nvSpPr>
        <p:spPr>
          <a:xfrm>
            <a:off x="8229600" y="6473952"/>
            <a:ext cx="758952" cy="246888"/>
          </a:xfrm>
        </p:spPr>
        <p:txBody>
          <a:bodyPr/>
          <a:lstStyle/>
          <a:p>
            <a:fld id="{9891FA57-814C-4D61-A1CB-FF56908618CB}"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E92AE1B-8F91-483E-A349-C8B100B768F3}" type="datetimeFigureOut">
              <a:rPr lang="en-US" smtClean="0"/>
              <a:t>06-Nov-18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91FA57-814C-4D61-A1CB-FF56908618CB}"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549276"/>
            <a:ext cx="62484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E92AE1B-8F91-483E-A349-C8B100B768F3}" type="datetimeFigureOut">
              <a:rPr lang="en-US" smtClean="0"/>
              <a:t>06-Nov-18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91FA57-814C-4D61-A1CB-FF56908618CB}"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smtClean="0"/>
              <a:t>Click to edit Master title style</a:t>
            </a:r>
            <a:endParaRPr kumimoji="0" lang="en-US"/>
          </a:p>
        </p:txBody>
      </p:sp>
      <p:sp>
        <p:nvSpPr>
          <p:cNvPr id="27" name="Content Placeholder 26"/>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6E92AE1B-8F91-483E-A349-C8B100B768F3}" type="datetimeFigureOut">
              <a:rPr lang="en-US" smtClean="0"/>
              <a:t>06-Nov-18</a:t>
            </a:fld>
            <a:endParaRPr lang="en-US"/>
          </a:p>
        </p:txBody>
      </p:sp>
      <p:sp>
        <p:nvSpPr>
          <p:cNvPr id="19" name="Footer Placeholder 18"/>
          <p:cNvSpPr>
            <a:spLocks noGrp="1"/>
          </p:cNvSpPr>
          <p:nvPr>
            <p:ph type="ftr" sz="quarter" idx="11"/>
          </p:nvPr>
        </p:nvSpPr>
        <p:spPr>
          <a:xfrm>
            <a:off x="3581400" y="76200"/>
            <a:ext cx="2895600" cy="288925"/>
          </a:xfrm>
        </p:spPr>
        <p:txBody>
          <a:bodyPr/>
          <a:lstStyle/>
          <a:p>
            <a:endParaRPr lang="en-US"/>
          </a:p>
        </p:txBody>
      </p:sp>
      <p:sp>
        <p:nvSpPr>
          <p:cNvPr id="16" name="Slide Number Placeholder 15"/>
          <p:cNvSpPr>
            <a:spLocks noGrp="1"/>
          </p:cNvSpPr>
          <p:nvPr>
            <p:ph type="sldNum" sz="quarter" idx="12"/>
          </p:nvPr>
        </p:nvSpPr>
        <p:spPr>
          <a:xfrm>
            <a:off x="8229600" y="6473952"/>
            <a:ext cx="758952" cy="246888"/>
          </a:xfrm>
        </p:spPr>
        <p:txBody>
          <a:bodyPr/>
          <a:lstStyle/>
          <a:p>
            <a:fld id="{9891FA57-814C-4D61-A1CB-FF56908618CB}"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9" name="Date Placeholder 18"/>
          <p:cNvSpPr>
            <a:spLocks noGrp="1"/>
          </p:cNvSpPr>
          <p:nvPr>
            <p:ph type="dt" sz="half" idx="10"/>
          </p:nvPr>
        </p:nvSpPr>
        <p:spPr/>
        <p:txBody>
          <a:bodyPr/>
          <a:lstStyle/>
          <a:p>
            <a:fld id="{6E92AE1B-8F91-483E-A349-C8B100B768F3}" type="datetimeFigureOut">
              <a:rPr lang="en-US" smtClean="0"/>
              <a:t>06-Nov-18</a:t>
            </a:fld>
            <a:endParaRPr lang="en-US"/>
          </a:p>
        </p:txBody>
      </p:sp>
      <p:sp>
        <p:nvSpPr>
          <p:cNvPr id="11" name="Footer Placeholder 10"/>
          <p:cNvSpPr>
            <a:spLocks noGrp="1"/>
          </p:cNvSpPr>
          <p:nvPr>
            <p:ph type="ftr" sz="quarter" idx="11"/>
          </p:nvPr>
        </p:nvSpPr>
        <p:spPr/>
        <p:txBody>
          <a:bodyPr/>
          <a:lstStyle/>
          <a:p>
            <a:endParaRPr lang="en-US"/>
          </a:p>
        </p:txBody>
      </p:sp>
      <p:sp>
        <p:nvSpPr>
          <p:cNvPr id="16" name="Slide Number Placeholder 15"/>
          <p:cNvSpPr>
            <a:spLocks noGrp="1"/>
          </p:cNvSpPr>
          <p:nvPr>
            <p:ph type="sldNum" sz="quarter" idx="12"/>
          </p:nvPr>
        </p:nvSpPr>
        <p:spPr/>
        <p:txBody>
          <a:bodyPr/>
          <a:lstStyle/>
          <a:p>
            <a:fld id="{9891FA57-814C-4D61-A1CB-FF56908618CB}" type="slidenum">
              <a:rPr lang="en-US" smtClean="0"/>
              <a:t>‹#›</a:t>
            </a:fld>
            <a:endParaRPr lang="en-US"/>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0"/>
          </p:nvPr>
        </p:nvSpPr>
        <p:spPr/>
        <p:txBody>
          <a:bodyPr/>
          <a:lstStyle/>
          <a:p>
            <a:fld id="{6E92AE1B-8F91-483E-A349-C8B100B768F3}" type="datetimeFigureOut">
              <a:rPr lang="en-US" smtClean="0"/>
              <a:t>06-Nov-18</a:t>
            </a:fld>
            <a:endParaRPr lang="en-US"/>
          </a:p>
        </p:txBody>
      </p:sp>
      <p:sp>
        <p:nvSpPr>
          <p:cNvPr id="10" name="Footer Placeholder 9"/>
          <p:cNvSpPr>
            <a:spLocks noGrp="1"/>
          </p:cNvSpPr>
          <p:nvPr>
            <p:ph type="ftr" sz="quarter" idx="11"/>
          </p:nvPr>
        </p:nvSpPr>
        <p:spPr/>
        <p:txBody>
          <a:bodyPr/>
          <a:lstStyle/>
          <a:p>
            <a:endParaRPr lang="en-US"/>
          </a:p>
        </p:txBody>
      </p:sp>
      <p:sp>
        <p:nvSpPr>
          <p:cNvPr id="31" name="Slide Number Placeholder 30"/>
          <p:cNvSpPr>
            <a:spLocks noGrp="1"/>
          </p:cNvSpPr>
          <p:nvPr>
            <p:ph type="sldNum" sz="quarter" idx="12"/>
          </p:nvPr>
        </p:nvSpPr>
        <p:spPr/>
        <p:txBody>
          <a:bodyPr/>
          <a:lstStyle/>
          <a:p>
            <a:fld id="{9891FA57-814C-4D61-A1CB-FF56908618CB}"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0"/>
            <a:ext cx="8610600" cy="882650"/>
          </a:xfrm>
        </p:spPr>
        <p:txBody>
          <a:bodyPr anchor="ctr"/>
          <a:lstStyle>
            <a:lvl1pPr>
              <a:defRPr/>
            </a:lvl1pPr>
          </a:lstStyle>
          <a:p>
            <a:r>
              <a:rPr kumimoji="0" lang="en-US" smtClean="0"/>
              <a:t>Click to edit Master title style</a:t>
            </a:r>
            <a:endParaRPr kumimoji="0" lang="en-US"/>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0"/>
          </p:nvPr>
        </p:nvSpPr>
        <p:spPr/>
        <p:txBody>
          <a:bodyPr/>
          <a:lstStyle/>
          <a:p>
            <a:fld id="{6E92AE1B-8F91-483E-A349-C8B100B768F3}" type="datetimeFigureOut">
              <a:rPr lang="en-US" smtClean="0"/>
              <a:t>06-Nov-18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229600" y="6477000"/>
            <a:ext cx="762000" cy="246888"/>
          </a:xfrm>
        </p:spPr>
        <p:txBody>
          <a:bodyPr/>
          <a:lstStyle/>
          <a:p>
            <a:fld id="{9891FA57-814C-4D61-A1CB-FF56908618CB}" type="slidenum">
              <a:rPr lang="en-US" smtClean="0"/>
              <a:t>‹#›</a:t>
            </a:fld>
            <a:endParaRPr lang="en-US"/>
          </a:p>
        </p:txBody>
      </p:sp>
      <p:sp>
        <p:nvSpPr>
          <p:cNvPr id="11" name="Straight Connector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6E92AE1B-8F91-483E-A349-C8B100B768F3}" type="datetimeFigureOut">
              <a:rPr lang="en-US" smtClean="0"/>
              <a:t>06-Nov-18</a:t>
            </a:fld>
            <a:endParaRPr lang="en-US"/>
          </a:p>
        </p:txBody>
      </p:sp>
      <p:sp>
        <p:nvSpPr>
          <p:cNvPr id="21" name="Footer Placeholder 20"/>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91FA57-814C-4D61-A1CB-FF56908618CB}"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6E92AE1B-8F91-483E-A349-C8B100B768F3}" type="datetimeFigureOut">
              <a:rPr lang="en-US" smtClean="0"/>
              <a:t>06-Nov-18</a:t>
            </a:fld>
            <a:endParaRPr lang="en-US"/>
          </a:p>
        </p:txBody>
      </p:sp>
      <p:sp>
        <p:nvSpPr>
          <p:cNvPr id="24" name="Footer Placeholder 23"/>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91FA57-814C-4D61-A1CB-FF56908618CB}"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le 11"/>
          <p:cNvSpPr>
            <a:spLocks noGrp="1"/>
          </p:cNvSpPr>
          <p:nvPr>
            <p:ph type="title"/>
          </p:nvPr>
        </p:nvSpPr>
        <p:spPr>
          <a:xfrm>
            <a:off x="457200" y="5486400"/>
            <a:ext cx="8458200" cy="520700"/>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6E92AE1B-8F91-483E-A349-C8B100B768F3}" type="datetimeFigureOut">
              <a:rPr lang="en-US" smtClean="0"/>
              <a:t>06-Nov-18</a:t>
            </a:fld>
            <a:endParaRPr lang="en-US"/>
          </a:p>
        </p:txBody>
      </p:sp>
      <p:sp>
        <p:nvSpPr>
          <p:cNvPr id="29" name="Footer Placeholder 28"/>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91FA57-814C-4D61-A1CB-FF56908618CB}"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smtClean="0"/>
              <a:t>Click icon to add picture</a:t>
            </a:r>
            <a:endParaRPr kumimoji="0" lang="en-US" dirty="0"/>
          </a:p>
        </p:txBody>
      </p:sp>
      <p:sp>
        <p:nvSpPr>
          <p:cNvPr id="7" name="Date Placeholder 6"/>
          <p:cNvSpPr>
            <a:spLocks noGrp="1"/>
          </p:cNvSpPr>
          <p:nvPr>
            <p:ph type="dt" sz="half" idx="10"/>
          </p:nvPr>
        </p:nvSpPr>
        <p:spPr/>
        <p:txBody>
          <a:bodyPr/>
          <a:lstStyle/>
          <a:p>
            <a:fld id="{6E92AE1B-8F91-483E-A349-C8B100B768F3}" type="datetimeFigureOut">
              <a:rPr lang="en-US" smtClean="0"/>
              <a:t>06-Nov-18</a:t>
            </a:fld>
            <a:endParaRPr lang="en-US"/>
          </a:p>
        </p:txBody>
      </p:sp>
      <p:sp>
        <p:nvSpPr>
          <p:cNvPr id="5" name="Footer Placeholder 4"/>
          <p:cNvSpPr>
            <a:spLocks noGrp="1"/>
          </p:cNvSpPr>
          <p:nvPr>
            <p:ph type="ftr" sz="quarter" idx="11"/>
          </p:nvPr>
        </p:nvSpPr>
        <p:spPr/>
        <p:txBody>
          <a:bodyPr/>
          <a:lstStyle/>
          <a:p>
            <a:endParaRPr lang="en-US"/>
          </a:p>
        </p:txBody>
      </p:sp>
      <p:sp>
        <p:nvSpPr>
          <p:cNvPr id="31" name="Slide Number Placeholder 30"/>
          <p:cNvSpPr>
            <a:spLocks noGrp="1"/>
          </p:cNvSpPr>
          <p:nvPr>
            <p:ph type="sldNum" sz="quarter" idx="12"/>
          </p:nvPr>
        </p:nvSpPr>
        <p:spPr/>
        <p:txBody>
          <a:bodyPr/>
          <a:lstStyle/>
          <a:p>
            <a:fld id="{9891FA57-814C-4D61-A1CB-FF56908618CB}" type="slidenum">
              <a:rPr lang="en-US" smtClean="0"/>
              <a:t>‹#›</a:t>
            </a:fld>
            <a:endParaRPr lang="en-US"/>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Text Placeholder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6E92AE1B-8F91-483E-A349-C8B100B768F3}" type="datetimeFigureOut">
              <a:rPr lang="en-US" smtClean="0"/>
              <a:t>06-Nov-18</a:t>
            </a:fld>
            <a:endParaRPr lang="en-US"/>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en-US"/>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9891FA57-814C-4D61-A1CB-FF56908618CB}" type="slidenum">
              <a:rPr lang="en-US" smtClean="0"/>
              <a:t>‹#›</a:t>
            </a:fld>
            <a:endParaRPr lang="en-US"/>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smtClean="0"/>
              <a:t>Click to edit Master title style</a:t>
            </a:r>
            <a:endParaRPr kumimoji="0" lang="en-US"/>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err="1" smtClean="0"/>
              <a:t>Bilans</a:t>
            </a:r>
            <a:r>
              <a:rPr lang="en-US" dirty="0" smtClean="0"/>
              <a:t> </a:t>
            </a:r>
            <a:r>
              <a:rPr lang="en-US" dirty="0" err="1" smtClean="0"/>
              <a:t>stanja</a:t>
            </a:r>
            <a:endParaRPr lang="en-US" dirty="0"/>
          </a:p>
        </p:txBody>
      </p:sp>
      <p:sp>
        <p:nvSpPr>
          <p:cNvPr id="3" name="Subtitle 2"/>
          <p:cNvSpPr>
            <a:spLocks noGrp="1"/>
          </p:cNvSpPr>
          <p:nvPr>
            <p:ph type="subTitle" idx="1"/>
          </p:nvPr>
        </p:nvSpPr>
        <p:spPr/>
        <p:txBody>
          <a:bodyPr/>
          <a:lstStyle/>
          <a:p>
            <a:r>
              <a:rPr lang="en-US" dirty="0" err="1" smtClean="0"/>
              <a:t>Prof.dr</a:t>
            </a:r>
            <a:r>
              <a:rPr lang="en-US" dirty="0" smtClean="0"/>
              <a:t> </a:t>
            </a:r>
            <a:r>
              <a:rPr lang="en-US" dirty="0" err="1" smtClean="0"/>
              <a:t>Jelena</a:t>
            </a:r>
            <a:r>
              <a:rPr lang="en-US" dirty="0" smtClean="0"/>
              <a:t> </a:t>
            </a:r>
            <a:r>
              <a:rPr lang="en-US" dirty="0" err="1" smtClean="0"/>
              <a:t>Polj</a:t>
            </a:r>
            <a:r>
              <a:rPr lang="sr-Latn-RS" dirty="0" smtClean="0"/>
              <a:t>ašević</a:t>
            </a:r>
            <a:endParaRPr lang="en-US" dirty="0"/>
          </a:p>
        </p:txBody>
      </p:sp>
    </p:spTree>
    <p:extLst>
      <p:ext uri="{BB962C8B-B14F-4D97-AF65-F5344CB8AC3E}">
        <p14:creationId xmlns:p14="http://schemas.microsoft.com/office/powerpoint/2010/main" val="27347047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smtClean="0"/>
              <a:t>Nematerijalna sredstva</a:t>
            </a:r>
            <a:endParaRPr lang="en-US" dirty="0"/>
          </a:p>
        </p:txBody>
      </p:sp>
      <p:sp>
        <p:nvSpPr>
          <p:cNvPr id="3" name="Content Placeholder 2"/>
          <p:cNvSpPr>
            <a:spLocks noGrp="1"/>
          </p:cNvSpPr>
          <p:nvPr>
            <p:ph idx="1"/>
          </p:nvPr>
        </p:nvSpPr>
        <p:spPr/>
        <p:txBody>
          <a:bodyPr>
            <a:normAutofit fontScale="85000" lnSpcReduction="20000"/>
          </a:bodyPr>
          <a:lstStyle/>
          <a:p>
            <a:r>
              <a:rPr lang="en-US" dirty="0" err="1" smtClean="0"/>
              <a:t>Nematerijalna</a:t>
            </a:r>
            <a:r>
              <a:rPr lang="en-US" dirty="0" smtClean="0"/>
              <a:t> </a:t>
            </a:r>
            <a:r>
              <a:rPr lang="en-US" dirty="0" err="1" smtClean="0"/>
              <a:t>sredstva</a:t>
            </a:r>
            <a:r>
              <a:rPr lang="en-US" dirty="0" smtClean="0"/>
              <a:t> se </a:t>
            </a:r>
            <a:r>
              <a:rPr lang="en-US" dirty="0" err="1" smtClean="0"/>
              <a:t>prema</a:t>
            </a:r>
            <a:r>
              <a:rPr lang="en-US" dirty="0" smtClean="0"/>
              <a:t> </a:t>
            </a:r>
            <a:r>
              <a:rPr lang="en-US" dirty="0" err="1" smtClean="0"/>
              <a:t>načinu</a:t>
            </a:r>
            <a:r>
              <a:rPr lang="en-US" dirty="0" smtClean="0"/>
              <a:t> </a:t>
            </a:r>
            <a:r>
              <a:rPr lang="en-US" dirty="0" err="1" smtClean="0"/>
              <a:t>sticanja</a:t>
            </a:r>
            <a:r>
              <a:rPr lang="en-US" dirty="0" smtClean="0"/>
              <a:t> </a:t>
            </a:r>
            <a:r>
              <a:rPr lang="en-US" dirty="0" err="1" smtClean="0"/>
              <a:t>mogu</a:t>
            </a:r>
            <a:r>
              <a:rPr lang="en-US" dirty="0" smtClean="0"/>
              <a:t> </a:t>
            </a:r>
            <a:r>
              <a:rPr lang="en-US" dirty="0" err="1" smtClean="0"/>
              <a:t>podijeliti</a:t>
            </a:r>
            <a:r>
              <a:rPr lang="en-US" dirty="0" smtClean="0"/>
              <a:t> </a:t>
            </a:r>
            <a:r>
              <a:rPr lang="en-US" dirty="0" err="1" smtClean="0"/>
              <a:t>na</a:t>
            </a:r>
            <a:r>
              <a:rPr lang="en-US" dirty="0" smtClean="0"/>
              <a:t> </a:t>
            </a:r>
            <a:r>
              <a:rPr lang="en-US" dirty="0" err="1" smtClean="0"/>
              <a:t>interno</a:t>
            </a:r>
            <a:r>
              <a:rPr lang="en-US" dirty="0" smtClean="0"/>
              <a:t> </a:t>
            </a:r>
            <a:r>
              <a:rPr lang="en-US" dirty="0" err="1" smtClean="0"/>
              <a:t>generisana</a:t>
            </a:r>
            <a:r>
              <a:rPr lang="en-US" dirty="0" smtClean="0"/>
              <a:t> </a:t>
            </a:r>
            <a:r>
              <a:rPr lang="en-US" dirty="0" err="1" smtClean="0"/>
              <a:t>i</a:t>
            </a:r>
            <a:r>
              <a:rPr lang="en-US" dirty="0" smtClean="0"/>
              <a:t> </a:t>
            </a:r>
            <a:r>
              <a:rPr lang="en-US" dirty="0" err="1" smtClean="0"/>
              <a:t>eksterno</a:t>
            </a:r>
            <a:r>
              <a:rPr lang="en-US" dirty="0" smtClean="0"/>
              <a:t> </a:t>
            </a:r>
            <a:r>
              <a:rPr lang="en-US" dirty="0" err="1" smtClean="0"/>
              <a:t>stečena</a:t>
            </a:r>
            <a:r>
              <a:rPr lang="en-US" dirty="0" smtClean="0"/>
              <a:t> </a:t>
            </a:r>
            <a:r>
              <a:rPr lang="en-US" dirty="0" err="1" smtClean="0"/>
              <a:t>sredstva</a:t>
            </a:r>
            <a:r>
              <a:rPr lang="en-US" dirty="0" smtClean="0"/>
              <a:t>. </a:t>
            </a:r>
            <a:endParaRPr lang="sr-Latn-RS" dirty="0" smtClean="0"/>
          </a:p>
          <a:p>
            <a:r>
              <a:rPr lang="vi-VN" dirty="0" smtClean="0"/>
              <a:t>Kada preduzeće kupi ili dobije na poklon nematerijalno sredstvo kažemo da je eksterno stečeno. </a:t>
            </a:r>
            <a:endParaRPr lang="sr-Latn-RS" dirty="0" smtClean="0"/>
          </a:p>
          <a:p>
            <a:r>
              <a:rPr lang="vi-VN" dirty="0" smtClean="0"/>
              <a:t>Vrijednost kupljenih sredstava određuje se jednostavno budući da je vrijednost rezultat recipročne transakcije.</a:t>
            </a:r>
            <a:endParaRPr lang="sr-Latn-RS" dirty="0" smtClean="0"/>
          </a:p>
          <a:p>
            <a:r>
              <a:rPr lang="vi-VN" dirty="0" smtClean="0"/>
              <a:t> Međutim, vrijednost poklonjenih nematerijalnih sredstava i onih koje je samo preduzeće razvilo predmet je debate već godinama.</a:t>
            </a:r>
            <a:endParaRPr lang="en-US" dirty="0"/>
          </a:p>
        </p:txBody>
      </p:sp>
    </p:spTree>
    <p:extLst>
      <p:ext uri="{BB962C8B-B14F-4D97-AF65-F5344CB8AC3E}">
        <p14:creationId xmlns:p14="http://schemas.microsoft.com/office/powerpoint/2010/main" val="18827651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Definisanje</a:t>
            </a:r>
            <a:r>
              <a:rPr lang="en-US" dirty="0" smtClean="0"/>
              <a:t> </a:t>
            </a:r>
            <a:r>
              <a:rPr lang="en-US" dirty="0" err="1" smtClean="0"/>
              <a:t>i</a:t>
            </a:r>
            <a:r>
              <a:rPr lang="en-US" dirty="0" smtClean="0"/>
              <a:t> </a:t>
            </a:r>
            <a:r>
              <a:rPr lang="en-US" dirty="0" err="1" smtClean="0"/>
              <a:t>podjela</a:t>
            </a:r>
            <a:r>
              <a:rPr lang="en-US" dirty="0" smtClean="0"/>
              <a:t> </a:t>
            </a:r>
            <a:r>
              <a:rPr lang="en-US" dirty="0" err="1" smtClean="0"/>
              <a:t>nematerijalnih</a:t>
            </a:r>
            <a:r>
              <a:rPr lang="en-US" dirty="0" smtClean="0"/>
              <a:t> </a:t>
            </a:r>
            <a:r>
              <a:rPr lang="en-US" dirty="0" err="1" smtClean="0"/>
              <a:t>sredstava</a:t>
            </a:r>
            <a:endParaRPr lang="en-US" dirty="0"/>
          </a:p>
        </p:txBody>
      </p:sp>
      <p:sp>
        <p:nvSpPr>
          <p:cNvPr id="3" name="Content Placeholder 2"/>
          <p:cNvSpPr>
            <a:spLocks noGrp="1"/>
          </p:cNvSpPr>
          <p:nvPr>
            <p:ph idx="1"/>
          </p:nvPr>
        </p:nvSpPr>
        <p:spPr/>
        <p:txBody>
          <a:bodyPr>
            <a:normAutofit lnSpcReduction="10000"/>
          </a:bodyPr>
          <a:lstStyle/>
          <a:p>
            <a:r>
              <a:rPr lang="vi-VN" dirty="0" smtClean="0"/>
              <a:t>Osnovne karakteristike nematerijalnih sredstava su sljedeće:</a:t>
            </a:r>
          </a:p>
          <a:p>
            <a:r>
              <a:rPr lang="vi-VN" dirty="0" smtClean="0"/>
              <a:t>1. moguće ga je identifikovati,</a:t>
            </a:r>
          </a:p>
          <a:p>
            <a:r>
              <a:rPr lang="vi-VN" dirty="0" smtClean="0"/>
              <a:t>2. nije materijalno, niti monetarno sredstvo,</a:t>
            </a:r>
          </a:p>
          <a:p>
            <a:r>
              <a:rPr lang="vi-VN" dirty="0" smtClean="0"/>
              <a:t>3. preduzeće ima kontrolu nad sredstvom kao rezultat prošlih događaja, i</a:t>
            </a:r>
          </a:p>
          <a:p>
            <a:r>
              <a:rPr lang="vi-VN" dirty="0" smtClean="0"/>
              <a:t>4. postoje definisani buduće ekonomske koristi koje proizilazi iz kontrolisanog sredstva.</a:t>
            </a:r>
          </a:p>
          <a:p>
            <a:endParaRPr lang="en-US" dirty="0"/>
          </a:p>
        </p:txBody>
      </p:sp>
    </p:spTree>
    <p:extLst>
      <p:ext uri="{BB962C8B-B14F-4D97-AF65-F5344CB8AC3E}">
        <p14:creationId xmlns:p14="http://schemas.microsoft.com/office/powerpoint/2010/main" val="7245296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smtClean="0"/>
              <a:t>Goodwill</a:t>
            </a:r>
            <a:endParaRPr lang="en-US" dirty="0"/>
          </a:p>
        </p:txBody>
      </p:sp>
      <p:sp>
        <p:nvSpPr>
          <p:cNvPr id="3" name="Content Placeholder 2"/>
          <p:cNvSpPr>
            <a:spLocks noGrp="1"/>
          </p:cNvSpPr>
          <p:nvPr>
            <p:ph idx="1"/>
          </p:nvPr>
        </p:nvSpPr>
        <p:spPr/>
        <p:txBody>
          <a:bodyPr/>
          <a:lstStyle/>
          <a:p>
            <a:r>
              <a:rPr lang="en-US" dirty="0" smtClean="0"/>
              <a:t>Goodwill </a:t>
            </a:r>
            <a:r>
              <a:rPr lang="en-US" dirty="0" err="1" smtClean="0"/>
              <a:t>nastaje</a:t>
            </a:r>
            <a:r>
              <a:rPr lang="en-US" dirty="0" smtClean="0"/>
              <a:t> u </a:t>
            </a:r>
            <a:r>
              <a:rPr lang="en-US" dirty="0" err="1" smtClean="0"/>
              <a:t>situacijama</a:t>
            </a:r>
            <a:r>
              <a:rPr lang="en-US" dirty="0" smtClean="0"/>
              <a:t> </a:t>
            </a:r>
            <a:r>
              <a:rPr lang="en-US" dirty="0" err="1" smtClean="0"/>
              <a:t>kada</a:t>
            </a:r>
            <a:r>
              <a:rPr lang="en-US" dirty="0" smtClean="0"/>
              <a:t> </a:t>
            </a:r>
            <a:r>
              <a:rPr lang="en-US" dirty="0" err="1" smtClean="0"/>
              <a:t>preduzeće</a:t>
            </a:r>
            <a:r>
              <a:rPr lang="en-US" dirty="0" smtClean="0"/>
              <a:t> </a:t>
            </a:r>
            <a:r>
              <a:rPr lang="en-US" dirty="0" err="1" smtClean="0"/>
              <a:t>stiče</a:t>
            </a:r>
            <a:r>
              <a:rPr lang="en-US" dirty="0" smtClean="0"/>
              <a:t> </a:t>
            </a:r>
            <a:r>
              <a:rPr lang="en-US" dirty="0" err="1" smtClean="0"/>
              <a:t>poslovanje</a:t>
            </a:r>
            <a:r>
              <a:rPr lang="en-US" dirty="0" smtClean="0"/>
              <a:t> </a:t>
            </a:r>
            <a:r>
              <a:rPr lang="en-US" dirty="0" err="1" smtClean="0"/>
              <a:t>po</a:t>
            </a:r>
            <a:r>
              <a:rPr lang="en-US" dirty="0" smtClean="0"/>
              <a:t> </a:t>
            </a:r>
            <a:r>
              <a:rPr lang="en-US" dirty="0" err="1" smtClean="0"/>
              <a:t>cijeni</a:t>
            </a:r>
            <a:r>
              <a:rPr lang="en-US" dirty="0" smtClean="0"/>
              <a:t> </a:t>
            </a:r>
            <a:r>
              <a:rPr lang="en-US" dirty="0" err="1" smtClean="0"/>
              <a:t>koja</a:t>
            </a:r>
            <a:r>
              <a:rPr lang="en-US" dirty="0" smtClean="0"/>
              <a:t> je </a:t>
            </a:r>
            <a:r>
              <a:rPr lang="en-US" dirty="0" err="1" smtClean="0"/>
              <a:t>veća</a:t>
            </a:r>
            <a:r>
              <a:rPr lang="en-US" dirty="0" smtClean="0"/>
              <a:t> od </a:t>
            </a:r>
            <a:r>
              <a:rPr lang="en-US" dirty="0" err="1" smtClean="0"/>
              <a:t>fer</a:t>
            </a:r>
            <a:r>
              <a:rPr lang="en-US" dirty="0" smtClean="0"/>
              <a:t>  </a:t>
            </a:r>
            <a:r>
              <a:rPr lang="en-US" dirty="0" err="1" smtClean="0"/>
              <a:t>vrijednosti</a:t>
            </a:r>
            <a:r>
              <a:rPr lang="en-US" dirty="0" smtClean="0"/>
              <a:t> </a:t>
            </a:r>
            <a:r>
              <a:rPr lang="en-US" dirty="0" err="1" smtClean="0"/>
              <a:t>stečene</a:t>
            </a:r>
            <a:r>
              <a:rPr lang="en-US" dirty="0" smtClean="0"/>
              <a:t> </a:t>
            </a:r>
            <a:r>
              <a:rPr lang="en-US" dirty="0" err="1" smtClean="0"/>
              <a:t>imovine</a:t>
            </a:r>
            <a:r>
              <a:rPr lang="en-US" dirty="0" smtClean="0"/>
              <a:t> </a:t>
            </a:r>
            <a:r>
              <a:rPr lang="en-US" dirty="0" err="1" smtClean="0"/>
              <a:t>umanjene</a:t>
            </a:r>
            <a:r>
              <a:rPr lang="en-US" dirty="0" smtClean="0"/>
              <a:t> </a:t>
            </a:r>
            <a:r>
              <a:rPr lang="en-US" dirty="0" err="1" smtClean="0"/>
              <a:t>za</a:t>
            </a:r>
            <a:r>
              <a:rPr lang="en-US" dirty="0" smtClean="0"/>
              <a:t> </a:t>
            </a:r>
            <a:r>
              <a:rPr lang="en-US" dirty="0" err="1" smtClean="0"/>
              <a:t>identifikovane</a:t>
            </a:r>
            <a:r>
              <a:rPr lang="en-US" dirty="0" smtClean="0"/>
              <a:t> </a:t>
            </a:r>
            <a:r>
              <a:rPr lang="en-US" dirty="0" err="1" smtClean="0"/>
              <a:t>obaveze</a:t>
            </a:r>
            <a:r>
              <a:rPr lang="sr-Latn-RS" dirty="0" smtClean="0"/>
              <a:t>.</a:t>
            </a:r>
          </a:p>
          <a:p>
            <a:r>
              <a:rPr lang="en-US" dirty="0" err="1" smtClean="0"/>
              <a:t>Smatra</a:t>
            </a:r>
            <a:r>
              <a:rPr lang="en-US" dirty="0" smtClean="0"/>
              <a:t> se da goodwill </a:t>
            </a:r>
            <a:r>
              <a:rPr lang="en-US" dirty="0" err="1" smtClean="0"/>
              <a:t>predstavlja</a:t>
            </a:r>
            <a:r>
              <a:rPr lang="en-US" dirty="0" smtClean="0"/>
              <a:t> </a:t>
            </a:r>
            <a:r>
              <a:rPr lang="en-US" dirty="0" err="1" smtClean="0"/>
              <a:t>neidentifikovanu</a:t>
            </a:r>
            <a:r>
              <a:rPr lang="en-US" dirty="0" smtClean="0"/>
              <a:t> </a:t>
            </a:r>
            <a:r>
              <a:rPr lang="en-US" dirty="0" err="1" smtClean="0"/>
              <a:t>nematerijalu</a:t>
            </a:r>
            <a:r>
              <a:rPr lang="en-US" dirty="0" smtClean="0"/>
              <a:t> </a:t>
            </a:r>
            <a:r>
              <a:rPr lang="en-US" dirty="0" err="1" smtClean="0"/>
              <a:t>imovinu</a:t>
            </a:r>
            <a:r>
              <a:rPr lang="en-US" dirty="0" smtClean="0"/>
              <a:t> </a:t>
            </a:r>
            <a:r>
              <a:rPr lang="en-US" dirty="0" err="1" smtClean="0"/>
              <a:t>preuzetog</a:t>
            </a:r>
            <a:r>
              <a:rPr lang="en-US" dirty="0" smtClean="0"/>
              <a:t> </a:t>
            </a:r>
            <a:r>
              <a:rPr lang="en-US" dirty="0" err="1" smtClean="0"/>
              <a:t>poslovanja</a:t>
            </a:r>
            <a:r>
              <a:rPr lang="en-US" dirty="0" smtClean="0"/>
              <a:t> </a:t>
            </a:r>
            <a:r>
              <a:rPr lang="en-US" dirty="0" err="1" smtClean="0"/>
              <a:t>i</a:t>
            </a:r>
            <a:r>
              <a:rPr lang="en-US" dirty="0" smtClean="0"/>
              <a:t> </a:t>
            </a:r>
            <a:r>
              <a:rPr lang="en-US" dirty="0" err="1" smtClean="0"/>
              <a:t>očekivani</a:t>
            </a:r>
            <a:r>
              <a:rPr lang="en-US" dirty="0" smtClean="0"/>
              <a:t> </a:t>
            </a:r>
            <a:r>
              <a:rPr lang="en-US" dirty="0" err="1" smtClean="0"/>
              <a:t>veći</a:t>
            </a:r>
            <a:r>
              <a:rPr lang="en-US" dirty="0" smtClean="0"/>
              <a:t> </a:t>
            </a:r>
            <a:r>
              <a:rPr lang="en-US" dirty="0" err="1" smtClean="0"/>
              <a:t>prinos</a:t>
            </a:r>
            <a:r>
              <a:rPr lang="en-US" dirty="0" smtClean="0"/>
              <a:t> od </a:t>
            </a:r>
            <a:r>
              <a:rPr lang="en-US" dirty="0" err="1" smtClean="0"/>
              <a:t>prosječnog</a:t>
            </a:r>
            <a:r>
              <a:rPr lang="en-US" dirty="0" smtClean="0"/>
              <a:t> </a:t>
            </a:r>
            <a:r>
              <a:rPr lang="en-US" dirty="0" err="1" smtClean="0"/>
              <a:t>prinosa</a:t>
            </a:r>
            <a:r>
              <a:rPr lang="en-US" dirty="0" smtClean="0"/>
              <a:t>.</a:t>
            </a:r>
            <a:endParaRPr lang="en-US" dirty="0"/>
          </a:p>
        </p:txBody>
      </p:sp>
    </p:spTree>
    <p:extLst>
      <p:ext uri="{BB962C8B-B14F-4D97-AF65-F5344CB8AC3E}">
        <p14:creationId xmlns:p14="http://schemas.microsoft.com/office/powerpoint/2010/main" val="16622407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smtClean="0"/>
              <a:t>Patent</a:t>
            </a:r>
            <a:endParaRPr lang="en-US" dirty="0"/>
          </a:p>
        </p:txBody>
      </p:sp>
      <p:sp>
        <p:nvSpPr>
          <p:cNvPr id="3" name="Content Placeholder 2"/>
          <p:cNvSpPr>
            <a:spLocks noGrp="1"/>
          </p:cNvSpPr>
          <p:nvPr>
            <p:ph idx="1"/>
          </p:nvPr>
        </p:nvSpPr>
        <p:spPr/>
        <p:txBody>
          <a:bodyPr/>
          <a:lstStyle/>
          <a:p>
            <a:r>
              <a:rPr lang="en-US" dirty="0" smtClean="0"/>
              <a:t>Patent je </a:t>
            </a:r>
            <a:r>
              <a:rPr lang="en-US" dirty="0" err="1" smtClean="0"/>
              <a:t>dokument</a:t>
            </a:r>
            <a:r>
              <a:rPr lang="en-US" dirty="0" smtClean="0"/>
              <a:t> </a:t>
            </a:r>
            <a:r>
              <a:rPr lang="en-US" dirty="0" err="1" smtClean="0"/>
              <a:t>koji</a:t>
            </a:r>
            <a:r>
              <a:rPr lang="en-US" dirty="0" smtClean="0"/>
              <a:t> </a:t>
            </a:r>
            <a:r>
              <a:rPr lang="en-US" dirty="0" err="1" smtClean="0"/>
              <a:t>izdaje</a:t>
            </a:r>
            <a:r>
              <a:rPr lang="en-US" dirty="0" smtClean="0"/>
              <a:t> </a:t>
            </a:r>
            <a:r>
              <a:rPr lang="en-US" dirty="0" err="1" smtClean="0"/>
              <a:t>vlada</a:t>
            </a:r>
            <a:r>
              <a:rPr lang="en-US" dirty="0" smtClean="0"/>
              <a:t> </a:t>
            </a:r>
            <a:r>
              <a:rPr lang="en-US" dirty="0" err="1" smtClean="0"/>
              <a:t>ili</a:t>
            </a:r>
            <a:r>
              <a:rPr lang="en-US" dirty="0" smtClean="0"/>
              <a:t> </a:t>
            </a:r>
            <a:r>
              <a:rPr lang="en-US" dirty="0" err="1" smtClean="0"/>
              <a:t>državna</a:t>
            </a:r>
            <a:r>
              <a:rPr lang="en-US" dirty="0" smtClean="0"/>
              <a:t> </a:t>
            </a:r>
            <a:r>
              <a:rPr lang="en-US" dirty="0" err="1" smtClean="0"/>
              <a:t>agencija</a:t>
            </a:r>
            <a:r>
              <a:rPr lang="en-US" dirty="0" smtClean="0"/>
              <a:t> </a:t>
            </a:r>
            <a:r>
              <a:rPr lang="en-US" dirty="0" err="1" smtClean="0"/>
              <a:t>pronalazaču</a:t>
            </a:r>
            <a:r>
              <a:rPr lang="en-US" dirty="0" smtClean="0"/>
              <a:t> </a:t>
            </a:r>
            <a:r>
              <a:rPr lang="en-US" dirty="0" err="1" smtClean="0"/>
              <a:t>kojem</a:t>
            </a:r>
            <a:r>
              <a:rPr lang="en-US" dirty="0" smtClean="0"/>
              <a:t> </a:t>
            </a:r>
            <a:r>
              <a:rPr lang="en-US" dirty="0" err="1" smtClean="0"/>
              <a:t>daje</a:t>
            </a:r>
            <a:r>
              <a:rPr lang="en-US" dirty="0" smtClean="0"/>
              <a:t> </a:t>
            </a:r>
            <a:r>
              <a:rPr lang="en-US" dirty="0" err="1" smtClean="0"/>
              <a:t>ekskluzivno</a:t>
            </a:r>
            <a:r>
              <a:rPr lang="en-US" dirty="0" smtClean="0"/>
              <a:t> </a:t>
            </a:r>
            <a:r>
              <a:rPr lang="en-US" dirty="0" err="1" smtClean="0"/>
              <a:t>pravo</a:t>
            </a:r>
            <a:r>
              <a:rPr lang="en-US" dirty="0" smtClean="0"/>
              <a:t> </a:t>
            </a:r>
            <a:r>
              <a:rPr lang="en-US" dirty="0" err="1" smtClean="0"/>
              <a:t>upotrebe</a:t>
            </a:r>
            <a:r>
              <a:rPr lang="en-US" dirty="0" smtClean="0"/>
              <a:t> </a:t>
            </a:r>
            <a:r>
              <a:rPr lang="en-US" dirty="0" err="1" smtClean="0"/>
              <a:t>ili</a:t>
            </a:r>
            <a:r>
              <a:rPr lang="en-US" dirty="0" smtClean="0"/>
              <a:t> </a:t>
            </a:r>
            <a:r>
              <a:rPr lang="en-US" dirty="0" err="1" smtClean="0"/>
              <a:t>prodaje</a:t>
            </a:r>
            <a:r>
              <a:rPr lang="en-US" dirty="0" smtClean="0"/>
              <a:t> </a:t>
            </a:r>
            <a:r>
              <a:rPr lang="en-US" dirty="0" err="1" smtClean="0"/>
              <a:t>pronalaska</a:t>
            </a:r>
            <a:r>
              <a:rPr lang="en-US" dirty="0" smtClean="0"/>
              <a:t>. </a:t>
            </a:r>
            <a:r>
              <a:rPr lang="en-US" dirty="0" err="1" smtClean="0"/>
              <a:t>Izdavanjem</a:t>
            </a:r>
            <a:r>
              <a:rPr lang="en-US" dirty="0" smtClean="0"/>
              <a:t> </a:t>
            </a:r>
            <a:r>
              <a:rPr lang="en-US" dirty="0" err="1" smtClean="0"/>
              <a:t>ovog</a:t>
            </a:r>
            <a:r>
              <a:rPr lang="en-US" dirty="0" smtClean="0"/>
              <a:t> </a:t>
            </a:r>
            <a:r>
              <a:rPr lang="en-US" dirty="0" err="1" smtClean="0"/>
              <a:t>dokumenta</a:t>
            </a:r>
            <a:r>
              <a:rPr lang="en-US" dirty="0" smtClean="0"/>
              <a:t> </a:t>
            </a:r>
            <a:r>
              <a:rPr lang="en-US" dirty="0" err="1" smtClean="0"/>
              <a:t>štiti</a:t>
            </a:r>
            <a:r>
              <a:rPr lang="en-US" dirty="0" smtClean="0"/>
              <a:t> se </a:t>
            </a:r>
            <a:r>
              <a:rPr lang="en-US" dirty="0" err="1" smtClean="0"/>
              <a:t>pronalazač</a:t>
            </a:r>
            <a:r>
              <a:rPr lang="en-US" dirty="0" smtClean="0"/>
              <a:t> od </a:t>
            </a:r>
            <a:r>
              <a:rPr lang="en-US" dirty="0" err="1" smtClean="0"/>
              <a:t>nedozvoljene</a:t>
            </a:r>
            <a:r>
              <a:rPr lang="en-US" dirty="0" smtClean="0"/>
              <a:t> </a:t>
            </a:r>
            <a:r>
              <a:rPr lang="en-US" dirty="0" err="1" smtClean="0"/>
              <a:t>upotrebe</a:t>
            </a:r>
            <a:r>
              <a:rPr lang="en-US" dirty="0" smtClean="0"/>
              <a:t> od </a:t>
            </a:r>
            <a:r>
              <a:rPr lang="en-US" dirty="0" err="1" smtClean="0"/>
              <a:t>strane</a:t>
            </a:r>
            <a:r>
              <a:rPr lang="en-US" dirty="0" smtClean="0"/>
              <a:t> </a:t>
            </a:r>
            <a:r>
              <a:rPr lang="en-US" dirty="0" err="1" smtClean="0"/>
              <a:t>drugih</a:t>
            </a:r>
            <a:r>
              <a:rPr lang="en-US" dirty="0" smtClean="0"/>
              <a:t> </a:t>
            </a:r>
            <a:r>
              <a:rPr lang="en-US" dirty="0" err="1" smtClean="0"/>
              <a:t>lica</a:t>
            </a:r>
            <a:r>
              <a:rPr lang="en-US" dirty="0" smtClean="0"/>
              <a:t>. </a:t>
            </a:r>
            <a:r>
              <a:rPr lang="en-US" dirty="0" err="1" smtClean="0"/>
              <a:t>Trajanje</a:t>
            </a:r>
            <a:r>
              <a:rPr lang="en-US" dirty="0" smtClean="0"/>
              <a:t> </a:t>
            </a:r>
            <a:r>
              <a:rPr lang="en-US" dirty="0" err="1" smtClean="0"/>
              <a:t>zaštite</a:t>
            </a:r>
            <a:r>
              <a:rPr lang="en-US" dirty="0" smtClean="0"/>
              <a:t> </a:t>
            </a:r>
            <a:r>
              <a:rPr lang="en-US" dirty="0" err="1" smtClean="0"/>
              <a:t>zavisi</a:t>
            </a:r>
            <a:r>
              <a:rPr lang="en-US" dirty="0" smtClean="0"/>
              <a:t> od </a:t>
            </a:r>
            <a:r>
              <a:rPr lang="en-US" dirty="0" err="1" smtClean="0"/>
              <a:t>zakonskih</a:t>
            </a:r>
            <a:r>
              <a:rPr lang="en-US" dirty="0" smtClean="0"/>
              <a:t> </a:t>
            </a:r>
            <a:r>
              <a:rPr lang="en-US" dirty="0" err="1" smtClean="0"/>
              <a:t>propisa</a:t>
            </a:r>
            <a:r>
              <a:rPr lang="en-US" dirty="0" smtClean="0"/>
              <a:t> </a:t>
            </a:r>
            <a:r>
              <a:rPr lang="en-US" dirty="0" err="1" smtClean="0"/>
              <a:t>svake</a:t>
            </a:r>
            <a:r>
              <a:rPr lang="en-US" dirty="0" smtClean="0"/>
              <a:t> </a:t>
            </a:r>
            <a:r>
              <a:rPr lang="en-US" dirty="0" err="1" smtClean="0"/>
              <a:t>zemlje</a:t>
            </a:r>
            <a:r>
              <a:rPr lang="en-US" dirty="0" smtClean="0"/>
              <a:t> (SAD 17 </a:t>
            </a:r>
            <a:r>
              <a:rPr lang="en-US" dirty="0" err="1" smtClean="0"/>
              <a:t>godina</a:t>
            </a:r>
            <a:r>
              <a:rPr lang="en-US" dirty="0" smtClean="0"/>
              <a:t>, </a:t>
            </a:r>
            <a:r>
              <a:rPr lang="en-US" dirty="0" err="1" smtClean="0"/>
              <a:t>Francuska</a:t>
            </a:r>
            <a:r>
              <a:rPr lang="en-US" dirty="0" smtClean="0"/>
              <a:t> 20 </a:t>
            </a:r>
            <a:r>
              <a:rPr lang="en-US" dirty="0" err="1" smtClean="0"/>
              <a:t>godina</a:t>
            </a:r>
            <a:r>
              <a:rPr lang="en-US" dirty="0" smtClean="0"/>
              <a:t> </a:t>
            </a:r>
            <a:r>
              <a:rPr lang="en-US" dirty="0" err="1" smtClean="0"/>
              <a:t>i</a:t>
            </a:r>
            <a:r>
              <a:rPr lang="en-US" dirty="0" smtClean="0"/>
              <a:t> </a:t>
            </a:r>
            <a:r>
              <a:rPr lang="en-US" dirty="0" err="1" smtClean="0"/>
              <a:t>slično</a:t>
            </a:r>
            <a:r>
              <a:rPr lang="en-US" dirty="0" smtClean="0"/>
              <a:t>).</a:t>
            </a:r>
            <a:endParaRPr lang="en-US" dirty="0"/>
          </a:p>
        </p:txBody>
      </p:sp>
    </p:spTree>
    <p:extLst>
      <p:ext uri="{BB962C8B-B14F-4D97-AF65-F5344CB8AC3E}">
        <p14:creationId xmlns:p14="http://schemas.microsoft.com/office/powerpoint/2010/main" val="4366153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smtClean="0"/>
              <a:t>Brend</a:t>
            </a:r>
            <a:endParaRPr lang="en-US" dirty="0"/>
          </a:p>
        </p:txBody>
      </p:sp>
      <p:sp>
        <p:nvSpPr>
          <p:cNvPr id="3" name="Content Placeholder 2"/>
          <p:cNvSpPr>
            <a:spLocks noGrp="1"/>
          </p:cNvSpPr>
          <p:nvPr>
            <p:ph idx="1"/>
          </p:nvPr>
        </p:nvSpPr>
        <p:spPr/>
        <p:txBody>
          <a:bodyPr/>
          <a:lstStyle/>
          <a:p>
            <a:r>
              <a:rPr lang="en-US" dirty="0" err="1" smtClean="0"/>
              <a:t>Robna</a:t>
            </a:r>
            <a:r>
              <a:rPr lang="en-US" dirty="0" smtClean="0"/>
              <a:t> </a:t>
            </a:r>
            <a:r>
              <a:rPr lang="en-US" dirty="0" err="1" smtClean="0"/>
              <a:t>marka</a:t>
            </a:r>
            <a:r>
              <a:rPr lang="en-US" dirty="0" smtClean="0"/>
              <a:t>/</a:t>
            </a:r>
            <a:r>
              <a:rPr lang="en-US" dirty="0" err="1" smtClean="0"/>
              <a:t>brend</a:t>
            </a:r>
            <a:r>
              <a:rPr lang="en-US" dirty="0" smtClean="0"/>
              <a:t> je </a:t>
            </a:r>
            <a:r>
              <a:rPr lang="en-US" dirty="0" err="1" smtClean="0"/>
              <a:t>prepoznatljiva</a:t>
            </a:r>
            <a:r>
              <a:rPr lang="en-US" dirty="0" smtClean="0"/>
              <a:t> </a:t>
            </a:r>
            <a:r>
              <a:rPr lang="en-US" dirty="0" err="1" smtClean="0"/>
              <a:t>identifikacija</a:t>
            </a:r>
            <a:r>
              <a:rPr lang="en-US" dirty="0" smtClean="0"/>
              <a:t> (</a:t>
            </a:r>
            <a:r>
              <a:rPr lang="en-US" dirty="0" err="1" smtClean="0"/>
              <a:t>simbol</a:t>
            </a:r>
            <a:r>
              <a:rPr lang="en-US" dirty="0" smtClean="0"/>
              <a:t>, logo, </a:t>
            </a:r>
            <a:r>
              <a:rPr lang="en-US" dirty="0" err="1" smtClean="0"/>
              <a:t>dizain</a:t>
            </a:r>
            <a:r>
              <a:rPr lang="en-US" dirty="0" smtClean="0"/>
              <a:t>, slogan, </a:t>
            </a:r>
            <a:r>
              <a:rPr lang="en-US" dirty="0" err="1" smtClean="0"/>
              <a:t>amblem</a:t>
            </a:r>
            <a:r>
              <a:rPr lang="en-US" dirty="0" smtClean="0"/>
              <a:t> </a:t>
            </a:r>
            <a:r>
              <a:rPr lang="en-US" dirty="0" err="1" smtClean="0"/>
              <a:t>i</a:t>
            </a:r>
            <a:r>
              <a:rPr lang="en-US" dirty="0" smtClean="0"/>
              <a:t> </a:t>
            </a:r>
            <a:r>
              <a:rPr lang="en-US" dirty="0" err="1" smtClean="0"/>
              <a:t>slično</a:t>
            </a:r>
            <a:r>
              <a:rPr lang="en-US" dirty="0" smtClean="0"/>
              <a:t>) </a:t>
            </a:r>
            <a:r>
              <a:rPr lang="en-US" dirty="0" err="1" smtClean="0"/>
              <a:t>grupe</a:t>
            </a:r>
            <a:r>
              <a:rPr lang="en-US" dirty="0" smtClean="0"/>
              <a:t> </a:t>
            </a:r>
            <a:r>
              <a:rPr lang="en-US" dirty="0" err="1" smtClean="0"/>
              <a:t>proizvoda</a:t>
            </a:r>
            <a:r>
              <a:rPr lang="en-US" dirty="0" smtClean="0"/>
              <a:t> </a:t>
            </a:r>
            <a:r>
              <a:rPr lang="en-US" dirty="0" err="1" smtClean="0"/>
              <a:t>ili</a:t>
            </a:r>
            <a:r>
              <a:rPr lang="en-US" dirty="0" smtClean="0"/>
              <a:t> </a:t>
            </a:r>
            <a:r>
              <a:rPr lang="en-US" dirty="0" err="1" smtClean="0"/>
              <a:t>usluga</a:t>
            </a:r>
            <a:r>
              <a:rPr lang="en-US" dirty="0" smtClean="0"/>
              <a:t> </a:t>
            </a:r>
            <a:r>
              <a:rPr lang="en-US" dirty="0" err="1" smtClean="0"/>
              <a:t>koji</a:t>
            </a:r>
            <a:r>
              <a:rPr lang="en-US" dirty="0" smtClean="0"/>
              <a:t> se </a:t>
            </a:r>
            <a:r>
              <a:rPr lang="en-US" dirty="0" err="1" smtClean="0"/>
              <a:t>mogu</a:t>
            </a:r>
            <a:r>
              <a:rPr lang="en-US" dirty="0" smtClean="0"/>
              <a:t> </a:t>
            </a:r>
            <a:r>
              <a:rPr lang="en-US" dirty="0" err="1" smtClean="0"/>
              <a:t>odvojiti</a:t>
            </a:r>
            <a:r>
              <a:rPr lang="en-US" dirty="0" smtClean="0"/>
              <a:t> od </a:t>
            </a:r>
            <a:r>
              <a:rPr lang="en-US" dirty="0" err="1" smtClean="0"/>
              <a:t>slične</a:t>
            </a:r>
            <a:r>
              <a:rPr lang="en-US" dirty="0" smtClean="0"/>
              <a:t> </a:t>
            </a:r>
            <a:r>
              <a:rPr lang="en-US" dirty="0" err="1" smtClean="0"/>
              <a:t>grupe</a:t>
            </a:r>
            <a:r>
              <a:rPr lang="en-US" dirty="0" smtClean="0"/>
              <a:t> </a:t>
            </a:r>
            <a:r>
              <a:rPr lang="en-US" dirty="0" err="1" smtClean="0"/>
              <a:t>proizvoda</a:t>
            </a:r>
            <a:r>
              <a:rPr lang="en-US" dirty="0" smtClean="0"/>
              <a:t> </a:t>
            </a:r>
            <a:r>
              <a:rPr lang="en-US" dirty="0" err="1" smtClean="0"/>
              <a:t>ili</a:t>
            </a:r>
            <a:r>
              <a:rPr lang="en-US" dirty="0" smtClean="0"/>
              <a:t> </a:t>
            </a:r>
            <a:r>
              <a:rPr lang="en-US" dirty="0" err="1" smtClean="0"/>
              <a:t>usluga</a:t>
            </a:r>
            <a:r>
              <a:rPr lang="en-US" dirty="0" smtClean="0"/>
              <a:t> </a:t>
            </a:r>
            <a:r>
              <a:rPr lang="en-US" dirty="0" err="1" smtClean="0"/>
              <a:t>koje</a:t>
            </a:r>
            <a:r>
              <a:rPr lang="en-US" dirty="0" smtClean="0"/>
              <a:t> </a:t>
            </a:r>
            <a:r>
              <a:rPr lang="en-US" dirty="0" err="1" smtClean="0"/>
              <a:t>pružaju</a:t>
            </a:r>
            <a:r>
              <a:rPr lang="en-US" dirty="0" smtClean="0"/>
              <a:t> </a:t>
            </a:r>
            <a:r>
              <a:rPr lang="en-US" dirty="0" err="1" smtClean="0"/>
              <a:t>druga</a:t>
            </a:r>
            <a:r>
              <a:rPr lang="en-US" dirty="0" smtClean="0"/>
              <a:t> </a:t>
            </a:r>
            <a:r>
              <a:rPr lang="en-US" dirty="0" err="1" smtClean="0"/>
              <a:t>preduzeća</a:t>
            </a:r>
            <a:r>
              <a:rPr lang="en-US" dirty="0" smtClean="0"/>
              <a:t>. </a:t>
            </a:r>
            <a:r>
              <a:rPr lang="en-US" dirty="0" err="1" smtClean="0"/>
              <a:t>Robna</a:t>
            </a:r>
            <a:r>
              <a:rPr lang="en-US" dirty="0" smtClean="0"/>
              <a:t> </a:t>
            </a:r>
            <a:r>
              <a:rPr lang="en-US" dirty="0" err="1" smtClean="0"/>
              <a:t>marka</a:t>
            </a:r>
            <a:r>
              <a:rPr lang="en-US" dirty="0" smtClean="0"/>
              <a:t> je </a:t>
            </a:r>
            <a:r>
              <a:rPr lang="en-US" dirty="0" err="1" smtClean="0"/>
              <a:t>brend</a:t>
            </a:r>
            <a:r>
              <a:rPr lang="en-US" dirty="0" smtClean="0"/>
              <a:t> </a:t>
            </a:r>
            <a:r>
              <a:rPr lang="en-US" dirty="0" err="1" smtClean="0"/>
              <a:t>na</a:t>
            </a:r>
            <a:r>
              <a:rPr lang="en-US" dirty="0" smtClean="0"/>
              <a:t> </a:t>
            </a:r>
            <a:r>
              <a:rPr lang="en-US" dirty="0" err="1" smtClean="0"/>
              <a:t>koje</a:t>
            </a:r>
            <a:r>
              <a:rPr lang="en-US" dirty="0" smtClean="0"/>
              <a:t> </a:t>
            </a:r>
            <a:r>
              <a:rPr lang="en-US" dirty="0" err="1" smtClean="0"/>
              <a:t>vlasnik</a:t>
            </a:r>
            <a:r>
              <a:rPr lang="en-US" dirty="0" smtClean="0"/>
              <a:t> </a:t>
            </a:r>
            <a:r>
              <a:rPr lang="en-US" dirty="0" err="1" smtClean="0"/>
              <a:t>ima</a:t>
            </a:r>
            <a:r>
              <a:rPr lang="en-US" dirty="0" smtClean="0"/>
              <a:t> </a:t>
            </a:r>
            <a:r>
              <a:rPr lang="en-US" dirty="0" err="1" smtClean="0"/>
              <a:t>zakonsko</a:t>
            </a:r>
            <a:r>
              <a:rPr lang="en-US" dirty="0" smtClean="0"/>
              <a:t> </a:t>
            </a:r>
            <a:r>
              <a:rPr lang="en-US" dirty="0" err="1" smtClean="0"/>
              <a:t>pravo</a:t>
            </a:r>
            <a:r>
              <a:rPr lang="en-US" dirty="0" smtClean="0"/>
              <a:t> </a:t>
            </a:r>
            <a:r>
              <a:rPr lang="en-US" dirty="0" err="1" smtClean="0"/>
              <a:t>koje</a:t>
            </a:r>
            <a:r>
              <a:rPr lang="en-US" dirty="0" smtClean="0"/>
              <a:t> je </a:t>
            </a:r>
            <a:r>
              <a:rPr lang="en-US" dirty="0" err="1" smtClean="0"/>
              <a:t>zaštićeno</a:t>
            </a:r>
            <a:r>
              <a:rPr lang="en-US" dirty="0" smtClean="0"/>
              <a:t> od </a:t>
            </a:r>
            <a:r>
              <a:rPr lang="en-US" dirty="0" err="1" smtClean="0"/>
              <a:t>strane</a:t>
            </a:r>
            <a:r>
              <a:rPr lang="en-US" dirty="0" smtClean="0"/>
              <a:t> </a:t>
            </a:r>
            <a:r>
              <a:rPr lang="en-US" dirty="0" err="1" smtClean="0"/>
              <a:t>državnih</a:t>
            </a:r>
            <a:r>
              <a:rPr lang="en-US" dirty="0" smtClean="0"/>
              <a:t> organa.</a:t>
            </a:r>
            <a:endParaRPr lang="en-US" dirty="0"/>
          </a:p>
        </p:txBody>
      </p:sp>
    </p:spTree>
    <p:extLst>
      <p:ext uri="{BB962C8B-B14F-4D97-AF65-F5344CB8AC3E}">
        <p14:creationId xmlns:p14="http://schemas.microsoft.com/office/powerpoint/2010/main" val="17953905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smtClean="0"/>
              <a:t>Autorska prava</a:t>
            </a:r>
            <a:endParaRPr lang="en-US" dirty="0"/>
          </a:p>
        </p:txBody>
      </p:sp>
      <p:sp>
        <p:nvSpPr>
          <p:cNvPr id="3" name="Content Placeholder 2"/>
          <p:cNvSpPr>
            <a:spLocks noGrp="1"/>
          </p:cNvSpPr>
          <p:nvPr>
            <p:ph idx="1"/>
          </p:nvPr>
        </p:nvSpPr>
        <p:spPr/>
        <p:txBody>
          <a:bodyPr/>
          <a:lstStyle/>
          <a:p>
            <a:r>
              <a:rPr lang="en-US" dirty="0" err="1" smtClean="0"/>
              <a:t>Autorska</a:t>
            </a:r>
            <a:r>
              <a:rPr lang="en-US" dirty="0" smtClean="0"/>
              <a:t> </a:t>
            </a:r>
            <a:r>
              <a:rPr lang="en-US" dirty="0" err="1" smtClean="0"/>
              <a:t>prava</a:t>
            </a:r>
            <a:r>
              <a:rPr lang="en-US" dirty="0" smtClean="0"/>
              <a:t> </a:t>
            </a:r>
            <a:r>
              <a:rPr lang="en-US" dirty="0" err="1" smtClean="0"/>
              <a:t>daju</a:t>
            </a:r>
            <a:r>
              <a:rPr lang="en-US" dirty="0" smtClean="0"/>
              <a:t> </a:t>
            </a:r>
            <a:r>
              <a:rPr lang="en-US" dirty="0" err="1" smtClean="0"/>
              <a:t>vlasniku</a:t>
            </a:r>
            <a:r>
              <a:rPr lang="en-US" dirty="0" smtClean="0"/>
              <a:t> </a:t>
            </a:r>
            <a:r>
              <a:rPr lang="en-US" dirty="0" err="1" smtClean="0"/>
              <a:t>ekskluzivno</a:t>
            </a:r>
            <a:r>
              <a:rPr lang="en-US" dirty="0" smtClean="0"/>
              <a:t> </a:t>
            </a:r>
            <a:r>
              <a:rPr lang="en-US" dirty="0" err="1" smtClean="0"/>
              <a:t>pravo</a:t>
            </a:r>
            <a:r>
              <a:rPr lang="en-US" dirty="0" smtClean="0"/>
              <a:t> </a:t>
            </a:r>
            <a:r>
              <a:rPr lang="en-US" dirty="0" err="1" smtClean="0"/>
              <a:t>publikacije</a:t>
            </a:r>
            <a:r>
              <a:rPr lang="en-US" dirty="0" smtClean="0"/>
              <a:t>, </a:t>
            </a:r>
            <a:r>
              <a:rPr lang="en-US" dirty="0" err="1" smtClean="0"/>
              <a:t>proizvodnje</a:t>
            </a:r>
            <a:r>
              <a:rPr lang="en-US" dirty="0" smtClean="0"/>
              <a:t> </a:t>
            </a:r>
            <a:r>
              <a:rPr lang="en-US" dirty="0" err="1" smtClean="0"/>
              <a:t>ili</a:t>
            </a:r>
            <a:r>
              <a:rPr lang="en-US" dirty="0" smtClean="0"/>
              <a:t> </a:t>
            </a:r>
            <a:r>
              <a:rPr lang="en-US" dirty="0" err="1" smtClean="0"/>
              <a:t>prodaje</a:t>
            </a:r>
            <a:r>
              <a:rPr lang="en-US" dirty="0" smtClean="0"/>
              <a:t> </a:t>
            </a:r>
            <a:r>
              <a:rPr lang="en-US" dirty="0" err="1" smtClean="0"/>
              <a:t>prava</a:t>
            </a:r>
            <a:r>
              <a:rPr lang="en-US" dirty="0" smtClean="0"/>
              <a:t> </a:t>
            </a:r>
            <a:r>
              <a:rPr lang="en-US" dirty="0" err="1" smtClean="0"/>
              <a:t>intelektualne</a:t>
            </a:r>
            <a:r>
              <a:rPr lang="en-US" dirty="0" smtClean="0"/>
              <a:t> </a:t>
            </a:r>
            <a:r>
              <a:rPr lang="en-US" dirty="0" err="1" smtClean="0"/>
              <a:t>svojine</a:t>
            </a:r>
            <a:r>
              <a:rPr lang="en-US" dirty="0" smtClean="0"/>
              <a:t> </a:t>
            </a:r>
            <a:r>
              <a:rPr lang="en-US" dirty="0" err="1" smtClean="0"/>
              <a:t>za</a:t>
            </a:r>
            <a:r>
              <a:rPr lang="en-US" dirty="0" smtClean="0"/>
              <a:t> </a:t>
            </a:r>
            <a:r>
              <a:rPr lang="en-US" dirty="0" err="1" smtClean="0"/>
              <a:t>intelektualna</a:t>
            </a:r>
            <a:r>
              <a:rPr lang="en-US" dirty="0" smtClean="0"/>
              <a:t> </a:t>
            </a:r>
            <a:r>
              <a:rPr lang="en-US" dirty="0" err="1" smtClean="0"/>
              <a:t>djela</a:t>
            </a:r>
            <a:r>
              <a:rPr lang="en-US" dirty="0" smtClean="0"/>
              <a:t> </a:t>
            </a:r>
            <a:r>
              <a:rPr lang="en-US" dirty="0" err="1" smtClean="0"/>
              <a:t>kao</a:t>
            </a:r>
            <a:r>
              <a:rPr lang="en-US" dirty="0" smtClean="0"/>
              <a:t> </a:t>
            </a:r>
            <a:r>
              <a:rPr lang="en-US" dirty="0" err="1" smtClean="0"/>
              <a:t>što</a:t>
            </a:r>
            <a:r>
              <a:rPr lang="en-US" dirty="0" smtClean="0"/>
              <a:t> </a:t>
            </a:r>
            <a:r>
              <a:rPr lang="en-US" dirty="0" err="1" smtClean="0"/>
              <a:t>su</a:t>
            </a:r>
            <a:r>
              <a:rPr lang="en-US" dirty="0" smtClean="0"/>
              <a:t> </a:t>
            </a:r>
            <a:r>
              <a:rPr lang="en-US" dirty="0" err="1" smtClean="0"/>
              <a:t>muzička</a:t>
            </a:r>
            <a:r>
              <a:rPr lang="en-US" dirty="0" smtClean="0"/>
              <a:t>, </a:t>
            </a:r>
            <a:r>
              <a:rPr lang="en-US" dirty="0" err="1" smtClean="0"/>
              <a:t>literalna</a:t>
            </a:r>
            <a:r>
              <a:rPr lang="en-US" dirty="0" smtClean="0"/>
              <a:t>, </a:t>
            </a:r>
            <a:r>
              <a:rPr lang="en-US" dirty="0" err="1" smtClean="0"/>
              <a:t>dramska</a:t>
            </a:r>
            <a:r>
              <a:rPr lang="en-US" dirty="0" smtClean="0"/>
              <a:t> </a:t>
            </a:r>
            <a:r>
              <a:rPr lang="en-US" dirty="0" err="1" smtClean="0"/>
              <a:t>ili</a:t>
            </a:r>
            <a:r>
              <a:rPr lang="en-US" dirty="0" smtClean="0"/>
              <a:t> </a:t>
            </a:r>
            <a:r>
              <a:rPr lang="en-US" dirty="0" err="1" smtClean="0"/>
              <a:t>druga</a:t>
            </a:r>
            <a:r>
              <a:rPr lang="en-US" dirty="0" smtClean="0"/>
              <a:t>. </a:t>
            </a:r>
            <a:endParaRPr lang="en-US" dirty="0"/>
          </a:p>
        </p:txBody>
      </p:sp>
    </p:spTree>
    <p:extLst>
      <p:ext uri="{BB962C8B-B14F-4D97-AF65-F5344CB8AC3E}">
        <p14:creationId xmlns:p14="http://schemas.microsoft.com/office/powerpoint/2010/main" val="17231138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smtClean="0"/>
              <a:t>Franšiza</a:t>
            </a:r>
            <a:endParaRPr lang="en-US" dirty="0"/>
          </a:p>
        </p:txBody>
      </p:sp>
      <p:sp>
        <p:nvSpPr>
          <p:cNvPr id="3" name="Content Placeholder 2"/>
          <p:cNvSpPr>
            <a:spLocks noGrp="1"/>
          </p:cNvSpPr>
          <p:nvPr>
            <p:ph idx="1"/>
          </p:nvPr>
        </p:nvSpPr>
        <p:spPr/>
        <p:txBody>
          <a:bodyPr>
            <a:normAutofit fontScale="92500" lnSpcReduction="20000"/>
          </a:bodyPr>
          <a:lstStyle/>
          <a:p>
            <a:r>
              <a:rPr lang="vi-VN" dirty="0" smtClean="0"/>
              <a:t>Franšiza je ugovor koji korisniku franšize, uz naknadu, omogućava u okviru ograničenog geografskog područja, sa ili bez direktne podrške od davaoca franšize, pravo proizvodnje i/ili prodaje određenih proizvoda ili u sluga, korištenje robne marke ili da obavljanja druge specifične radnje identifikovane u ugovoru bez gubitka vlasništva od strane davaoca franšize. Trajanja franšize se navodi u ugovoru. U slučaju da davalac franšize utvrdi da korisnik nije obavljao aktivnosti u skladu sa ugovorom, može jednostrano da prekine ugovor. </a:t>
            </a:r>
            <a:endParaRPr lang="en-US" dirty="0"/>
          </a:p>
        </p:txBody>
      </p:sp>
    </p:spTree>
    <p:extLst>
      <p:ext uri="{BB962C8B-B14F-4D97-AF65-F5344CB8AC3E}">
        <p14:creationId xmlns:p14="http://schemas.microsoft.com/office/powerpoint/2010/main" val="42474040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smtClean="0"/>
              <a:t>Licenca i koncesija</a:t>
            </a:r>
            <a:endParaRPr lang="en-US" dirty="0"/>
          </a:p>
        </p:txBody>
      </p:sp>
      <p:sp>
        <p:nvSpPr>
          <p:cNvPr id="3" name="Content Placeholder 2"/>
          <p:cNvSpPr>
            <a:spLocks noGrp="1"/>
          </p:cNvSpPr>
          <p:nvPr>
            <p:ph idx="1"/>
          </p:nvPr>
        </p:nvSpPr>
        <p:spPr/>
        <p:txBody>
          <a:bodyPr>
            <a:normAutofit fontScale="92500" lnSpcReduction="20000"/>
          </a:bodyPr>
          <a:lstStyle/>
          <a:p>
            <a:r>
              <a:rPr lang="vi-VN" dirty="0" smtClean="0"/>
              <a:t>Licenca je pravo korištenja patenta koja proizilazi iz ugovora. Naknada za korištenje licence određuje njeno bilansiranje. Ukoliko je ugovorena fiksna naknada, licenca se aktivira (priznaje) kao nematerijalno sredstvo. Međutim, ukoliko se naknada za licencu obračunava prema obimu proizvodnje ili prodaje, tada obračunata naknada predstavlja rashod perioda. </a:t>
            </a:r>
          </a:p>
          <a:p>
            <a:r>
              <a:rPr lang="vi-VN" dirty="0" smtClean="0"/>
              <a:t>Koncesija predstavlja pravo odnosno dozvolu za proizvodnju ili prodaju određenih dobara, odnosno pravo obavljanja određene djelatnosti. </a:t>
            </a:r>
            <a:endParaRPr lang="en-US" dirty="0"/>
          </a:p>
        </p:txBody>
      </p:sp>
    </p:spTree>
    <p:extLst>
      <p:ext uri="{BB962C8B-B14F-4D97-AF65-F5344CB8AC3E}">
        <p14:creationId xmlns:p14="http://schemas.microsoft.com/office/powerpoint/2010/main" val="25246229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smtClean="0"/>
              <a:t>Inicijalno vrednovanje</a:t>
            </a:r>
            <a:endParaRPr lang="en-US" dirty="0"/>
          </a:p>
        </p:txBody>
      </p:sp>
      <p:sp>
        <p:nvSpPr>
          <p:cNvPr id="3" name="Content Placeholder 2"/>
          <p:cNvSpPr>
            <a:spLocks noGrp="1"/>
          </p:cNvSpPr>
          <p:nvPr>
            <p:ph idx="1"/>
          </p:nvPr>
        </p:nvSpPr>
        <p:spPr/>
        <p:txBody>
          <a:bodyPr>
            <a:normAutofit fontScale="77500" lnSpcReduction="20000"/>
          </a:bodyPr>
          <a:lstStyle/>
          <a:p>
            <a:r>
              <a:rPr lang="en-US" dirty="0" err="1" smtClean="0"/>
              <a:t>Vrijednost</a:t>
            </a:r>
            <a:r>
              <a:rPr lang="en-US" dirty="0" smtClean="0"/>
              <a:t> </a:t>
            </a:r>
            <a:r>
              <a:rPr lang="en-US" dirty="0" err="1" smtClean="0"/>
              <a:t>po</a:t>
            </a:r>
            <a:r>
              <a:rPr lang="en-US" dirty="0" smtClean="0"/>
              <a:t> </a:t>
            </a:r>
            <a:r>
              <a:rPr lang="en-US" dirty="0" err="1" smtClean="0"/>
              <a:t>kojoj</a:t>
            </a:r>
            <a:r>
              <a:rPr lang="en-US" dirty="0" smtClean="0"/>
              <a:t> se </a:t>
            </a:r>
            <a:r>
              <a:rPr lang="en-US" dirty="0" err="1" smtClean="0"/>
              <a:t>namaterijalno</a:t>
            </a:r>
            <a:r>
              <a:rPr lang="en-US" dirty="0" smtClean="0"/>
              <a:t> </a:t>
            </a:r>
            <a:r>
              <a:rPr lang="en-US" dirty="0" err="1" smtClean="0"/>
              <a:t>sredstvo</a:t>
            </a:r>
            <a:r>
              <a:rPr lang="en-US" dirty="0" smtClean="0"/>
              <a:t> </a:t>
            </a:r>
            <a:r>
              <a:rPr lang="en-US" dirty="0" err="1" smtClean="0"/>
              <a:t>prvi</a:t>
            </a:r>
            <a:r>
              <a:rPr lang="en-US" dirty="0" smtClean="0"/>
              <a:t> put </a:t>
            </a:r>
            <a:r>
              <a:rPr lang="en-US" dirty="0" err="1" smtClean="0"/>
              <a:t>prizanaje</a:t>
            </a:r>
            <a:r>
              <a:rPr lang="en-US" dirty="0" smtClean="0"/>
              <a:t> u </a:t>
            </a:r>
            <a:r>
              <a:rPr lang="en-US" dirty="0" err="1" smtClean="0"/>
              <a:t>poslovnim</a:t>
            </a:r>
            <a:r>
              <a:rPr lang="en-US" dirty="0" smtClean="0"/>
              <a:t> </a:t>
            </a:r>
            <a:r>
              <a:rPr lang="en-US" dirty="0" err="1" smtClean="0"/>
              <a:t>knjigama</a:t>
            </a:r>
            <a:r>
              <a:rPr lang="en-US" dirty="0" smtClean="0"/>
              <a:t> </a:t>
            </a:r>
            <a:r>
              <a:rPr lang="en-US" dirty="0" err="1" smtClean="0"/>
              <a:t>preduzeća</a:t>
            </a:r>
            <a:r>
              <a:rPr lang="en-US" dirty="0" smtClean="0"/>
              <a:t> </a:t>
            </a:r>
            <a:r>
              <a:rPr lang="en-US" dirty="0" err="1" smtClean="0"/>
              <a:t>zavisi</a:t>
            </a:r>
            <a:r>
              <a:rPr lang="en-US" dirty="0" smtClean="0"/>
              <a:t> od </a:t>
            </a:r>
            <a:r>
              <a:rPr lang="en-US" dirty="0" err="1" smtClean="0"/>
              <a:t>načina</a:t>
            </a:r>
            <a:r>
              <a:rPr lang="en-US" dirty="0" smtClean="0"/>
              <a:t> </a:t>
            </a:r>
            <a:r>
              <a:rPr lang="en-US" dirty="0" err="1" smtClean="0"/>
              <a:t>njihovog</a:t>
            </a:r>
            <a:r>
              <a:rPr lang="en-US" dirty="0" smtClean="0"/>
              <a:t> </a:t>
            </a:r>
            <a:r>
              <a:rPr lang="en-US" dirty="0" err="1" smtClean="0"/>
              <a:t>sticanja</a:t>
            </a:r>
            <a:r>
              <a:rPr lang="en-US" dirty="0" smtClean="0"/>
              <a:t>. </a:t>
            </a:r>
            <a:r>
              <a:rPr lang="en-US" dirty="0" err="1" smtClean="0"/>
              <a:t>Nabavna</a:t>
            </a:r>
            <a:r>
              <a:rPr lang="en-US" dirty="0" smtClean="0"/>
              <a:t> </a:t>
            </a:r>
            <a:r>
              <a:rPr lang="en-US" dirty="0" err="1" smtClean="0"/>
              <a:t>vrijednost</a:t>
            </a:r>
            <a:r>
              <a:rPr lang="en-US" dirty="0" smtClean="0"/>
              <a:t> </a:t>
            </a:r>
            <a:r>
              <a:rPr lang="en-US" dirty="0" err="1" smtClean="0"/>
              <a:t>pojedinačno</a:t>
            </a:r>
            <a:r>
              <a:rPr lang="en-US" dirty="0" smtClean="0"/>
              <a:t> </a:t>
            </a:r>
            <a:r>
              <a:rPr lang="en-US" dirty="0" err="1" smtClean="0"/>
              <a:t>kupljenog</a:t>
            </a:r>
            <a:r>
              <a:rPr lang="en-US" dirty="0" smtClean="0"/>
              <a:t> </a:t>
            </a:r>
            <a:r>
              <a:rPr lang="en-US" dirty="0" err="1" smtClean="0"/>
              <a:t>nematerijalnog</a:t>
            </a:r>
            <a:r>
              <a:rPr lang="en-US" dirty="0" smtClean="0"/>
              <a:t> </a:t>
            </a:r>
            <a:r>
              <a:rPr lang="en-US" dirty="0" err="1" smtClean="0"/>
              <a:t>sredstva</a:t>
            </a:r>
            <a:r>
              <a:rPr lang="en-US" dirty="0" smtClean="0"/>
              <a:t> </a:t>
            </a:r>
            <a:r>
              <a:rPr lang="en-US" dirty="0" err="1" smtClean="0"/>
              <a:t>čini</a:t>
            </a:r>
            <a:r>
              <a:rPr lang="en-US" dirty="0" smtClean="0"/>
              <a:t> </a:t>
            </a:r>
            <a:r>
              <a:rPr lang="en-US" dirty="0" err="1" smtClean="0"/>
              <a:t>kao</a:t>
            </a:r>
            <a:r>
              <a:rPr lang="en-US" dirty="0" smtClean="0"/>
              <a:t> </a:t>
            </a:r>
            <a:r>
              <a:rPr lang="en-US" dirty="0" err="1" smtClean="0"/>
              <a:t>i</a:t>
            </a:r>
            <a:r>
              <a:rPr lang="en-US" dirty="0" smtClean="0"/>
              <a:t> </a:t>
            </a:r>
            <a:r>
              <a:rPr lang="en-US" dirty="0" err="1" smtClean="0"/>
              <a:t>kod</a:t>
            </a:r>
            <a:r>
              <a:rPr lang="en-US" dirty="0" smtClean="0"/>
              <a:t> </a:t>
            </a:r>
            <a:r>
              <a:rPr lang="en-US" dirty="0" err="1" smtClean="0"/>
              <a:t>materijalnih</a:t>
            </a:r>
            <a:r>
              <a:rPr lang="en-US" dirty="0" smtClean="0"/>
              <a:t> </a:t>
            </a:r>
            <a:r>
              <a:rPr lang="en-US" dirty="0" err="1" smtClean="0"/>
              <a:t>sredstava</a:t>
            </a:r>
            <a:r>
              <a:rPr lang="en-US" dirty="0" smtClean="0"/>
              <a:t> </a:t>
            </a:r>
            <a:r>
              <a:rPr lang="en-US" dirty="0" err="1" smtClean="0"/>
              <a:t>fakturnu</a:t>
            </a:r>
            <a:r>
              <a:rPr lang="en-US" dirty="0" smtClean="0"/>
              <a:t> </a:t>
            </a:r>
            <a:r>
              <a:rPr lang="en-US" dirty="0" err="1" smtClean="0"/>
              <a:t>vrijednost</a:t>
            </a:r>
            <a:r>
              <a:rPr lang="en-US" dirty="0" smtClean="0"/>
              <a:t> </a:t>
            </a:r>
            <a:r>
              <a:rPr lang="en-US" dirty="0" err="1" smtClean="0"/>
              <a:t>uvećanu</a:t>
            </a:r>
            <a:r>
              <a:rPr lang="en-US" dirty="0" smtClean="0"/>
              <a:t> </a:t>
            </a:r>
            <a:r>
              <a:rPr lang="en-US" dirty="0" err="1" smtClean="0"/>
              <a:t>za</a:t>
            </a:r>
            <a:r>
              <a:rPr lang="en-US" dirty="0" smtClean="0"/>
              <a:t> </a:t>
            </a:r>
            <a:r>
              <a:rPr lang="en-US" dirty="0" err="1" smtClean="0"/>
              <a:t>zakonske</a:t>
            </a:r>
            <a:r>
              <a:rPr lang="en-US" dirty="0" smtClean="0"/>
              <a:t> </a:t>
            </a:r>
            <a:r>
              <a:rPr lang="en-US" dirty="0" err="1" smtClean="0"/>
              <a:t>naknade</a:t>
            </a:r>
            <a:r>
              <a:rPr lang="en-US" dirty="0" smtClean="0"/>
              <a:t>, </a:t>
            </a:r>
            <a:r>
              <a:rPr lang="en-US" dirty="0" err="1" smtClean="0"/>
              <a:t>porez</a:t>
            </a:r>
            <a:r>
              <a:rPr lang="en-US" dirty="0" smtClean="0"/>
              <a:t> </a:t>
            </a:r>
            <a:r>
              <a:rPr lang="en-US" dirty="0" err="1" smtClean="0"/>
              <a:t>koji</a:t>
            </a:r>
            <a:r>
              <a:rPr lang="en-US" dirty="0" smtClean="0"/>
              <a:t> se ne </a:t>
            </a:r>
            <a:r>
              <a:rPr lang="en-US" dirty="0" err="1" smtClean="0"/>
              <a:t>može</a:t>
            </a:r>
            <a:r>
              <a:rPr lang="en-US" dirty="0" smtClean="0"/>
              <a:t> </a:t>
            </a:r>
            <a:r>
              <a:rPr lang="en-US" dirty="0" err="1" smtClean="0"/>
              <a:t>refundirati</a:t>
            </a:r>
            <a:r>
              <a:rPr lang="en-US" dirty="0" smtClean="0"/>
              <a:t>, </a:t>
            </a:r>
            <a:r>
              <a:rPr lang="en-US" dirty="0" err="1" smtClean="0"/>
              <a:t>takse</a:t>
            </a:r>
            <a:r>
              <a:rPr lang="en-US" dirty="0" smtClean="0"/>
              <a:t>, </a:t>
            </a:r>
            <a:r>
              <a:rPr lang="en-US" dirty="0" err="1" smtClean="0"/>
              <a:t>kao</a:t>
            </a:r>
            <a:r>
              <a:rPr lang="en-US" dirty="0" smtClean="0"/>
              <a:t> </a:t>
            </a:r>
            <a:r>
              <a:rPr lang="en-US" dirty="0" err="1" smtClean="0"/>
              <a:t>i</a:t>
            </a:r>
            <a:r>
              <a:rPr lang="en-US" dirty="0" smtClean="0"/>
              <a:t> </a:t>
            </a:r>
            <a:r>
              <a:rPr lang="en-US" dirty="0" err="1" smtClean="0"/>
              <a:t>sve</a:t>
            </a:r>
            <a:r>
              <a:rPr lang="en-US" dirty="0" smtClean="0"/>
              <a:t> </a:t>
            </a:r>
            <a:r>
              <a:rPr lang="en-US" dirty="0" err="1" smtClean="0"/>
              <a:t>direktno</a:t>
            </a:r>
            <a:r>
              <a:rPr lang="en-US" dirty="0" smtClean="0"/>
              <a:t> </a:t>
            </a:r>
            <a:r>
              <a:rPr lang="en-US" dirty="0" err="1" smtClean="0"/>
              <a:t>pripisive</a:t>
            </a:r>
            <a:r>
              <a:rPr lang="en-US" dirty="0" smtClean="0"/>
              <a:t> </a:t>
            </a:r>
            <a:r>
              <a:rPr lang="en-US" dirty="0" err="1" smtClean="0"/>
              <a:t>troškove</a:t>
            </a:r>
            <a:r>
              <a:rPr lang="en-US" dirty="0" smtClean="0"/>
              <a:t> </a:t>
            </a:r>
            <a:r>
              <a:rPr lang="en-US" dirty="0" err="1" smtClean="0"/>
              <a:t>koji</a:t>
            </a:r>
            <a:r>
              <a:rPr lang="en-US" dirty="0" smtClean="0"/>
              <a:t> </a:t>
            </a:r>
            <a:r>
              <a:rPr lang="en-US" dirty="0" err="1" smtClean="0"/>
              <a:t>su</a:t>
            </a:r>
            <a:r>
              <a:rPr lang="en-US" dirty="0" smtClean="0"/>
              <a:t> </a:t>
            </a:r>
            <a:r>
              <a:rPr lang="en-US" dirty="0" err="1" smtClean="0"/>
              <a:t>neophodni</a:t>
            </a:r>
            <a:r>
              <a:rPr lang="en-US" dirty="0" smtClean="0"/>
              <a:t> da bi se </a:t>
            </a:r>
            <a:r>
              <a:rPr lang="en-US" dirty="0" err="1" smtClean="0"/>
              <a:t>sredstvo</a:t>
            </a:r>
            <a:r>
              <a:rPr lang="en-US" dirty="0" smtClean="0"/>
              <a:t> </a:t>
            </a:r>
            <a:r>
              <a:rPr lang="en-US" dirty="0" err="1" smtClean="0"/>
              <a:t>počelo</a:t>
            </a:r>
            <a:r>
              <a:rPr lang="en-US" dirty="0" smtClean="0"/>
              <a:t> </a:t>
            </a:r>
            <a:r>
              <a:rPr lang="en-US" dirty="0" err="1" smtClean="0"/>
              <a:t>koristiti</a:t>
            </a:r>
            <a:r>
              <a:rPr lang="en-US" dirty="0" smtClean="0"/>
              <a:t> </a:t>
            </a:r>
            <a:r>
              <a:rPr lang="en-US" dirty="0" err="1" smtClean="0"/>
              <a:t>na</a:t>
            </a:r>
            <a:r>
              <a:rPr lang="en-US" dirty="0" smtClean="0"/>
              <a:t> </a:t>
            </a:r>
            <a:r>
              <a:rPr lang="en-US" dirty="0" err="1" smtClean="0"/>
              <a:t>namjeravan</a:t>
            </a:r>
            <a:r>
              <a:rPr lang="en-US" dirty="0" smtClean="0"/>
              <a:t> </a:t>
            </a:r>
            <a:r>
              <a:rPr lang="en-US" dirty="0" err="1" smtClean="0"/>
              <a:t>način</a:t>
            </a:r>
            <a:r>
              <a:rPr lang="en-US" dirty="0" smtClean="0"/>
              <a:t>. </a:t>
            </a:r>
          </a:p>
          <a:p>
            <a:r>
              <a:rPr lang="en-US" dirty="0" err="1" smtClean="0"/>
              <a:t>Nabavna</a:t>
            </a:r>
            <a:r>
              <a:rPr lang="en-US" dirty="0" smtClean="0"/>
              <a:t> </a:t>
            </a:r>
            <a:r>
              <a:rPr lang="en-US" dirty="0" err="1" smtClean="0"/>
              <a:t>vrijednost</a:t>
            </a:r>
            <a:r>
              <a:rPr lang="en-US" dirty="0" smtClean="0"/>
              <a:t> </a:t>
            </a:r>
            <a:r>
              <a:rPr lang="en-US" dirty="0" err="1" smtClean="0"/>
              <a:t>nematerijalnih</a:t>
            </a:r>
            <a:r>
              <a:rPr lang="en-US" dirty="0" smtClean="0"/>
              <a:t> </a:t>
            </a:r>
            <a:r>
              <a:rPr lang="en-US" dirty="0" err="1" smtClean="0"/>
              <a:t>sredstava</a:t>
            </a:r>
            <a:r>
              <a:rPr lang="en-US" dirty="0" smtClean="0"/>
              <a:t> </a:t>
            </a:r>
            <a:r>
              <a:rPr lang="en-US" dirty="0" err="1" smtClean="0"/>
              <a:t>koja</a:t>
            </a:r>
            <a:r>
              <a:rPr lang="en-US" dirty="0" smtClean="0"/>
              <a:t> </a:t>
            </a:r>
            <a:r>
              <a:rPr lang="en-US" dirty="0" err="1" smtClean="0"/>
              <a:t>su</a:t>
            </a:r>
            <a:r>
              <a:rPr lang="en-US" dirty="0" smtClean="0"/>
              <a:t> </a:t>
            </a:r>
            <a:r>
              <a:rPr lang="en-US" dirty="0" err="1" smtClean="0"/>
              <a:t>nabavljena</a:t>
            </a:r>
            <a:r>
              <a:rPr lang="en-US" dirty="0" smtClean="0"/>
              <a:t> </a:t>
            </a:r>
            <a:r>
              <a:rPr lang="en-US" dirty="0" err="1" smtClean="0"/>
              <a:t>kao</a:t>
            </a:r>
            <a:r>
              <a:rPr lang="en-US" dirty="0" smtClean="0"/>
              <a:t> </a:t>
            </a:r>
            <a:r>
              <a:rPr lang="en-US" dirty="0" err="1" smtClean="0"/>
              <a:t>dio</a:t>
            </a:r>
            <a:r>
              <a:rPr lang="en-US" dirty="0" smtClean="0"/>
              <a:t> </a:t>
            </a:r>
            <a:r>
              <a:rPr lang="en-US" dirty="0" err="1" smtClean="0"/>
              <a:t>poslovne</a:t>
            </a:r>
            <a:r>
              <a:rPr lang="en-US" dirty="0" smtClean="0"/>
              <a:t> </a:t>
            </a:r>
            <a:r>
              <a:rPr lang="en-US" dirty="0" err="1" smtClean="0"/>
              <a:t>kombinacije</a:t>
            </a:r>
            <a:r>
              <a:rPr lang="en-US" dirty="0" smtClean="0"/>
              <a:t> je </a:t>
            </a:r>
            <a:r>
              <a:rPr lang="en-US" dirty="0" err="1" smtClean="0"/>
              <a:t>njihova</a:t>
            </a:r>
            <a:r>
              <a:rPr lang="en-US" dirty="0" smtClean="0"/>
              <a:t> </a:t>
            </a:r>
            <a:r>
              <a:rPr lang="en-US" dirty="0" err="1" smtClean="0"/>
              <a:t>fer</a:t>
            </a:r>
            <a:r>
              <a:rPr lang="en-US" dirty="0" smtClean="0"/>
              <a:t> </a:t>
            </a:r>
            <a:r>
              <a:rPr lang="en-US" dirty="0" err="1" smtClean="0"/>
              <a:t>vrijednost</a:t>
            </a:r>
            <a:r>
              <a:rPr lang="en-US" dirty="0" smtClean="0"/>
              <a:t> </a:t>
            </a:r>
            <a:r>
              <a:rPr lang="en-US" dirty="0" err="1" smtClean="0"/>
              <a:t>na</a:t>
            </a:r>
            <a:r>
              <a:rPr lang="en-US" dirty="0" smtClean="0"/>
              <a:t> datum </a:t>
            </a:r>
            <a:r>
              <a:rPr lang="en-US" dirty="0" err="1" smtClean="0"/>
              <a:t>sticanja</a:t>
            </a:r>
            <a:endParaRPr lang="sr-Latn-RS" dirty="0" smtClean="0"/>
          </a:p>
          <a:p>
            <a:r>
              <a:rPr lang="en-US" dirty="0" err="1" smtClean="0"/>
              <a:t>Interno</a:t>
            </a:r>
            <a:r>
              <a:rPr lang="en-US" dirty="0" smtClean="0"/>
              <a:t> </a:t>
            </a:r>
            <a:r>
              <a:rPr lang="en-US" dirty="0" err="1" smtClean="0"/>
              <a:t>generisana</a:t>
            </a:r>
            <a:r>
              <a:rPr lang="en-US" dirty="0" smtClean="0"/>
              <a:t> </a:t>
            </a:r>
            <a:r>
              <a:rPr lang="en-US" dirty="0" err="1" smtClean="0"/>
              <a:t>nemeterijalna</a:t>
            </a:r>
            <a:r>
              <a:rPr lang="en-US" dirty="0" smtClean="0"/>
              <a:t> </a:t>
            </a:r>
            <a:r>
              <a:rPr lang="en-US" dirty="0" err="1" smtClean="0"/>
              <a:t>sredstva</a:t>
            </a:r>
            <a:r>
              <a:rPr lang="en-US" dirty="0" smtClean="0"/>
              <a:t>, </a:t>
            </a:r>
            <a:r>
              <a:rPr lang="en-US" dirty="0" err="1" smtClean="0"/>
              <a:t>kao</a:t>
            </a:r>
            <a:r>
              <a:rPr lang="en-US" dirty="0" smtClean="0"/>
              <a:t> </a:t>
            </a:r>
            <a:r>
              <a:rPr lang="en-US" dirty="0" err="1" smtClean="0"/>
              <a:t>i</a:t>
            </a:r>
            <a:r>
              <a:rPr lang="en-US" dirty="0" smtClean="0"/>
              <a:t> </a:t>
            </a:r>
            <a:r>
              <a:rPr lang="en-US" dirty="0" err="1" smtClean="0"/>
              <a:t>materijalna</a:t>
            </a:r>
            <a:r>
              <a:rPr lang="en-US" dirty="0" smtClean="0"/>
              <a:t>, </a:t>
            </a:r>
            <a:r>
              <a:rPr lang="en-US" dirty="0" err="1" smtClean="0"/>
              <a:t>vrednuju</a:t>
            </a:r>
            <a:r>
              <a:rPr lang="en-US" dirty="0" smtClean="0"/>
              <a:t> se </a:t>
            </a:r>
            <a:r>
              <a:rPr lang="en-US" dirty="0" err="1" smtClean="0"/>
              <a:t>po</a:t>
            </a:r>
            <a:r>
              <a:rPr lang="en-US" dirty="0" smtClean="0"/>
              <a:t> </a:t>
            </a:r>
            <a:r>
              <a:rPr lang="en-US" dirty="0" err="1" smtClean="0"/>
              <a:t>cijeni</a:t>
            </a:r>
            <a:r>
              <a:rPr lang="en-US" dirty="0" smtClean="0"/>
              <a:t> </a:t>
            </a:r>
            <a:r>
              <a:rPr lang="en-US" dirty="0" err="1" smtClean="0"/>
              <a:t>koštanja</a:t>
            </a:r>
            <a:r>
              <a:rPr lang="en-US" dirty="0" smtClean="0"/>
              <a:t>.</a:t>
            </a:r>
            <a:endParaRPr lang="en-US" dirty="0"/>
          </a:p>
        </p:txBody>
      </p:sp>
    </p:spTree>
    <p:extLst>
      <p:ext uri="{BB962C8B-B14F-4D97-AF65-F5344CB8AC3E}">
        <p14:creationId xmlns:p14="http://schemas.microsoft.com/office/powerpoint/2010/main" val="36710418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smtClean="0"/>
              <a:t>Naknadno vrednovanje</a:t>
            </a:r>
            <a:endParaRPr lang="en-US" dirty="0"/>
          </a:p>
        </p:txBody>
      </p:sp>
      <p:sp>
        <p:nvSpPr>
          <p:cNvPr id="3" name="Content Placeholder 2"/>
          <p:cNvSpPr>
            <a:spLocks noGrp="1"/>
          </p:cNvSpPr>
          <p:nvPr>
            <p:ph idx="1"/>
          </p:nvPr>
        </p:nvSpPr>
        <p:spPr/>
        <p:txBody>
          <a:bodyPr>
            <a:normAutofit/>
          </a:bodyPr>
          <a:lstStyle/>
          <a:p>
            <a:r>
              <a:rPr lang="en-US" dirty="0" err="1" smtClean="0"/>
              <a:t>Nematerijalana</a:t>
            </a:r>
            <a:r>
              <a:rPr lang="en-US" dirty="0" smtClean="0"/>
              <a:t> </a:t>
            </a:r>
            <a:r>
              <a:rPr lang="en-US" dirty="0" err="1" smtClean="0"/>
              <a:t>sredstva</a:t>
            </a:r>
            <a:r>
              <a:rPr lang="en-US" dirty="0" smtClean="0"/>
              <a:t> se </a:t>
            </a:r>
            <a:r>
              <a:rPr lang="en-US" dirty="0" err="1" smtClean="0"/>
              <a:t>naknadno</a:t>
            </a:r>
            <a:r>
              <a:rPr lang="en-US" dirty="0" smtClean="0"/>
              <a:t> </a:t>
            </a:r>
            <a:r>
              <a:rPr lang="en-US" dirty="0" err="1" smtClean="0"/>
              <a:t>mogu</a:t>
            </a:r>
            <a:r>
              <a:rPr lang="en-US" dirty="0" smtClean="0"/>
              <a:t> </a:t>
            </a:r>
            <a:r>
              <a:rPr lang="en-US" dirty="0" err="1" smtClean="0"/>
              <a:t>vrednovati</a:t>
            </a:r>
            <a:r>
              <a:rPr lang="en-US" dirty="0" smtClean="0"/>
              <a:t> </a:t>
            </a:r>
            <a:r>
              <a:rPr lang="en-US" dirty="0" err="1" smtClean="0"/>
              <a:t>po</a:t>
            </a:r>
            <a:r>
              <a:rPr lang="en-US" dirty="0" smtClean="0"/>
              <a:t> </a:t>
            </a:r>
            <a:r>
              <a:rPr lang="en-US" dirty="0" err="1" smtClean="0"/>
              <a:t>nabavnoj</a:t>
            </a:r>
            <a:r>
              <a:rPr lang="en-US" dirty="0" smtClean="0"/>
              <a:t> </a:t>
            </a:r>
            <a:r>
              <a:rPr lang="en-US" dirty="0" err="1" smtClean="0"/>
              <a:t>vrijednosti</a:t>
            </a:r>
            <a:r>
              <a:rPr lang="en-US" dirty="0" smtClean="0"/>
              <a:t> </a:t>
            </a:r>
            <a:r>
              <a:rPr lang="en-US" dirty="0" err="1" smtClean="0"/>
              <a:t>ili</a:t>
            </a:r>
            <a:r>
              <a:rPr lang="en-US" dirty="0" smtClean="0"/>
              <a:t> </a:t>
            </a:r>
            <a:r>
              <a:rPr lang="en-US" dirty="0" err="1" smtClean="0"/>
              <a:t>revalorizovanom</a:t>
            </a:r>
            <a:r>
              <a:rPr lang="en-US" dirty="0" smtClean="0"/>
              <a:t> </a:t>
            </a:r>
            <a:r>
              <a:rPr lang="en-US" dirty="0" err="1" smtClean="0"/>
              <a:t>modelu</a:t>
            </a:r>
            <a:r>
              <a:rPr lang="en-US" dirty="0" smtClean="0"/>
              <a:t>.</a:t>
            </a:r>
          </a:p>
          <a:p>
            <a:r>
              <a:rPr lang="en-US" dirty="0" err="1" smtClean="0"/>
              <a:t>Nakon</a:t>
            </a:r>
            <a:r>
              <a:rPr lang="en-US" dirty="0" smtClean="0"/>
              <a:t> </a:t>
            </a:r>
            <a:r>
              <a:rPr lang="en-US" dirty="0" err="1" smtClean="0"/>
              <a:t>početnog</a:t>
            </a:r>
            <a:r>
              <a:rPr lang="en-US" dirty="0" smtClean="0"/>
              <a:t> </a:t>
            </a:r>
            <a:r>
              <a:rPr lang="en-US" dirty="0" err="1" smtClean="0"/>
              <a:t>priznavanja</a:t>
            </a:r>
            <a:r>
              <a:rPr lang="en-US" dirty="0" smtClean="0"/>
              <a:t>, </a:t>
            </a:r>
            <a:r>
              <a:rPr lang="en-US" dirty="0" err="1" smtClean="0"/>
              <a:t>prema</a:t>
            </a:r>
            <a:r>
              <a:rPr lang="en-US" dirty="0" smtClean="0"/>
              <a:t> </a:t>
            </a:r>
            <a:r>
              <a:rPr lang="en-US" dirty="0" err="1" smtClean="0"/>
              <a:t>modelu</a:t>
            </a:r>
            <a:r>
              <a:rPr lang="en-US" dirty="0" smtClean="0"/>
              <a:t> </a:t>
            </a:r>
            <a:r>
              <a:rPr lang="en-US" dirty="0" err="1" smtClean="0"/>
              <a:t>nabavne</a:t>
            </a:r>
            <a:r>
              <a:rPr lang="en-US" dirty="0" smtClean="0"/>
              <a:t> </a:t>
            </a:r>
            <a:r>
              <a:rPr lang="en-US" dirty="0" err="1" smtClean="0"/>
              <a:t>vrijednosti</a:t>
            </a:r>
            <a:r>
              <a:rPr lang="en-US" dirty="0" smtClean="0"/>
              <a:t>, </a:t>
            </a:r>
            <a:r>
              <a:rPr lang="en-US" dirty="0" err="1" smtClean="0"/>
              <a:t>sredstva</a:t>
            </a:r>
            <a:r>
              <a:rPr lang="en-US" dirty="0" smtClean="0"/>
              <a:t> se </a:t>
            </a:r>
            <a:r>
              <a:rPr lang="en-US" dirty="0" err="1" smtClean="0"/>
              <a:t>vrednuju</a:t>
            </a:r>
            <a:r>
              <a:rPr lang="en-US" dirty="0" smtClean="0"/>
              <a:t> </a:t>
            </a:r>
            <a:r>
              <a:rPr lang="en-US" dirty="0" err="1" smtClean="0"/>
              <a:t>po</a:t>
            </a:r>
            <a:r>
              <a:rPr lang="en-US" dirty="0" smtClean="0"/>
              <a:t> </a:t>
            </a:r>
            <a:r>
              <a:rPr lang="en-US" dirty="0" err="1" smtClean="0"/>
              <a:t>nabavnoj</a:t>
            </a:r>
            <a:r>
              <a:rPr lang="en-US" dirty="0" smtClean="0"/>
              <a:t> </a:t>
            </a:r>
            <a:r>
              <a:rPr lang="en-US" dirty="0" err="1" smtClean="0"/>
              <a:t>vrijednosti</a:t>
            </a:r>
            <a:r>
              <a:rPr lang="en-US" dirty="0" smtClean="0"/>
              <a:t> </a:t>
            </a:r>
            <a:r>
              <a:rPr lang="en-US" dirty="0" err="1" smtClean="0"/>
              <a:t>umanjenoj</a:t>
            </a:r>
            <a:r>
              <a:rPr lang="en-US" dirty="0" smtClean="0"/>
              <a:t> </a:t>
            </a:r>
            <a:r>
              <a:rPr lang="en-US" dirty="0" err="1" smtClean="0"/>
              <a:t>za</a:t>
            </a:r>
            <a:r>
              <a:rPr lang="en-US" dirty="0" smtClean="0"/>
              <a:t> </a:t>
            </a:r>
            <a:r>
              <a:rPr lang="en-US" dirty="0" err="1" smtClean="0"/>
              <a:t>akumuliranu</a:t>
            </a:r>
            <a:r>
              <a:rPr lang="en-US" dirty="0" smtClean="0"/>
              <a:t> </a:t>
            </a:r>
            <a:r>
              <a:rPr lang="en-US" dirty="0" err="1" smtClean="0"/>
              <a:t>amortizaciju</a:t>
            </a:r>
            <a:r>
              <a:rPr lang="en-US" dirty="0" smtClean="0"/>
              <a:t> </a:t>
            </a:r>
            <a:r>
              <a:rPr lang="en-US" dirty="0" err="1" smtClean="0"/>
              <a:t>i</a:t>
            </a:r>
            <a:r>
              <a:rPr lang="en-US" dirty="0" smtClean="0"/>
              <a:t> </a:t>
            </a:r>
            <a:r>
              <a:rPr lang="en-US" dirty="0" err="1" smtClean="0"/>
              <a:t>akumulirane</a:t>
            </a:r>
            <a:r>
              <a:rPr lang="en-US" dirty="0" smtClean="0"/>
              <a:t> </a:t>
            </a:r>
            <a:r>
              <a:rPr lang="en-US" dirty="0" err="1" smtClean="0"/>
              <a:t>imparitetne</a:t>
            </a:r>
            <a:r>
              <a:rPr lang="en-US" dirty="0" smtClean="0"/>
              <a:t> </a:t>
            </a:r>
            <a:r>
              <a:rPr lang="en-US" dirty="0" err="1" smtClean="0"/>
              <a:t>gubitke</a:t>
            </a:r>
            <a:r>
              <a:rPr lang="en-US" dirty="0" smtClean="0"/>
              <a:t>. </a:t>
            </a:r>
            <a:endParaRPr lang="sr-Latn-RS" dirty="0" smtClean="0"/>
          </a:p>
          <a:p>
            <a:r>
              <a:rPr lang="sr-Latn-RS" dirty="0" smtClean="0"/>
              <a:t>Ograničen i neograničen vijek upotrebe</a:t>
            </a:r>
            <a:endParaRPr lang="en-US" dirty="0"/>
          </a:p>
        </p:txBody>
      </p:sp>
    </p:spTree>
    <p:extLst>
      <p:ext uri="{BB962C8B-B14F-4D97-AF65-F5344CB8AC3E}">
        <p14:creationId xmlns:p14="http://schemas.microsoft.com/office/powerpoint/2010/main" val="25594248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r>
              <a:rPr lang="vi-VN" dirty="0" smtClean="0"/>
              <a:t>Cjelokupna sredstva u preduzeću mogu se podijeliti na obrtna i stalna, dok se obaveze klasifikuju na kratkoročne i dugoročne. </a:t>
            </a:r>
            <a:r>
              <a:rPr lang="sr-Latn-RS" dirty="0" smtClean="0"/>
              <a:t> </a:t>
            </a:r>
            <a:r>
              <a:rPr lang="vi-VN" dirty="0" smtClean="0"/>
              <a:t>Osnovni kriterijum za podjelu imovine i izvora na kratkoročne i dugoročne pozicije je vrijeme njihovog nadoknađivanja odnosno izmirenja. </a:t>
            </a:r>
            <a:endParaRPr lang="sr-Latn-RS" dirty="0" smtClean="0"/>
          </a:p>
          <a:p>
            <a:r>
              <a:rPr lang="vi-VN" dirty="0" smtClean="0"/>
              <a:t>Ukoliko se očekuje da će se imovina nadoknaditi u periodu od 12 mjeseci od datuma izvještavanj, odnosno obaveza izmiriti u navedenom periodu, govorimo o kratkoročnim pozicijama.</a:t>
            </a:r>
            <a:endParaRPr lang="en-US" dirty="0"/>
          </a:p>
        </p:txBody>
      </p:sp>
    </p:spTree>
    <p:extLst>
      <p:ext uri="{BB962C8B-B14F-4D97-AF65-F5344CB8AC3E}">
        <p14:creationId xmlns:p14="http://schemas.microsoft.com/office/powerpoint/2010/main" val="41420952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fontScale="70000" lnSpcReduction="20000"/>
          </a:bodyPr>
          <a:lstStyle/>
          <a:p>
            <a:r>
              <a:rPr lang="vi-VN" dirty="0" smtClean="0"/>
              <a:t>Ostala nematerijalan sredstva koja imaju određen vijek upotrebe se amortizuju u procijenjenom korisnom vijeku upotrebe. </a:t>
            </a:r>
            <a:endParaRPr lang="sr-Latn-RS" dirty="0" smtClean="0"/>
          </a:p>
          <a:p>
            <a:r>
              <a:rPr lang="vi-VN" dirty="0" smtClean="0"/>
              <a:t>Brojni su faktori koji utiču na određivanje dužine upotrebe nematerijalnih sredstava, među kojima su najznačajniji: zastarjelost, očekivana reakcija konkurencije, promjene u tražnji proizvoda i usluga dobijenih prvenstveno upotrebom nematerijalne imovine, period kontrole/zakonska zaštita, zajedničko korištenje sa drugom imovinom i drugi. </a:t>
            </a:r>
            <a:endParaRPr lang="sr-Latn-RS" dirty="0" smtClean="0"/>
          </a:p>
          <a:p>
            <a:r>
              <a:rPr lang="vi-VN" dirty="0" smtClean="0"/>
              <a:t>Vremenski period korištenja prava kao što su licence, koncesije, franšize i autorska prava, definisan je ugovorom, dok je za patente i robne marke određen zakonom. </a:t>
            </a:r>
            <a:endParaRPr lang="sr-Latn-RS" dirty="0" smtClean="0"/>
          </a:p>
          <a:p>
            <a:r>
              <a:rPr lang="vi-VN" dirty="0" smtClean="0"/>
              <a:t>U tom peroidu preduzeće očekuje ekonomske koristi od navedenih prava, te vijek upotrebe ove imovine ne može biti duži od ugovorenih ili drugih prava, ali može biti kraći u zavisnosti od perioda u kojem se očekuje korištenje imovine. </a:t>
            </a:r>
            <a:endParaRPr lang="en-US" dirty="0"/>
          </a:p>
        </p:txBody>
      </p:sp>
    </p:spTree>
    <p:extLst>
      <p:ext uri="{BB962C8B-B14F-4D97-AF65-F5344CB8AC3E}">
        <p14:creationId xmlns:p14="http://schemas.microsoft.com/office/powerpoint/2010/main" val="15799914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smtClean="0"/>
              <a:t>Metoda revalorizacije</a:t>
            </a:r>
            <a:endParaRPr lang="en-US" dirty="0"/>
          </a:p>
        </p:txBody>
      </p:sp>
      <p:sp>
        <p:nvSpPr>
          <p:cNvPr id="3" name="Content Placeholder 2"/>
          <p:cNvSpPr>
            <a:spLocks noGrp="1"/>
          </p:cNvSpPr>
          <p:nvPr>
            <p:ph idx="1"/>
          </p:nvPr>
        </p:nvSpPr>
        <p:spPr/>
        <p:txBody>
          <a:bodyPr/>
          <a:lstStyle/>
          <a:p>
            <a:r>
              <a:rPr lang="sr-Latn-RS" dirty="0" smtClean="0"/>
              <a:t>Procjena fer vrijednosti na datum bilansa</a:t>
            </a:r>
            <a:endParaRPr lang="en-US" dirty="0"/>
          </a:p>
        </p:txBody>
      </p:sp>
    </p:spTree>
    <p:extLst>
      <p:ext uri="{BB962C8B-B14F-4D97-AF65-F5344CB8AC3E}">
        <p14:creationId xmlns:p14="http://schemas.microsoft.com/office/powerpoint/2010/main" val="15187758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smtClean="0"/>
              <a:t>Amortizacija </a:t>
            </a:r>
            <a:endParaRPr lang="en-US" dirty="0"/>
          </a:p>
        </p:txBody>
      </p:sp>
      <p:sp>
        <p:nvSpPr>
          <p:cNvPr id="3" name="Content Placeholder 2"/>
          <p:cNvSpPr>
            <a:spLocks noGrp="1"/>
          </p:cNvSpPr>
          <p:nvPr>
            <p:ph idx="1"/>
          </p:nvPr>
        </p:nvSpPr>
        <p:spPr>
          <a:xfrm>
            <a:off x="457200" y="1600200"/>
            <a:ext cx="8229600" cy="5029200"/>
          </a:xfrm>
        </p:spPr>
        <p:txBody>
          <a:bodyPr>
            <a:normAutofit fontScale="77500" lnSpcReduction="20000"/>
          </a:bodyPr>
          <a:lstStyle/>
          <a:p>
            <a:r>
              <a:rPr lang="vi-VN" dirty="0" smtClean="0"/>
              <a:t>Za obračun amortizacije preduzeću stoje na raspolaganju iste metode amortizacije kao i u slučaju materijalnih sredstava.</a:t>
            </a:r>
            <a:endParaRPr lang="sr-Latn-RS" dirty="0" smtClean="0"/>
          </a:p>
          <a:p>
            <a:r>
              <a:rPr lang="vi-VN" dirty="0" smtClean="0"/>
              <a:t> Prilikom određivanje iznosa koji se amortizuje potrebno je naglasiti da se rezidualna vrijednost nematerijalne imovine najčešće procijenjuje kao nula zbog specifičnosti ove imovine. </a:t>
            </a:r>
            <a:endParaRPr lang="sr-Latn-RS" dirty="0" smtClean="0"/>
          </a:p>
          <a:p>
            <a:r>
              <a:rPr lang="vi-VN" dirty="0" smtClean="0"/>
              <a:t>Ukoliko pak preduzeće ugovori prodaju nematerijalnog sredstva nakon određenog vremena korištenja, njegova rezidualna vrijednost jednaka je ugovorenog prodajnoj cijeni. </a:t>
            </a:r>
            <a:endParaRPr lang="sr-Latn-RS" dirty="0" smtClean="0"/>
          </a:p>
          <a:p>
            <a:r>
              <a:rPr lang="vi-VN" dirty="0" smtClean="0"/>
              <a:t>Postojanje aktivnog tržišta, odnosno pretpostavka da će takvo tržište postojati i na kraju vijeka upotrebe sredstva takođe omogućava procjenu rezidualne vrijednosti.</a:t>
            </a:r>
            <a:endParaRPr lang="en-US" dirty="0"/>
          </a:p>
        </p:txBody>
      </p:sp>
    </p:spTree>
    <p:extLst>
      <p:ext uri="{BB962C8B-B14F-4D97-AF65-F5344CB8AC3E}">
        <p14:creationId xmlns:p14="http://schemas.microsoft.com/office/powerpoint/2010/main" val="28918621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smtClean="0"/>
              <a:t>Ulaganje u istraživanje i razvoj</a:t>
            </a:r>
            <a:endParaRPr lang="en-US" dirty="0"/>
          </a:p>
        </p:txBody>
      </p:sp>
      <p:sp>
        <p:nvSpPr>
          <p:cNvPr id="3" name="Content Placeholder 2"/>
          <p:cNvSpPr>
            <a:spLocks noGrp="1"/>
          </p:cNvSpPr>
          <p:nvPr>
            <p:ph idx="1"/>
          </p:nvPr>
        </p:nvSpPr>
        <p:spPr/>
        <p:txBody>
          <a:bodyPr>
            <a:normAutofit fontScale="77500" lnSpcReduction="20000"/>
          </a:bodyPr>
          <a:lstStyle/>
          <a:p>
            <a:r>
              <a:rPr lang="vi-VN" dirty="0" smtClean="0"/>
              <a:t>Istraživanje predstavlja orginalno i planirano ispitivanje preduzeto radi sticanja novih naučnih ili tehničkih saznanja i razumjevanja, dok je razvoj primjena rezultata istraživanja ili drugih znanja na planiranje ili projektiranje novih ili značajno poboljšanih materijala, uređaja, proizvoda, procesa, sistema ili usluga prije početka komercijalne proizvodnje ili upotrebe</a:t>
            </a:r>
            <a:endParaRPr lang="sr-Latn-RS" dirty="0" smtClean="0"/>
          </a:p>
          <a:p>
            <a:r>
              <a:rPr lang="vi-VN" dirty="0" smtClean="0"/>
              <a:t>IABS i EU direktiva prave razliku između ulaganja u istraživanje i ulaganja u razvoj jer navedena ulaganja se razlikuju prema neizvjesnosti njihovog doprinosa budućim koristima. Jedinstven je stav da u fazi istraživanja, preduzeće ne može da dokaže da će doći do priticanja budućih ekonomskih koristi, te se ovi izdaci priznaju kao rashod u trenutku kad su nastali. </a:t>
            </a:r>
            <a:endParaRPr lang="en-US" dirty="0"/>
          </a:p>
        </p:txBody>
      </p:sp>
    </p:spTree>
    <p:extLst>
      <p:ext uri="{BB962C8B-B14F-4D97-AF65-F5344CB8AC3E}">
        <p14:creationId xmlns:p14="http://schemas.microsoft.com/office/powerpoint/2010/main" val="17164305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smtClean="0"/>
              <a:t>Primjer istraživačkih aktivnosti</a:t>
            </a:r>
            <a:endParaRPr lang="en-US" dirty="0"/>
          </a:p>
        </p:txBody>
      </p:sp>
      <p:sp>
        <p:nvSpPr>
          <p:cNvPr id="3" name="Content Placeholder 2"/>
          <p:cNvSpPr>
            <a:spLocks noGrp="1"/>
          </p:cNvSpPr>
          <p:nvPr>
            <p:ph idx="1"/>
          </p:nvPr>
        </p:nvSpPr>
        <p:spPr/>
        <p:txBody>
          <a:bodyPr>
            <a:normAutofit fontScale="92500" lnSpcReduction="20000"/>
          </a:bodyPr>
          <a:lstStyle/>
          <a:p>
            <a:r>
              <a:rPr lang="vi-VN" dirty="0" smtClean="0"/>
              <a:t>U primjere istraživačkih aktivnosti spadaju: </a:t>
            </a:r>
          </a:p>
          <a:p>
            <a:r>
              <a:rPr lang="vi-VN" dirty="0" smtClean="0"/>
              <a:t>(a) aktivnosti čiji je cilj stjecanje novog znanja; </a:t>
            </a:r>
          </a:p>
          <a:p>
            <a:r>
              <a:rPr lang="vi-VN" dirty="0" smtClean="0"/>
              <a:t>(b) pronalaženje, ocjenjivanje i konačni odabir primjena rezultata istraživanja i drugih znanja;</a:t>
            </a:r>
          </a:p>
          <a:p>
            <a:r>
              <a:rPr lang="vi-VN" dirty="0" smtClean="0"/>
              <a:t>(c) pronalaženje alternativnih rješenja za materijale, uređaje, proizvode, procese, sisteme ili usluge; i </a:t>
            </a:r>
          </a:p>
          <a:p>
            <a:r>
              <a:rPr lang="vi-VN" dirty="0" smtClean="0"/>
              <a:t>(d) formuliranje, projektiranje, ocjenjivanje i konačni odabir mogućih alternativnih rješenja za nove</a:t>
            </a:r>
          </a:p>
          <a:p>
            <a:endParaRPr lang="en-US" dirty="0"/>
          </a:p>
        </p:txBody>
      </p:sp>
    </p:spTree>
    <p:extLst>
      <p:ext uri="{BB962C8B-B14F-4D97-AF65-F5344CB8AC3E}">
        <p14:creationId xmlns:p14="http://schemas.microsoft.com/office/powerpoint/2010/main" val="34206172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smtClean="0"/>
              <a:t>Ulaganje u razvoj</a:t>
            </a:r>
            <a:endParaRPr lang="en-US" dirty="0"/>
          </a:p>
        </p:txBody>
      </p:sp>
      <p:sp>
        <p:nvSpPr>
          <p:cNvPr id="3" name="Content Placeholder 2"/>
          <p:cNvSpPr>
            <a:spLocks noGrp="1"/>
          </p:cNvSpPr>
          <p:nvPr>
            <p:ph idx="1"/>
          </p:nvPr>
        </p:nvSpPr>
        <p:spPr/>
        <p:txBody>
          <a:bodyPr>
            <a:normAutofit fontScale="62500" lnSpcReduction="20000"/>
          </a:bodyPr>
          <a:lstStyle/>
          <a:p>
            <a:r>
              <a:rPr lang="vi-VN" dirty="0" smtClean="0"/>
              <a:t>Prema paragrafu 57. navednog standarda nematerijalna imovina koja proizlazi iz razvoja se priznaje onda, i samo onda, ako preduzeće može da dokaže sve navedeno:</a:t>
            </a:r>
          </a:p>
          <a:p>
            <a:r>
              <a:rPr lang="vi-VN" dirty="0" smtClean="0"/>
              <a:t>(a) tehničku izvodljivost dovršenja te nematerijalne imovine tako da bude raspoloživa za korištenje ili prodaju; </a:t>
            </a:r>
          </a:p>
          <a:p>
            <a:r>
              <a:rPr lang="vi-VN" dirty="0" smtClean="0"/>
              <a:t>(b) svoju namjeru da dovrši tu nematerijalnu imovinu i da je koristi ili proda; </a:t>
            </a:r>
          </a:p>
          <a:p>
            <a:r>
              <a:rPr lang="vi-VN" dirty="0" smtClean="0"/>
              <a:t>(c) svoju sposobnost da koristi ili proda tu nematerijalnu imovinu; </a:t>
            </a:r>
          </a:p>
          <a:p>
            <a:r>
              <a:rPr lang="vi-VN" dirty="0" smtClean="0"/>
              <a:t>(d) način na koji će ta nematerijalna imovina generirati vjerovatne buduće ekonomske koristi. Između ostalog, subjekt može dokazati postojanje tržišta za proizvode te nematerijalne imovine ili sâmu tu nematerijalnu imovinu ili, ako će se koristiti interno, njenu korisnost; </a:t>
            </a:r>
          </a:p>
          <a:p>
            <a:r>
              <a:rPr lang="vi-VN" dirty="0" smtClean="0"/>
              <a:t>(e) raspoloživost adekvatnih tehničkih, finansijskih i drugih resursa za dovršenje razvoja, i za korištenje ili prodaju te nematerijalne imovine; </a:t>
            </a:r>
          </a:p>
          <a:p>
            <a:r>
              <a:rPr lang="vi-VN" dirty="0" smtClean="0"/>
              <a:t>(f) svoju sposobnost da pouzdano mjeri izdatke koji se mogu pripisati toj nematerijalnoj imovini tokom njenog razvijanja.</a:t>
            </a:r>
          </a:p>
          <a:p>
            <a:endParaRPr lang="en-US" dirty="0"/>
          </a:p>
        </p:txBody>
      </p:sp>
    </p:spTree>
    <p:extLst>
      <p:ext uri="{BB962C8B-B14F-4D97-AF65-F5344CB8AC3E}">
        <p14:creationId xmlns:p14="http://schemas.microsoft.com/office/powerpoint/2010/main" val="11636228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smtClean="0"/>
              <a:t>Ulaganje u razvoj</a:t>
            </a:r>
            <a:endParaRPr lang="en-US" dirty="0"/>
          </a:p>
        </p:txBody>
      </p:sp>
      <p:sp>
        <p:nvSpPr>
          <p:cNvPr id="3" name="Content Placeholder 2"/>
          <p:cNvSpPr>
            <a:spLocks noGrp="1"/>
          </p:cNvSpPr>
          <p:nvPr>
            <p:ph idx="1"/>
          </p:nvPr>
        </p:nvSpPr>
        <p:spPr/>
        <p:txBody>
          <a:bodyPr/>
          <a:lstStyle/>
          <a:p>
            <a:r>
              <a:rPr lang="en-US" dirty="0" err="1" smtClean="0"/>
              <a:t>Vrijednost</a:t>
            </a:r>
            <a:r>
              <a:rPr lang="en-US" dirty="0" smtClean="0"/>
              <a:t> </a:t>
            </a:r>
            <a:r>
              <a:rPr lang="en-US" dirty="0" err="1" smtClean="0"/>
              <a:t>nematerijalnog</a:t>
            </a:r>
            <a:r>
              <a:rPr lang="en-US" dirty="0" smtClean="0"/>
              <a:t> </a:t>
            </a:r>
            <a:r>
              <a:rPr lang="en-US" dirty="0" err="1" smtClean="0"/>
              <a:t>sredstva</a:t>
            </a:r>
            <a:r>
              <a:rPr lang="en-US" dirty="0" smtClean="0"/>
              <a:t>, </a:t>
            </a:r>
            <a:r>
              <a:rPr lang="en-US" dirty="0" err="1" smtClean="0"/>
              <a:t>odnosno</a:t>
            </a:r>
            <a:r>
              <a:rPr lang="en-US" dirty="0" smtClean="0"/>
              <a:t> </a:t>
            </a:r>
            <a:r>
              <a:rPr lang="en-US" dirty="0" err="1" smtClean="0"/>
              <a:t>ulaganja</a:t>
            </a:r>
            <a:r>
              <a:rPr lang="en-US" dirty="0" smtClean="0"/>
              <a:t> u </a:t>
            </a:r>
            <a:r>
              <a:rPr lang="en-US" dirty="0" err="1" smtClean="0"/>
              <a:t>razvoj</a:t>
            </a:r>
            <a:r>
              <a:rPr lang="en-US" dirty="0" smtClean="0"/>
              <a:t> </a:t>
            </a:r>
            <a:r>
              <a:rPr lang="en-US" dirty="0" err="1" smtClean="0"/>
              <a:t>predstavlja</a:t>
            </a:r>
            <a:r>
              <a:rPr lang="en-US" dirty="0" smtClean="0"/>
              <a:t> </a:t>
            </a:r>
            <a:r>
              <a:rPr lang="en-US" dirty="0" err="1" smtClean="0"/>
              <a:t>zbir</a:t>
            </a:r>
            <a:r>
              <a:rPr lang="en-US" dirty="0" smtClean="0"/>
              <a:t> </a:t>
            </a:r>
            <a:r>
              <a:rPr lang="en-US" dirty="0" err="1" smtClean="0"/>
              <a:t>troškova</a:t>
            </a:r>
            <a:r>
              <a:rPr lang="en-US" dirty="0" smtClean="0"/>
              <a:t> </a:t>
            </a:r>
            <a:r>
              <a:rPr lang="en-US" dirty="0" err="1" smtClean="0"/>
              <a:t>koji</a:t>
            </a:r>
            <a:r>
              <a:rPr lang="en-US" dirty="0" smtClean="0"/>
              <a:t> se </a:t>
            </a:r>
            <a:r>
              <a:rPr lang="en-US" dirty="0" err="1" smtClean="0"/>
              <a:t>direktno</a:t>
            </a:r>
            <a:r>
              <a:rPr lang="en-US" dirty="0" smtClean="0"/>
              <a:t> </a:t>
            </a:r>
            <a:r>
              <a:rPr lang="en-US" dirty="0" err="1" smtClean="0"/>
              <a:t>odnose</a:t>
            </a:r>
            <a:r>
              <a:rPr lang="en-US" dirty="0" smtClean="0"/>
              <a:t> </a:t>
            </a:r>
            <a:r>
              <a:rPr lang="en-US" dirty="0" err="1" smtClean="0"/>
              <a:t>na</a:t>
            </a:r>
            <a:r>
              <a:rPr lang="en-US" dirty="0" smtClean="0"/>
              <a:t> </a:t>
            </a:r>
            <a:r>
              <a:rPr lang="en-US" dirty="0" err="1" smtClean="0"/>
              <a:t>stvaranje</a:t>
            </a:r>
            <a:r>
              <a:rPr lang="en-US" dirty="0" smtClean="0"/>
              <a:t> </a:t>
            </a:r>
            <a:r>
              <a:rPr lang="en-US" dirty="0" err="1" smtClean="0"/>
              <a:t>sredstva</a:t>
            </a:r>
            <a:r>
              <a:rPr lang="en-US" dirty="0" smtClean="0"/>
              <a:t> a </a:t>
            </a:r>
            <a:r>
              <a:rPr lang="en-US" dirty="0" err="1" smtClean="0"/>
              <a:t>koji</a:t>
            </a:r>
            <a:r>
              <a:rPr lang="en-US" dirty="0" smtClean="0"/>
              <a:t> </a:t>
            </a:r>
            <a:r>
              <a:rPr lang="en-US" dirty="0" err="1" smtClean="0"/>
              <a:t>su</a:t>
            </a:r>
            <a:r>
              <a:rPr lang="en-US" dirty="0" smtClean="0"/>
              <a:t> </a:t>
            </a:r>
            <a:r>
              <a:rPr lang="en-US" dirty="0" err="1" smtClean="0"/>
              <a:t>nastali</a:t>
            </a:r>
            <a:r>
              <a:rPr lang="en-US" dirty="0" smtClean="0"/>
              <a:t> </a:t>
            </a:r>
            <a:r>
              <a:rPr lang="en-US" dirty="0" err="1" smtClean="0"/>
              <a:t>nakon</a:t>
            </a:r>
            <a:r>
              <a:rPr lang="en-US" dirty="0" smtClean="0"/>
              <a:t> </a:t>
            </a:r>
            <a:r>
              <a:rPr lang="en-US" dirty="0" err="1" smtClean="0"/>
              <a:t>što</a:t>
            </a:r>
            <a:r>
              <a:rPr lang="en-US" dirty="0" smtClean="0"/>
              <a:t> je </a:t>
            </a:r>
            <a:r>
              <a:rPr lang="en-US" dirty="0" err="1" smtClean="0"/>
              <a:t>menadžment</a:t>
            </a:r>
            <a:r>
              <a:rPr lang="en-US" dirty="0" smtClean="0"/>
              <a:t> </a:t>
            </a:r>
            <a:r>
              <a:rPr lang="en-US" dirty="0" err="1" smtClean="0"/>
              <a:t>preduzeća</a:t>
            </a:r>
            <a:r>
              <a:rPr lang="en-US" dirty="0" smtClean="0"/>
              <a:t> </a:t>
            </a:r>
            <a:r>
              <a:rPr lang="en-US" dirty="0" err="1" smtClean="0"/>
              <a:t>dokazao</a:t>
            </a:r>
            <a:r>
              <a:rPr lang="en-US" dirty="0" smtClean="0"/>
              <a:t> da </a:t>
            </a:r>
            <a:r>
              <a:rPr lang="en-US" dirty="0" err="1" smtClean="0"/>
              <a:t>su</a:t>
            </a:r>
            <a:r>
              <a:rPr lang="en-US" dirty="0" smtClean="0"/>
              <a:t> </a:t>
            </a:r>
            <a:r>
              <a:rPr lang="en-US" dirty="0" err="1" smtClean="0"/>
              <a:t>ispunjeni</a:t>
            </a:r>
            <a:r>
              <a:rPr lang="en-US" dirty="0" smtClean="0"/>
              <a:t> </a:t>
            </a:r>
            <a:r>
              <a:rPr lang="en-US" dirty="0" err="1" smtClean="0"/>
              <a:t>prethodno</a:t>
            </a:r>
            <a:r>
              <a:rPr lang="en-US" dirty="0" smtClean="0"/>
              <a:t> </a:t>
            </a:r>
            <a:r>
              <a:rPr lang="en-US" dirty="0" err="1" smtClean="0"/>
              <a:t>navedeni</a:t>
            </a:r>
            <a:r>
              <a:rPr lang="en-US" dirty="0" smtClean="0"/>
              <a:t> </a:t>
            </a:r>
            <a:r>
              <a:rPr lang="en-US" dirty="0" err="1" smtClean="0"/>
              <a:t>kriterijumi</a:t>
            </a:r>
            <a:r>
              <a:rPr lang="en-US" dirty="0" smtClean="0"/>
              <a:t>. </a:t>
            </a:r>
            <a:r>
              <a:rPr lang="en-US" dirty="0" err="1" smtClean="0"/>
              <a:t>Svi</a:t>
            </a:r>
            <a:r>
              <a:rPr lang="en-US" dirty="0" smtClean="0"/>
              <a:t> </a:t>
            </a:r>
            <a:r>
              <a:rPr lang="en-US" dirty="0" err="1" smtClean="0"/>
              <a:t>izdaci</a:t>
            </a:r>
            <a:r>
              <a:rPr lang="en-US" dirty="0" smtClean="0"/>
              <a:t> </a:t>
            </a:r>
            <a:r>
              <a:rPr lang="en-US" dirty="0" err="1" smtClean="0"/>
              <a:t>koji</a:t>
            </a:r>
            <a:r>
              <a:rPr lang="en-US" dirty="0" smtClean="0"/>
              <a:t> </a:t>
            </a:r>
            <a:r>
              <a:rPr lang="en-US" dirty="0" err="1" smtClean="0"/>
              <a:t>su</a:t>
            </a:r>
            <a:r>
              <a:rPr lang="en-US" dirty="0" smtClean="0"/>
              <a:t> </a:t>
            </a:r>
            <a:r>
              <a:rPr lang="en-US" dirty="0" err="1" smtClean="0"/>
              <a:t>nastali</a:t>
            </a:r>
            <a:r>
              <a:rPr lang="en-US" dirty="0" smtClean="0"/>
              <a:t> u </a:t>
            </a:r>
            <a:r>
              <a:rPr lang="en-US" dirty="0" err="1" smtClean="0"/>
              <a:t>fazi</a:t>
            </a:r>
            <a:r>
              <a:rPr lang="en-US" dirty="0" smtClean="0"/>
              <a:t> </a:t>
            </a:r>
            <a:r>
              <a:rPr lang="en-US" dirty="0" err="1" smtClean="0"/>
              <a:t>razvoja</a:t>
            </a:r>
            <a:r>
              <a:rPr lang="en-US" dirty="0" smtClean="0"/>
              <a:t> </a:t>
            </a:r>
            <a:r>
              <a:rPr lang="en-US" dirty="0" err="1" smtClean="0"/>
              <a:t>prije</a:t>
            </a:r>
            <a:r>
              <a:rPr lang="en-US" dirty="0" smtClean="0"/>
              <a:t> </a:t>
            </a:r>
            <a:r>
              <a:rPr lang="en-US" dirty="0" err="1" smtClean="0"/>
              <a:t>ispunjena</a:t>
            </a:r>
            <a:r>
              <a:rPr lang="en-US" dirty="0" smtClean="0"/>
              <a:t> </a:t>
            </a:r>
            <a:r>
              <a:rPr lang="en-US" dirty="0" err="1" smtClean="0"/>
              <a:t>kriterijuma</a:t>
            </a:r>
            <a:r>
              <a:rPr lang="en-US" dirty="0" smtClean="0"/>
              <a:t> </a:t>
            </a:r>
            <a:r>
              <a:rPr lang="en-US" dirty="0" err="1" smtClean="0"/>
              <a:t>predstavljaju</a:t>
            </a:r>
            <a:r>
              <a:rPr lang="en-US" dirty="0" smtClean="0"/>
              <a:t> </a:t>
            </a:r>
            <a:r>
              <a:rPr lang="en-US" dirty="0" err="1" smtClean="0"/>
              <a:t>rashode</a:t>
            </a:r>
            <a:r>
              <a:rPr lang="en-US" dirty="0" smtClean="0"/>
              <a:t> </a:t>
            </a:r>
            <a:r>
              <a:rPr lang="en-US" dirty="0" err="1" smtClean="0"/>
              <a:t>perioda</a:t>
            </a:r>
            <a:r>
              <a:rPr lang="en-US" dirty="0" smtClean="0"/>
              <a:t> u </a:t>
            </a:r>
            <a:r>
              <a:rPr lang="en-US" dirty="0" err="1" smtClean="0"/>
              <a:t>kojem</a:t>
            </a:r>
            <a:r>
              <a:rPr lang="en-US" dirty="0" smtClean="0"/>
              <a:t> </a:t>
            </a:r>
            <a:r>
              <a:rPr lang="en-US" dirty="0" err="1" smtClean="0"/>
              <a:t>su</a:t>
            </a:r>
            <a:r>
              <a:rPr lang="en-US" dirty="0" smtClean="0"/>
              <a:t> </a:t>
            </a:r>
            <a:r>
              <a:rPr lang="en-US" dirty="0" err="1" smtClean="0"/>
              <a:t>nastali</a:t>
            </a:r>
            <a:r>
              <a:rPr lang="en-US" dirty="0" smtClean="0"/>
              <a:t>.</a:t>
            </a:r>
            <a:endParaRPr lang="en-US" dirty="0"/>
          </a:p>
        </p:txBody>
      </p:sp>
    </p:spTree>
    <p:extLst>
      <p:ext uri="{BB962C8B-B14F-4D97-AF65-F5344CB8AC3E}">
        <p14:creationId xmlns:p14="http://schemas.microsoft.com/office/powerpoint/2010/main" val="35164210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85000" lnSpcReduction="20000"/>
          </a:bodyPr>
          <a:lstStyle/>
          <a:p>
            <a:r>
              <a:rPr lang="vi-VN" dirty="0" smtClean="0"/>
              <a:t>Primjeri aktivnosti razvoja su: </a:t>
            </a:r>
          </a:p>
          <a:p>
            <a:r>
              <a:rPr lang="vi-VN" dirty="0" smtClean="0"/>
              <a:t>(a) projektiranje, konstrukcija i testiranje prototipova i modela prije proizvodnje ili upotrebe; </a:t>
            </a:r>
          </a:p>
          <a:p>
            <a:r>
              <a:rPr lang="vi-VN" dirty="0" smtClean="0"/>
              <a:t>(b) projektiranje alata, šablona, kalupa i matrica koje podrazumijeva nove tehnologije; </a:t>
            </a:r>
          </a:p>
          <a:p>
            <a:r>
              <a:rPr lang="vi-VN" dirty="0" smtClean="0"/>
              <a:t>(c) projektiranje, konstrukcija i rad pilot postrojenja koje nije ekonomski izvodljivo za komercijalnu proizvodnju; i </a:t>
            </a:r>
          </a:p>
          <a:p>
            <a:r>
              <a:rPr lang="vi-VN" dirty="0" smtClean="0"/>
              <a:t>(d) projektiranje, konstrukcija i testiranje odabranog alternativnog rješenja za nove ili poboljšane materijale,uređaje, proizvode, procese, sisteme ili usluge.</a:t>
            </a:r>
          </a:p>
          <a:p>
            <a:endParaRPr lang="en-US" dirty="0"/>
          </a:p>
        </p:txBody>
      </p:sp>
    </p:spTree>
    <p:extLst>
      <p:ext uri="{BB962C8B-B14F-4D97-AF65-F5344CB8AC3E}">
        <p14:creationId xmlns:p14="http://schemas.microsoft.com/office/powerpoint/2010/main" val="37206834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smtClean="0"/>
              <a:t>Osnivački troškovi</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U </a:t>
            </a:r>
            <a:r>
              <a:rPr lang="en-US" dirty="0" err="1" smtClean="0"/>
              <a:t>ove</a:t>
            </a:r>
            <a:r>
              <a:rPr lang="en-US" dirty="0" smtClean="0"/>
              <a:t> </a:t>
            </a:r>
            <a:r>
              <a:rPr lang="en-US" dirty="0" err="1" smtClean="0"/>
              <a:t>troškove</a:t>
            </a:r>
            <a:r>
              <a:rPr lang="en-US" dirty="0" smtClean="0"/>
              <a:t> </a:t>
            </a:r>
            <a:r>
              <a:rPr lang="en-US" dirty="0" err="1" smtClean="0"/>
              <a:t>mogu</a:t>
            </a:r>
            <a:r>
              <a:rPr lang="en-US" dirty="0" smtClean="0"/>
              <a:t> se </a:t>
            </a:r>
            <a:r>
              <a:rPr lang="en-US" dirty="0" err="1" smtClean="0"/>
              <a:t>ubrojiti</a:t>
            </a:r>
            <a:r>
              <a:rPr lang="en-US" dirty="0" smtClean="0"/>
              <a:t> </a:t>
            </a:r>
            <a:r>
              <a:rPr lang="en-US" dirty="0" err="1" smtClean="0"/>
              <a:t>troškovi</a:t>
            </a:r>
            <a:r>
              <a:rPr lang="en-US" dirty="0" smtClean="0"/>
              <a:t> </a:t>
            </a:r>
            <a:r>
              <a:rPr lang="en-US" dirty="0" err="1" smtClean="0"/>
              <a:t>prije</a:t>
            </a:r>
            <a:r>
              <a:rPr lang="en-US" dirty="0" smtClean="0"/>
              <a:t> </a:t>
            </a:r>
            <a:r>
              <a:rPr lang="en-US" dirty="0" err="1" smtClean="0"/>
              <a:t>samog</a:t>
            </a:r>
            <a:r>
              <a:rPr lang="en-US" dirty="0" smtClean="0"/>
              <a:t> </a:t>
            </a:r>
            <a:r>
              <a:rPr lang="en-US" dirty="0" err="1" smtClean="0"/>
              <a:t>formalnog</a:t>
            </a:r>
            <a:r>
              <a:rPr lang="en-US" dirty="0" smtClean="0"/>
              <a:t> </a:t>
            </a:r>
            <a:r>
              <a:rPr lang="en-US" dirty="0" err="1" smtClean="0"/>
              <a:t>osnivanja</a:t>
            </a:r>
            <a:r>
              <a:rPr lang="en-US" dirty="0" smtClean="0"/>
              <a:t> </a:t>
            </a:r>
            <a:r>
              <a:rPr lang="en-US" dirty="0" err="1" smtClean="0"/>
              <a:t>preduzeća</a:t>
            </a:r>
            <a:r>
              <a:rPr lang="en-US" dirty="0" smtClean="0"/>
              <a:t> </a:t>
            </a:r>
            <a:r>
              <a:rPr lang="en-US" dirty="0" err="1" smtClean="0"/>
              <a:t>kao</a:t>
            </a:r>
            <a:r>
              <a:rPr lang="en-US" dirty="0" smtClean="0"/>
              <a:t> </a:t>
            </a:r>
            <a:r>
              <a:rPr lang="en-US" dirty="0" err="1" smtClean="0"/>
              <a:t>što</a:t>
            </a:r>
            <a:r>
              <a:rPr lang="en-US" dirty="0" smtClean="0"/>
              <a:t> </a:t>
            </a:r>
            <a:r>
              <a:rPr lang="en-US" dirty="0" err="1" smtClean="0"/>
              <a:t>su</a:t>
            </a:r>
            <a:r>
              <a:rPr lang="en-US" dirty="0" smtClean="0"/>
              <a:t> </a:t>
            </a:r>
            <a:r>
              <a:rPr lang="en-US" dirty="0" err="1" smtClean="0"/>
              <a:t>troškovi</a:t>
            </a:r>
            <a:r>
              <a:rPr lang="en-US" dirty="0" smtClean="0"/>
              <a:t> </a:t>
            </a:r>
            <a:r>
              <a:rPr lang="en-US" dirty="0" err="1" smtClean="0"/>
              <a:t>advokata</a:t>
            </a:r>
            <a:r>
              <a:rPr lang="en-US" dirty="0" smtClean="0"/>
              <a:t>, </a:t>
            </a:r>
            <a:r>
              <a:rPr lang="en-US" dirty="0" err="1" smtClean="0"/>
              <a:t>notara</a:t>
            </a:r>
            <a:r>
              <a:rPr lang="en-US" dirty="0" smtClean="0"/>
              <a:t>, </a:t>
            </a:r>
            <a:r>
              <a:rPr lang="en-US" dirty="0" err="1" smtClean="0"/>
              <a:t>štampanja</a:t>
            </a:r>
            <a:r>
              <a:rPr lang="en-US" dirty="0" smtClean="0"/>
              <a:t> </a:t>
            </a:r>
            <a:r>
              <a:rPr lang="en-US" dirty="0" err="1" smtClean="0"/>
              <a:t>prospekta</a:t>
            </a:r>
            <a:r>
              <a:rPr lang="en-US" dirty="0" smtClean="0"/>
              <a:t>, </a:t>
            </a:r>
            <a:r>
              <a:rPr lang="en-US" dirty="0" err="1" smtClean="0"/>
              <a:t>emisije</a:t>
            </a:r>
            <a:r>
              <a:rPr lang="en-US" dirty="0" smtClean="0"/>
              <a:t> </a:t>
            </a:r>
            <a:r>
              <a:rPr lang="en-US" dirty="0" err="1" smtClean="0"/>
              <a:t>akcija</a:t>
            </a:r>
            <a:r>
              <a:rPr lang="en-US" dirty="0" smtClean="0"/>
              <a:t>, </a:t>
            </a:r>
            <a:r>
              <a:rPr lang="en-US" dirty="0" err="1" smtClean="0"/>
              <a:t>i</a:t>
            </a:r>
            <a:r>
              <a:rPr lang="en-US" dirty="0" smtClean="0"/>
              <a:t> </a:t>
            </a:r>
            <a:r>
              <a:rPr lang="en-US" dirty="0" err="1" smtClean="0"/>
              <a:t>drugi</a:t>
            </a:r>
            <a:r>
              <a:rPr lang="en-US" dirty="0" smtClean="0"/>
              <a:t>, </a:t>
            </a:r>
            <a:r>
              <a:rPr lang="en-US" dirty="0" err="1" smtClean="0"/>
              <a:t>kao</a:t>
            </a:r>
            <a:r>
              <a:rPr lang="en-US" dirty="0" smtClean="0"/>
              <a:t> </a:t>
            </a:r>
            <a:r>
              <a:rPr lang="en-US" dirty="0" err="1" smtClean="0"/>
              <a:t>i</a:t>
            </a:r>
            <a:r>
              <a:rPr lang="en-US" dirty="0" smtClean="0"/>
              <a:t> </a:t>
            </a:r>
            <a:r>
              <a:rPr lang="en-US" dirty="0" err="1" smtClean="0"/>
              <a:t>troškovi</a:t>
            </a:r>
            <a:r>
              <a:rPr lang="en-US" dirty="0" smtClean="0"/>
              <a:t> </a:t>
            </a:r>
            <a:r>
              <a:rPr lang="en-US" dirty="0" err="1" smtClean="0"/>
              <a:t>nastali</a:t>
            </a:r>
            <a:r>
              <a:rPr lang="en-US" dirty="0" smtClean="0"/>
              <a:t> </a:t>
            </a:r>
            <a:r>
              <a:rPr lang="en-US" dirty="0" err="1" smtClean="0"/>
              <a:t>neposredno</a:t>
            </a:r>
            <a:r>
              <a:rPr lang="en-US" dirty="0" smtClean="0"/>
              <a:t> </a:t>
            </a:r>
            <a:r>
              <a:rPr lang="en-US" dirty="0" err="1" smtClean="0"/>
              <a:t>nakon</a:t>
            </a:r>
            <a:r>
              <a:rPr lang="en-US" dirty="0" smtClean="0"/>
              <a:t> </a:t>
            </a:r>
            <a:r>
              <a:rPr lang="en-US" dirty="0" err="1" smtClean="0"/>
              <a:t>osnivanja</a:t>
            </a:r>
            <a:r>
              <a:rPr lang="en-US" dirty="0" smtClean="0"/>
              <a:t> </a:t>
            </a:r>
            <a:r>
              <a:rPr lang="en-US" dirty="0" err="1" smtClean="0"/>
              <a:t>kao</a:t>
            </a:r>
            <a:r>
              <a:rPr lang="en-US" dirty="0" smtClean="0"/>
              <a:t> </a:t>
            </a:r>
            <a:r>
              <a:rPr lang="en-US" dirty="0" err="1" smtClean="0"/>
              <a:t>što</a:t>
            </a:r>
            <a:r>
              <a:rPr lang="en-US" dirty="0" smtClean="0"/>
              <a:t> </a:t>
            </a:r>
            <a:r>
              <a:rPr lang="en-US" dirty="0" err="1" smtClean="0"/>
              <a:t>su</a:t>
            </a:r>
            <a:r>
              <a:rPr lang="en-US" dirty="0" smtClean="0"/>
              <a:t> </a:t>
            </a:r>
            <a:r>
              <a:rPr lang="en-US" dirty="0" err="1" smtClean="0"/>
              <a:t>troškovi</a:t>
            </a:r>
            <a:r>
              <a:rPr lang="en-US" dirty="0" smtClean="0"/>
              <a:t> </a:t>
            </a:r>
            <a:r>
              <a:rPr lang="en-US" dirty="0" err="1" smtClean="0"/>
              <a:t>obuke</a:t>
            </a:r>
            <a:r>
              <a:rPr lang="en-US" dirty="0" smtClean="0"/>
              <a:t> </a:t>
            </a:r>
            <a:r>
              <a:rPr lang="en-US" dirty="0" err="1" smtClean="0"/>
              <a:t>radnika</a:t>
            </a:r>
            <a:r>
              <a:rPr lang="en-US" dirty="0" smtClean="0"/>
              <a:t>, </a:t>
            </a:r>
            <a:r>
              <a:rPr lang="en-US" dirty="0" err="1" smtClean="0"/>
              <a:t>reklame</a:t>
            </a:r>
            <a:r>
              <a:rPr lang="en-US" dirty="0" smtClean="0"/>
              <a:t> </a:t>
            </a:r>
            <a:r>
              <a:rPr lang="en-US" dirty="0" err="1" smtClean="0"/>
              <a:t>i</a:t>
            </a:r>
            <a:r>
              <a:rPr lang="en-US" dirty="0" smtClean="0"/>
              <a:t> </a:t>
            </a:r>
            <a:r>
              <a:rPr lang="en-US" dirty="0" err="1" smtClean="0"/>
              <a:t>propagande</a:t>
            </a:r>
            <a:r>
              <a:rPr lang="en-US" dirty="0" smtClean="0"/>
              <a:t>, </a:t>
            </a:r>
            <a:r>
              <a:rPr lang="en-US" dirty="0" err="1" smtClean="0"/>
              <a:t>studije</a:t>
            </a:r>
            <a:r>
              <a:rPr lang="en-US" dirty="0" smtClean="0"/>
              <a:t> </a:t>
            </a:r>
            <a:r>
              <a:rPr lang="en-US" dirty="0" err="1" smtClean="0"/>
              <a:t>izvodljivosti</a:t>
            </a:r>
            <a:r>
              <a:rPr lang="en-US" dirty="0" smtClean="0"/>
              <a:t>, </a:t>
            </a:r>
            <a:r>
              <a:rPr lang="en-US" dirty="0" err="1" smtClean="0"/>
              <a:t>analize</a:t>
            </a:r>
            <a:r>
              <a:rPr lang="en-US" dirty="0" smtClean="0"/>
              <a:t> </a:t>
            </a:r>
            <a:r>
              <a:rPr lang="en-US" dirty="0" err="1" smtClean="0"/>
              <a:t>tržišta</a:t>
            </a:r>
            <a:r>
              <a:rPr lang="en-US" dirty="0" smtClean="0"/>
              <a:t> </a:t>
            </a:r>
            <a:r>
              <a:rPr lang="en-US" dirty="0" err="1" smtClean="0"/>
              <a:t>i</a:t>
            </a:r>
            <a:r>
              <a:rPr lang="en-US" dirty="0" smtClean="0"/>
              <a:t> </a:t>
            </a:r>
            <a:r>
              <a:rPr lang="en-US" dirty="0" err="1" smtClean="0"/>
              <a:t>slično</a:t>
            </a:r>
            <a:r>
              <a:rPr lang="en-US" dirty="0" smtClean="0"/>
              <a:t>. </a:t>
            </a:r>
            <a:endParaRPr lang="sr-Latn-RS" dirty="0" smtClean="0"/>
          </a:p>
          <a:p>
            <a:r>
              <a:rPr lang="en-US" dirty="0" smtClean="0"/>
              <a:t>EU </a:t>
            </a:r>
            <a:r>
              <a:rPr lang="en-US" dirty="0" err="1" smtClean="0"/>
              <a:t>direktivi</a:t>
            </a:r>
            <a:r>
              <a:rPr lang="en-US" dirty="0" smtClean="0"/>
              <a:t> 2013/24 </a:t>
            </a:r>
            <a:r>
              <a:rPr lang="en-US" dirty="0" err="1" smtClean="0"/>
              <a:t>moge</a:t>
            </a:r>
            <a:r>
              <a:rPr lang="en-US" dirty="0" smtClean="0"/>
              <a:t> se </a:t>
            </a:r>
            <a:r>
              <a:rPr lang="en-US" dirty="0" err="1" smtClean="0"/>
              <a:t>aktivirati</a:t>
            </a:r>
            <a:r>
              <a:rPr lang="en-US" dirty="0" smtClean="0"/>
              <a:t>, </a:t>
            </a:r>
            <a:r>
              <a:rPr lang="en-US" dirty="0" err="1" smtClean="0"/>
              <a:t>odnosno</a:t>
            </a:r>
            <a:r>
              <a:rPr lang="en-US" dirty="0" smtClean="0"/>
              <a:t> </a:t>
            </a:r>
            <a:r>
              <a:rPr lang="en-US" dirty="0" err="1" smtClean="0"/>
              <a:t>priznati</a:t>
            </a:r>
            <a:r>
              <a:rPr lang="en-US" dirty="0" smtClean="0"/>
              <a:t> </a:t>
            </a:r>
            <a:r>
              <a:rPr lang="en-US" dirty="0" err="1" smtClean="0"/>
              <a:t>kao</a:t>
            </a:r>
            <a:r>
              <a:rPr lang="en-US" dirty="0" smtClean="0"/>
              <a:t> </a:t>
            </a:r>
            <a:r>
              <a:rPr lang="en-US" dirty="0" err="1" smtClean="0"/>
              <a:t>imovina</a:t>
            </a:r>
            <a:r>
              <a:rPr lang="en-US" dirty="0" smtClean="0"/>
              <a:t>, </a:t>
            </a:r>
            <a:r>
              <a:rPr lang="en-US" dirty="0" err="1" smtClean="0"/>
              <a:t>ako</a:t>
            </a:r>
            <a:r>
              <a:rPr lang="en-US" dirty="0" smtClean="0"/>
              <a:t> to </a:t>
            </a:r>
            <a:r>
              <a:rPr lang="en-US" dirty="0" err="1" smtClean="0"/>
              <a:t>nacionalno</a:t>
            </a:r>
            <a:r>
              <a:rPr lang="en-US" dirty="0" smtClean="0"/>
              <a:t> </a:t>
            </a:r>
            <a:r>
              <a:rPr lang="en-US" dirty="0" err="1" smtClean="0"/>
              <a:t>pravo</a:t>
            </a:r>
            <a:r>
              <a:rPr lang="en-US" dirty="0" smtClean="0"/>
              <a:t> </a:t>
            </a:r>
            <a:r>
              <a:rPr lang="en-US" dirty="0" err="1" smtClean="0"/>
              <a:t>dopušta</a:t>
            </a:r>
            <a:r>
              <a:rPr lang="en-US" dirty="0" smtClean="0"/>
              <a:t>, </a:t>
            </a:r>
            <a:r>
              <a:rPr lang="en-US" dirty="0" err="1" smtClean="0"/>
              <a:t>samo</a:t>
            </a:r>
            <a:r>
              <a:rPr lang="en-US" dirty="0" smtClean="0"/>
              <a:t> </a:t>
            </a:r>
            <a:r>
              <a:rPr lang="en-US" dirty="0" err="1" smtClean="0"/>
              <a:t>ako</a:t>
            </a:r>
            <a:r>
              <a:rPr lang="en-US" dirty="0" smtClean="0"/>
              <a:t> se </a:t>
            </a:r>
            <a:r>
              <a:rPr lang="en-US" dirty="0" err="1" smtClean="0"/>
              <a:t>procijenjuje</a:t>
            </a:r>
            <a:r>
              <a:rPr lang="en-US" dirty="0" smtClean="0"/>
              <a:t> da </a:t>
            </a:r>
            <a:r>
              <a:rPr lang="en-US" dirty="0" err="1" smtClean="0"/>
              <a:t>će</a:t>
            </a:r>
            <a:r>
              <a:rPr lang="en-US" dirty="0" smtClean="0"/>
              <a:t> </a:t>
            </a:r>
            <a:r>
              <a:rPr lang="en-US" dirty="0" err="1" smtClean="0"/>
              <a:t>ovi</a:t>
            </a:r>
            <a:r>
              <a:rPr lang="en-US" dirty="0" smtClean="0"/>
              <a:t> </a:t>
            </a:r>
            <a:r>
              <a:rPr lang="en-US" dirty="0" err="1" smtClean="0"/>
              <a:t>izdaci</a:t>
            </a:r>
            <a:r>
              <a:rPr lang="en-US" dirty="0" smtClean="0"/>
              <a:t> </a:t>
            </a:r>
            <a:r>
              <a:rPr lang="en-US" dirty="0" err="1" smtClean="0"/>
              <a:t>doprinijeti</a:t>
            </a:r>
            <a:r>
              <a:rPr lang="en-US" dirty="0" smtClean="0"/>
              <a:t> </a:t>
            </a:r>
            <a:r>
              <a:rPr lang="en-US" dirty="0" err="1" smtClean="0"/>
              <a:t>priticanju</a:t>
            </a:r>
            <a:r>
              <a:rPr lang="en-US" dirty="0" smtClean="0"/>
              <a:t> </a:t>
            </a:r>
            <a:r>
              <a:rPr lang="en-US" dirty="0" err="1" smtClean="0"/>
              <a:t>budućih</a:t>
            </a:r>
            <a:r>
              <a:rPr lang="en-US" dirty="0" smtClean="0"/>
              <a:t> </a:t>
            </a:r>
            <a:r>
              <a:rPr lang="en-US" dirty="0" err="1" smtClean="0"/>
              <a:t>ekonomskih</a:t>
            </a:r>
            <a:r>
              <a:rPr lang="en-US" dirty="0" smtClean="0"/>
              <a:t> </a:t>
            </a:r>
            <a:r>
              <a:rPr lang="en-US" dirty="0" err="1" smtClean="0"/>
              <a:t>koristi</a:t>
            </a:r>
            <a:r>
              <a:rPr lang="en-US" dirty="0" smtClean="0"/>
              <a:t> u </a:t>
            </a:r>
            <a:r>
              <a:rPr lang="en-US" dirty="0" err="1" smtClean="0"/>
              <a:t>preduzeće</a:t>
            </a:r>
            <a:endParaRPr lang="sr-Latn-RS" dirty="0" smtClean="0"/>
          </a:p>
          <a:p>
            <a:r>
              <a:rPr lang="vi-VN" dirty="0" smtClean="0"/>
              <a:t>US GAAP takođe dozvoljavaju aktiviranje troškova osnivanja, osim u slučajevima kada se ne očekuje da će budući prihodi biti dovoljni da se nadoknade troškovi i obezbijedi očekivana stopa povrata.Nasuprot rješenjima u EU i SAD, IASB ne dozvoljava priznavanja bilo kakvih troškova </a:t>
            </a:r>
            <a:r>
              <a:rPr lang="sr-Latn-RS" dirty="0" smtClean="0"/>
              <a:t>osnivanja</a:t>
            </a:r>
            <a:endParaRPr lang="en-US" dirty="0"/>
          </a:p>
        </p:txBody>
      </p:sp>
    </p:spTree>
    <p:extLst>
      <p:ext uri="{BB962C8B-B14F-4D97-AF65-F5344CB8AC3E}">
        <p14:creationId xmlns:p14="http://schemas.microsoft.com/office/powerpoint/2010/main" val="15592947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smtClean="0"/>
              <a:t>Zadaća</a:t>
            </a:r>
            <a:endParaRPr lang="en-US" dirty="0"/>
          </a:p>
        </p:txBody>
      </p:sp>
      <p:sp>
        <p:nvSpPr>
          <p:cNvPr id="3" name="Content Placeholder 2"/>
          <p:cNvSpPr>
            <a:spLocks noGrp="1"/>
          </p:cNvSpPr>
          <p:nvPr>
            <p:ph idx="1"/>
          </p:nvPr>
        </p:nvSpPr>
        <p:spPr/>
        <p:txBody>
          <a:bodyPr/>
          <a:lstStyle/>
          <a:p>
            <a:r>
              <a:rPr lang="sr-Latn-RS" dirty="0" smtClean="0"/>
              <a:t>Ulaganje u razvoj softvera</a:t>
            </a:r>
          </a:p>
          <a:p>
            <a:r>
              <a:rPr lang="sr-Latn-RS" dirty="0" smtClean="0"/>
              <a:t>Ulaganje u dizajn </a:t>
            </a:r>
            <a:r>
              <a:rPr lang="en-US" dirty="0" smtClean="0"/>
              <a:t>web </a:t>
            </a:r>
            <a:r>
              <a:rPr lang="en-US" dirty="0" err="1" smtClean="0"/>
              <a:t>sita</a:t>
            </a:r>
            <a:endParaRPr lang="en-US" dirty="0"/>
          </a:p>
        </p:txBody>
      </p:sp>
    </p:spTree>
    <p:extLst>
      <p:ext uri="{BB962C8B-B14F-4D97-AF65-F5344CB8AC3E}">
        <p14:creationId xmlns:p14="http://schemas.microsoft.com/office/powerpoint/2010/main" val="28633196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smtClean="0"/>
              <a:t>Obrtna imovina</a:t>
            </a:r>
            <a:endParaRPr lang="en-US" dirty="0"/>
          </a:p>
        </p:txBody>
      </p:sp>
      <p:sp>
        <p:nvSpPr>
          <p:cNvPr id="3" name="Content Placeholder 2"/>
          <p:cNvSpPr>
            <a:spLocks noGrp="1"/>
          </p:cNvSpPr>
          <p:nvPr>
            <p:ph idx="1"/>
          </p:nvPr>
        </p:nvSpPr>
        <p:spPr/>
        <p:txBody>
          <a:bodyPr>
            <a:normAutofit fontScale="77500" lnSpcReduction="20000"/>
          </a:bodyPr>
          <a:lstStyle/>
          <a:p>
            <a:r>
              <a:rPr lang="en-US" dirty="0" err="1" smtClean="0"/>
              <a:t>Prema</a:t>
            </a:r>
            <a:r>
              <a:rPr lang="en-US" dirty="0" smtClean="0"/>
              <a:t> MRS 1 – </a:t>
            </a:r>
            <a:r>
              <a:rPr lang="en-US" dirty="0" err="1" smtClean="0"/>
              <a:t>Prezentacija</a:t>
            </a:r>
            <a:r>
              <a:rPr lang="en-US" dirty="0" smtClean="0"/>
              <a:t> </a:t>
            </a:r>
            <a:r>
              <a:rPr lang="en-US" dirty="0" err="1" smtClean="0"/>
              <a:t>finansijskih</a:t>
            </a:r>
            <a:r>
              <a:rPr lang="en-US" dirty="0" smtClean="0"/>
              <a:t> </a:t>
            </a:r>
            <a:r>
              <a:rPr lang="en-US" dirty="0" err="1" smtClean="0"/>
              <a:t>izvještaja</a:t>
            </a:r>
            <a:r>
              <a:rPr lang="en-US" dirty="0" smtClean="0"/>
              <a:t> </a:t>
            </a:r>
            <a:r>
              <a:rPr lang="en-US" dirty="0" err="1" smtClean="0"/>
              <a:t>imovina</a:t>
            </a:r>
            <a:r>
              <a:rPr lang="en-US" dirty="0" smtClean="0"/>
              <a:t> </a:t>
            </a:r>
            <a:r>
              <a:rPr lang="en-US" dirty="0" err="1" smtClean="0"/>
              <a:t>preduzeća</a:t>
            </a:r>
            <a:r>
              <a:rPr lang="en-US" dirty="0" smtClean="0"/>
              <a:t> se </a:t>
            </a:r>
            <a:r>
              <a:rPr lang="en-US" dirty="0" err="1" smtClean="0"/>
              <a:t>klasifikuje</a:t>
            </a:r>
            <a:r>
              <a:rPr lang="en-US" dirty="0" smtClean="0"/>
              <a:t> </a:t>
            </a:r>
            <a:r>
              <a:rPr lang="en-US" dirty="0" err="1" smtClean="0"/>
              <a:t>kao</a:t>
            </a:r>
            <a:r>
              <a:rPr lang="en-US" dirty="0" smtClean="0"/>
              <a:t> </a:t>
            </a:r>
            <a:r>
              <a:rPr lang="en-US" dirty="0" err="1" smtClean="0"/>
              <a:t>obrtna</a:t>
            </a:r>
            <a:r>
              <a:rPr lang="en-US" dirty="0" smtClean="0"/>
              <a:t> </a:t>
            </a:r>
            <a:r>
              <a:rPr lang="en-US" dirty="0" err="1" smtClean="0"/>
              <a:t>ako</a:t>
            </a:r>
            <a:r>
              <a:rPr lang="en-US" dirty="0" smtClean="0"/>
              <a:t> </a:t>
            </a:r>
            <a:r>
              <a:rPr lang="en-US" dirty="0" err="1" smtClean="0"/>
              <a:t>ispunjava</a:t>
            </a:r>
            <a:r>
              <a:rPr lang="en-US" dirty="0" smtClean="0"/>
              <a:t> </a:t>
            </a:r>
            <a:r>
              <a:rPr lang="en-US" dirty="0" err="1" smtClean="0"/>
              <a:t>neki</a:t>
            </a:r>
            <a:r>
              <a:rPr lang="en-US" dirty="0" smtClean="0"/>
              <a:t> od </a:t>
            </a:r>
            <a:r>
              <a:rPr lang="en-US" dirty="0" err="1" smtClean="0"/>
              <a:t>sljedećih</a:t>
            </a:r>
            <a:r>
              <a:rPr lang="en-US" dirty="0" smtClean="0"/>
              <a:t> </a:t>
            </a:r>
            <a:r>
              <a:rPr lang="en-US" dirty="0" err="1" smtClean="0"/>
              <a:t>kriterijuma</a:t>
            </a:r>
            <a:r>
              <a:rPr lang="en-US" dirty="0" smtClean="0"/>
              <a:t>:</a:t>
            </a:r>
          </a:p>
          <a:p>
            <a:r>
              <a:rPr lang="en-US" dirty="0" smtClean="0"/>
              <a:t>-	</a:t>
            </a:r>
            <a:r>
              <a:rPr lang="sr-Cyrl-RS" dirty="0" smtClean="0"/>
              <a:t>ако  се  очекује  да  ће  бити  реализована,  или  се  држи  за  трговање  или  потрошњу,  у  току  уобичајеног пословног циклуса ентитета; </a:t>
            </a:r>
          </a:p>
          <a:p>
            <a:r>
              <a:rPr lang="sr-Cyrl-RS" dirty="0" smtClean="0"/>
              <a:t>-	ако се држи првенствено за трговање; </a:t>
            </a:r>
          </a:p>
          <a:p>
            <a:r>
              <a:rPr lang="sr-Cyrl-RS" dirty="0" smtClean="0"/>
              <a:t>-	ако се очекује да ће бити реализована у року од дванаест месеци после извештајног периода; или  </a:t>
            </a:r>
          </a:p>
          <a:p>
            <a:r>
              <a:rPr lang="sr-Cyrl-RS" dirty="0" smtClean="0"/>
              <a:t>-	ако се ради о готовини или о готовинском еквиваленту (осим када је ограничена његова размена или коришћење за измирење обавезе током најмање дванаест месеци  после извештајног периода. </a:t>
            </a:r>
          </a:p>
          <a:p>
            <a:endParaRPr lang="en-US" dirty="0"/>
          </a:p>
        </p:txBody>
      </p:sp>
    </p:spTree>
    <p:extLst>
      <p:ext uri="{BB962C8B-B14F-4D97-AF65-F5344CB8AC3E}">
        <p14:creationId xmlns:p14="http://schemas.microsoft.com/office/powerpoint/2010/main" val="39471113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smtClean="0"/>
              <a:t>Obrtna imovina</a:t>
            </a:r>
            <a:endParaRPr lang="en-US" dirty="0"/>
          </a:p>
        </p:txBody>
      </p:sp>
      <p:sp>
        <p:nvSpPr>
          <p:cNvPr id="3" name="Content Placeholder 2"/>
          <p:cNvSpPr>
            <a:spLocks noGrp="1"/>
          </p:cNvSpPr>
          <p:nvPr>
            <p:ph idx="1"/>
          </p:nvPr>
        </p:nvSpPr>
        <p:spPr/>
        <p:txBody>
          <a:bodyPr/>
          <a:lstStyle/>
          <a:p>
            <a:r>
              <a:rPr lang="en-US" dirty="0" err="1" smtClean="0"/>
              <a:t>Obrtna</a:t>
            </a:r>
            <a:r>
              <a:rPr lang="en-US" dirty="0" smtClean="0"/>
              <a:t> </a:t>
            </a:r>
            <a:r>
              <a:rPr lang="en-US" dirty="0" err="1" smtClean="0"/>
              <a:t>imovina</a:t>
            </a:r>
            <a:r>
              <a:rPr lang="en-US" dirty="0" smtClean="0"/>
              <a:t> </a:t>
            </a:r>
            <a:r>
              <a:rPr lang="en-US" dirty="0" err="1" smtClean="0"/>
              <a:t>može</a:t>
            </a:r>
            <a:r>
              <a:rPr lang="en-US" dirty="0" smtClean="0"/>
              <a:t> se </a:t>
            </a:r>
            <a:r>
              <a:rPr lang="en-US" dirty="0" err="1" smtClean="0"/>
              <a:t>podijeliti</a:t>
            </a:r>
            <a:r>
              <a:rPr lang="en-US" dirty="0" smtClean="0"/>
              <a:t> </a:t>
            </a:r>
            <a:r>
              <a:rPr lang="en-US" dirty="0" err="1" smtClean="0"/>
              <a:t>na</a:t>
            </a:r>
            <a:r>
              <a:rPr lang="en-US" dirty="0" smtClean="0"/>
              <a:t> </a:t>
            </a:r>
            <a:endParaRPr lang="sr-Latn-RS" dirty="0" smtClean="0"/>
          </a:p>
          <a:p>
            <a:r>
              <a:rPr lang="en-US" dirty="0" err="1" smtClean="0"/>
              <a:t>gotovinu</a:t>
            </a:r>
            <a:r>
              <a:rPr lang="en-US" dirty="0" smtClean="0"/>
              <a:t> </a:t>
            </a:r>
            <a:r>
              <a:rPr lang="en-US" dirty="0" err="1" smtClean="0"/>
              <a:t>i</a:t>
            </a:r>
            <a:r>
              <a:rPr lang="en-US" dirty="0" smtClean="0"/>
              <a:t> </a:t>
            </a:r>
            <a:r>
              <a:rPr lang="en-US" dirty="0" err="1" smtClean="0"/>
              <a:t>gotovinske</a:t>
            </a:r>
            <a:r>
              <a:rPr lang="en-US" dirty="0" smtClean="0"/>
              <a:t> </a:t>
            </a:r>
            <a:r>
              <a:rPr lang="en-US" dirty="0" err="1" smtClean="0"/>
              <a:t>ekvivalente</a:t>
            </a:r>
            <a:r>
              <a:rPr lang="en-US" dirty="0" smtClean="0"/>
              <a:t>, </a:t>
            </a:r>
            <a:endParaRPr lang="sr-Latn-RS" dirty="0" smtClean="0"/>
          </a:p>
          <a:p>
            <a:r>
              <a:rPr lang="en-US" dirty="0" err="1" smtClean="0"/>
              <a:t>zalihe</a:t>
            </a:r>
            <a:r>
              <a:rPr lang="en-US" dirty="0" smtClean="0"/>
              <a:t>, </a:t>
            </a:r>
            <a:endParaRPr lang="sr-Latn-RS" dirty="0" smtClean="0"/>
          </a:p>
          <a:p>
            <a:r>
              <a:rPr lang="en-US" dirty="0" err="1" smtClean="0"/>
              <a:t>potraživanja</a:t>
            </a:r>
            <a:r>
              <a:rPr lang="en-US" dirty="0" smtClean="0"/>
              <a:t> </a:t>
            </a:r>
            <a:r>
              <a:rPr lang="en-US" dirty="0" err="1" smtClean="0"/>
              <a:t>i</a:t>
            </a:r>
            <a:r>
              <a:rPr lang="en-US" dirty="0" smtClean="0"/>
              <a:t> </a:t>
            </a:r>
            <a:endParaRPr lang="sr-Latn-RS" dirty="0" smtClean="0"/>
          </a:p>
          <a:p>
            <a:r>
              <a:rPr lang="en-US" dirty="0" err="1" smtClean="0"/>
              <a:t>kratkoročne</a:t>
            </a:r>
            <a:r>
              <a:rPr lang="en-US" dirty="0" smtClean="0"/>
              <a:t> </a:t>
            </a:r>
            <a:r>
              <a:rPr lang="en-US" dirty="0" err="1" smtClean="0"/>
              <a:t>plasmane</a:t>
            </a:r>
            <a:endParaRPr lang="en-US" dirty="0"/>
          </a:p>
        </p:txBody>
      </p:sp>
    </p:spTree>
    <p:extLst>
      <p:ext uri="{BB962C8B-B14F-4D97-AF65-F5344CB8AC3E}">
        <p14:creationId xmlns:p14="http://schemas.microsoft.com/office/powerpoint/2010/main" val="7205356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smtClean="0"/>
              <a:t>Stalna sredstva</a:t>
            </a:r>
            <a:endParaRPr lang="en-US" dirty="0"/>
          </a:p>
        </p:txBody>
      </p:sp>
      <p:sp>
        <p:nvSpPr>
          <p:cNvPr id="3" name="Content Placeholder 2"/>
          <p:cNvSpPr>
            <a:spLocks noGrp="1"/>
          </p:cNvSpPr>
          <p:nvPr>
            <p:ph idx="1"/>
          </p:nvPr>
        </p:nvSpPr>
        <p:spPr/>
        <p:txBody>
          <a:bodyPr>
            <a:normAutofit lnSpcReduction="10000"/>
          </a:bodyPr>
          <a:lstStyle/>
          <a:p>
            <a:r>
              <a:rPr lang="en-US" dirty="0" err="1" smtClean="0"/>
              <a:t>Imovina</a:t>
            </a:r>
            <a:r>
              <a:rPr lang="en-US" dirty="0" smtClean="0"/>
              <a:t> </a:t>
            </a:r>
            <a:r>
              <a:rPr lang="en-US" dirty="0" err="1" smtClean="0"/>
              <a:t>koja</a:t>
            </a:r>
            <a:r>
              <a:rPr lang="en-US" dirty="0" smtClean="0"/>
              <a:t> ne </a:t>
            </a:r>
            <a:r>
              <a:rPr lang="en-US" dirty="0" err="1" smtClean="0"/>
              <a:t>zadovoljava</a:t>
            </a:r>
            <a:r>
              <a:rPr lang="en-US" dirty="0" smtClean="0"/>
              <a:t> </a:t>
            </a:r>
            <a:r>
              <a:rPr lang="en-US" dirty="0" err="1" smtClean="0"/>
              <a:t>neki</a:t>
            </a:r>
            <a:r>
              <a:rPr lang="en-US" dirty="0" smtClean="0"/>
              <a:t> od </a:t>
            </a:r>
            <a:r>
              <a:rPr lang="en-US" dirty="0" err="1" smtClean="0"/>
              <a:t>naprijed</a:t>
            </a:r>
            <a:r>
              <a:rPr lang="en-US" dirty="0" smtClean="0"/>
              <a:t> </a:t>
            </a:r>
            <a:r>
              <a:rPr lang="en-US" dirty="0" err="1" smtClean="0"/>
              <a:t>navedenih</a:t>
            </a:r>
            <a:r>
              <a:rPr lang="en-US" dirty="0" smtClean="0"/>
              <a:t> </a:t>
            </a:r>
            <a:r>
              <a:rPr lang="en-US" dirty="0" err="1" smtClean="0"/>
              <a:t>kriterijuma</a:t>
            </a:r>
            <a:r>
              <a:rPr lang="en-US" dirty="0" smtClean="0"/>
              <a:t> </a:t>
            </a:r>
            <a:r>
              <a:rPr lang="en-US" dirty="0" err="1" smtClean="0"/>
              <a:t>predstavlja</a:t>
            </a:r>
            <a:r>
              <a:rPr lang="en-US" dirty="0" smtClean="0"/>
              <a:t> </a:t>
            </a:r>
            <a:r>
              <a:rPr lang="en-US" dirty="0" err="1" smtClean="0"/>
              <a:t>stalnu</a:t>
            </a:r>
            <a:r>
              <a:rPr lang="en-US" dirty="0" smtClean="0"/>
              <a:t> </a:t>
            </a:r>
            <a:r>
              <a:rPr lang="en-US" dirty="0" err="1" smtClean="0"/>
              <a:t>imovinu</a:t>
            </a:r>
            <a:r>
              <a:rPr lang="en-US" dirty="0" smtClean="0"/>
              <a:t> </a:t>
            </a:r>
            <a:r>
              <a:rPr lang="en-US" dirty="0" err="1" smtClean="0"/>
              <a:t>i</a:t>
            </a:r>
            <a:r>
              <a:rPr lang="en-US" dirty="0" smtClean="0"/>
              <a:t> </a:t>
            </a:r>
            <a:r>
              <a:rPr lang="en-US" dirty="0" err="1" smtClean="0"/>
              <a:t>razvrstava</a:t>
            </a:r>
            <a:r>
              <a:rPr lang="en-US" dirty="0" smtClean="0"/>
              <a:t> se </a:t>
            </a:r>
            <a:r>
              <a:rPr lang="en-US" dirty="0" err="1" smtClean="0"/>
              <a:t>na</a:t>
            </a:r>
            <a:endParaRPr lang="sr-Latn-RS" dirty="0" smtClean="0"/>
          </a:p>
          <a:p>
            <a:r>
              <a:rPr lang="en-US" dirty="0" smtClean="0"/>
              <a:t> </a:t>
            </a:r>
            <a:r>
              <a:rPr lang="en-US" dirty="0" err="1" smtClean="0"/>
              <a:t>nematerijalna</a:t>
            </a:r>
            <a:r>
              <a:rPr lang="en-US" dirty="0" smtClean="0"/>
              <a:t>, </a:t>
            </a:r>
            <a:endParaRPr lang="sr-Latn-RS" dirty="0" smtClean="0"/>
          </a:p>
          <a:p>
            <a:r>
              <a:rPr lang="en-US" dirty="0" err="1" smtClean="0"/>
              <a:t>materijalna</a:t>
            </a:r>
            <a:r>
              <a:rPr lang="en-US" dirty="0" smtClean="0"/>
              <a:t> </a:t>
            </a:r>
            <a:r>
              <a:rPr lang="en-US" dirty="0" err="1" smtClean="0"/>
              <a:t>i</a:t>
            </a:r>
            <a:r>
              <a:rPr lang="en-US" dirty="0" smtClean="0"/>
              <a:t> </a:t>
            </a:r>
            <a:endParaRPr lang="sr-Latn-RS" dirty="0" smtClean="0"/>
          </a:p>
          <a:p>
            <a:r>
              <a:rPr lang="en-US" dirty="0" err="1" smtClean="0"/>
              <a:t>finansijska</a:t>
            </a:r>
            <a:r>
              <a:rPr lang="en-US" dirty="0" smtClean="0"/>
              <a:t> </a:t>
            </a:r>
            <a:r>
              <a:rPr lang="en-US" dirty="0" err="1" smtClean="0"/>
              <a:t>ulaganja</a:t>
            </a:r>
            <a:r>
              <a:rPr lang="en-US" dirty="0" smtClean="0"/>
              <a:t>.</a:t>
            </a:r>
            <a:endParaRPr lang="sr-Latn-RS" dirty="0" smtClean="0"/>
          </a:p>
          <a:p>
            <a:r>
              <a:rPr lang="en-US" dirty="0" err="1" smtClean="0"/>
              <a:t>Specifičnu</a:t>
            </a:r>
            <a:r>
              <a:rPr lang="en-US" dirty="0" smtClean="0"/>
              <a:t> </a:t>
            </a:r>
            <a:r>
              <a:rPr lang="en-US" dirty="0" err="1" smtClean="0"/>
              <a:t>kategoriju</a:t>
            </a:r>
            <a:r>
              <a:rPr lang="en-US" dirty="0" smtClean="0"/>
              <a:t> </a:t>
            </a:r>
            <a:r>
              <a:rPr lang="en-US" dirty="0" err="1" smtClean="0"/>
              <a:t>stalne</a:t>
            </a:r>
            <a:r>
              <a:rPr lang="en-US" dirty="0" smtClean="0"/>
              <a:t> </a:t>
            </a:r>
            <a:r>
              <a:rPr lang="en-US" dirty="0" err="1" smtClean="0"/>
              <a:t>imovine</a:t>
            </a:r>
            <a:r>
              <a:rPr lang="en-US" dirty="0" smtClean="0"/>
              <a:t> </a:t>
            </a:r>
            <a:r>
              <a:rPr lang="en-US" dirty="0" err="1" smtClean="0"/>
              <a:t>čine</a:t>
            </a:r>
            <a:r>
              <a:rPr lang="en-US" dirty="0" smtClean="0"/>
              <a:t> </a:t>
            </a:r>
            <a:r>
              <a:rPr lang="en-US" dirty="0" err="1" smtClean="0"/>
              <a:t>biloška</a:t>
            </a:r>
            <a:r>
              <a:rPr lang="en-US" dirty="0" smtClean="0"/>
              <a:t> </a:t>
            </a:r>
            <a:r>
              <a:rPr lang="en-US" dirty="0" err="1" smtClean="0"/>
              <a:t>sredstva</a:t>
            </a:r>
            <a:r>
              <a:rPr lang="en-US" dirty="0" smtClean="0"/>
              <a:t> </a:t>
            </a:r>
            <a:r>
              <a:rPr lang="en-US" dirty="0" err="1" smtClean="0"/>
              <a:t>kao</a:t>
            </a:r>
            <a:r>
              <a:rPr lang="en-US" dirty="0" smtClean="0"/>
              <a:t> </a:t>
            </a:r>
            <a:r>
              <a:rPr lang="en-US" dirty="0" err="1" smtClean="0"/>
              <a:t>što</a:t>
            </a:r>
            <a:r>
              <a:rPr lang="en-US" dirty="0" smtClean="0"/>
              <a:t> </a:t>
            </a:r>
            <a:r>
              <a:rPr lang="en-US" dirty="0" err="1" smtClean="0"/>
              <a:t>su</a:t>
            </a:r>
            <a:r>
              <a:rPr lang="en-US" dirty="0" smtClean="0"/>
              <a:t> </a:t>
            </a:r>
            <a:r>
              <a:rPr lang="en-US" dirty="0" err="1" smtClean="0"/>
              <a:t>šume</a:t>
            </a:r>
            <a:r>
              <a:rPr lang="en-US" dirty="0" smtClean="0"/>
              <a:t>, </a:t>
            </a:r>
            <a:r>
              <a:rPr lang="en-US" dirty="0" err="1" smtClean="0"/>
              <a:t>višegodišnji</a:t>
            </a:r>
            <a:r>
              <a:rPr lang="en-US" dirty="0" smtClean="0"/>
              <a:t> </a:t>
            </a:r>
            <a:r>
              <a:rPr lang="en-US" dirty="0" err="1" smtClean="0"/>
              <a:t>zasadi</a:t>
            </a:r>
            <a:r>
              <a:rPr lang="en-US" dirty="0" smtClean="0"/>
              <a:t> </a:t>
            </a:r>
            <a:r>
              <a:rPr lang="en-US" dirty="0" err="1" smtClean="0"/>
              <a:t>i</a:t>
            </a:r>
            <a:r>
              <a:rPr lang="en-US" dirty="0" smtClean="0"/>
              <a:t> </a:t>
            </a:r>
            <a:r>
              <a:rPr lang="en-US" dirty="0" err="1" smtClean="0"/>
              <a:t>osnovno</a:t>
            </a:r>
            <a:r>
              <a:rPr lang="en-US" dirty="0" smtClean="0"/>
              <a:t> </a:t>
            </a:r>
            <a:r>
              <a:rPr lang="en-US" dirty="0" err="1" smtClean="0"/>
              <a:t>stado</a:t>
            </a:r>
            <a:r>
              <a:rPr lang="en-US" dirty="0" smtClean="0"/>
              <a:t>.</a:t>
            </a:r>
            <a:endParaRPr lang="en-US" dirty="0"/>
          </a:p>
        </p:txBody>
      </p:sp>
    </p:spTree>
    <p:extLst>
      <p:ext uri="{BB962C8B-B14F-4D97-AF65-F5344CB8AC3E}">
        <p14:creationId xmlns:p14="http://schemas.microsoft.com/office/powerpoint/2010/main" val="3042830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smtClean="0"/>
              <a:t>Kratkoročne obaveze</a:t>
            </a:r>
            <a:endParaRPr lang="en-US" dirty="0"/>
          </a:p>
        </p:txBody>
      </p:sp>
      <p:sp>
        <p:nvSpPr>
          <p:cNvPr id="3" name="Content Placeholder 2"/>
          <p:cNvSpPr>
            <a:spLocks noGrp="1"/>
          </p:cNvSpPr>
          <p:nvPr>
            <p:ph idx="1"/>
          </p:nvPr>
        </p:nvSpPr>
        <p:spPr/>
        <p:txBody>
          <a:bodyPr>
            <a:normAutofit lnSpcReduction="10000"/>
          </a:bodyPr>
          <a:lstStyle/>
          <a:p>
            <a:r>
              <a:rPr lang="en-US" dirty="0" err="1" smtClean="0"/>
              <a:t>Obaveze</a:t>
            </a:r>
            <a:r>
              <a:rPr lang="en-US" dirty="0" smtClean="0"/>
              <a:t> </a:t>
            </a:r>
            <a:r>
              <a:rPr lang="en-US" dirty="0" err="1" smtClean="0"/>
              <a:t>preduzeće</a:t>
            </a:r>
            <a:r>
              <a:rPr lang="en-US" dirty="0" smtClean="0"/>
              <a:t> </a:t>
            </a:r>
            <a:r>
              <a:rPr lang="en-US" dirty="0" err="1" smtClean="0"/>
              <a:t>su</a:t>
            </a:r>
            <a:r>
              <a:rPr lang="en-US" dirty="0" smtClean="0"/>
              <a:t> </a:t>
            </a:r>
            <a:r>
              <a:rPr lang="en-US" dirty="0" err="1" smtClean="0"/>
              <a:t>kratkoročne</a:t>
            </a:r>
            <a:r>
              <a:rPr lang="en-US" dirty="0" smtClean="0"/>
              <a:t> </a:t>
            </a:r>
            <a:r>
              <a:rPr lang="en-US" dirty="0" err="1" smtClean="0"/>
              <a:t>ukoliko</a:t>
            </a:r>
            <a:r>
              <a:rPr lang="en-US" dirty="0" smtClean="0"/>
              <a:t>:</a:t>
            </a:r>
          </a:p>
          <a:p>
            <a:r>
              <a:rPr lang="en-US" dirty="0" smtClean="0"/>
              <a:t>- se </a:t>
            </a:r>
            <a:r>
              <a:rPr lang="sr-Cyrl-RS" dirty="0" smtClean="0"/>
              <a:t>очекује се да ће бити измирен</a:t>
            </a:r>
            <a:r>
              <a:rPr lang="en-US" dirty="0" smtClean="0"/>
              <a:t>e </a:t>
            </a:r>
            <a:r>
              <a:rPr lang="sr-Cyrl-RS" dirty="0" smtClean="0"/>
              <a:t>у току уобичајеног пословног циклуса ентитета;</a:t>
            </a:r>
          </a:p>
          <a:p>
            <a:r>
              <a:rPr lang="sr-Cyrl-RS" dirty="0" smtClean="0"/>
              <a:t>- </a:t>
            </a:r>
            <a:r>
              <a:rPr lang="en-US" dirty="0" smtClean="0"/>
              <a:t>se </a:t>
            </a:r>
            <a:r>
              <a:rPr lang="sr-Cyrl-RS" dirty="0" smtClean="0"/>
              <a:t>држи  првенствено за трговање;</a:t>
            </a:r>
          </a:p>
          <a:p>
            <a:r>
              <a:rPr lang="sr-Cyrl-RS" dirty="0" smtClean="0"/>
              <a:t>- досп</a:t>
            </a:r>
            <a:r>
              <a:rPr lang="en-US" dirty="0" err="1" smtClean="0"/>
              <a:t>ijevaju</a:t>
            </a:r>
            <a:r>
              <a:rPr lang="en-US" dirty="0" smtClean="0"/>
              <a:t> </a:t>
            </a:r>
            <a:r>
              <a:rPr lang="sr-Cyrl-RS" dirty="0" smtClean="0"/>
              <a:t>за измирење у року од дванаест месеци после извештајног периода; и</a:t>
            </a:r>
            <a:r>
              <a:rPr lang="en-US" dirty="0" smtClean="0"/>
              <a:t>li </a:t>
            </a:r>
          </a:p>
          <a:p>
            <a:r>
              <a:rPr lang="en-US" dirty="0" smtClean="0"/>
              <a:t>-  </a:t>
            </a:r>
            <a:r>
              <a:rPr lang="sr-Cyrl-RS" dirty="0" smtClean="0"/>
              <a:t>ентитет нема безусловно право да одложи измирење обавезе за најмање дванаест месеци </a:t>
            </a:r>
            <a:r>
              <a:rPr lang="en-US" dirty="0" err="1" smtClean="0"/>
              <a:t>poslije</a:t>
            </a:r>
            <a:r>
              <a:rPr lang="en-US" dirty="0" smtClean="0"/>
              <a:t> </a:t>
            </a:r>
            <a:r>
              <a:rPr lang="en-US" dirty="0" err="1" smtClean="0"/>
              <a:t>izvještajnog</a:t>
            </a:r>
            <a:r>
              <a:rPr lang="en-US" dirty="0" smtClean="0"/>
              <a:t> period.</a:t>
            </a:r>
          </a:p>
          <a:p>
            <a:endParaRPr lang="en-US" dirty="0"/>
          </a:p>
        </p:txBody>
      </p:sp>
    </p:spTree>
    <p:extLst>
      <p:ext uri="{BB962C8B-B14F-4D97-AF65-F5344CB8AC3E}">
        <p14:creationId xmlns:p14="http://schemas.microsoft.com/office/powerpoint/2010/main" val="9457006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smtClean="0"/>
              <a:t>Kratkoročne obaveze</a:t>
            </a:r>
            <a:endParaRPr lang="en-US" dirty="0"/>
          </a:p>
        </p:txBody>
      </p:sp>
      <p:sp>
        <p:nvSpPr>
          <p:cNvPr id="3" name="Content Placeholder 2"/>
          <p:cNvSpPr>
            <a:spLocks noGrp="1"/>
          </p:cNvSpPr>
          <p:nvPr>
            <p:ph idx="1"/>
          </p:nvPr>
        </p:nvSpPr>
        <p:spPr/>
        <p:txBody>
          <a:bodyPr/>
          <a:lstStyle/>
          <a:p>
            <a:r>
              <a:rPr lang="sr-Latn-RS" dirty="0" smtClean="0"/>
              <a:t>Obaveze prema dovaljačima i radnicima</a:t>
            </a:r>
          </a:p>
          <a:p>
            <a:r>
              <a:rPr lang="sr-Latn-RS" dirty="0" smtClean="0"/>
              <a:t>Dio dugoročnih kredita ili cijeli krdit ako su narušeni uslovi ugovora</a:t>
            </a:r>
            <a:endParaRPr lang="en-US" dirty="0"/>
          </a:p>
        </p:txBody>
      </p:sp>
    </p:spTree>
    <p:extLst>
      <p:ext uri="{BB962C8B-B14F-4D97-AF65-F5344CB8AC3E}">
        <p14:creationId xmlns:p14="http://schemas.microsoft.com/office/powerpoint/2010/main" val="41797548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smtClean="0"/>
              <a:t>Kapital</a:t>
            </a:r>
            <a:endParaRPr lang="en-US" dirty="0"/>
          </a:p>
        </p:txBody>
      </p:sp>
      <p:sp>
        <p:nvSpPr>
          <p:cNvPr id="3" name="Content Placeholder 2"/>
          <p:cNvSpPr>
            <a:spLocks noGrp="1"/>
          </p:cNvSpPr>
          <p:nvPr>
            <p:ph idx="1"/>
          </p:nvPr>
        </p:nvSpPr>
        <p:spPr/>
        <p:txBody>
          <a:bodyPr/>
          <a:lstStyle/>
          <a:p>
            <a:r>
              <a:rPr lang="en-US" dirty="0" err="1" smtClean="0"/>
              <a:t>Kapital</a:t>
            </a:r>
            <a:r>
              <a:rPr lang="en-US" dirty="0" smtClean="0"/>
              <a:t> se </a:t>
            </a:r>
            <a:r>
              <a:rPr lang="en-US" dirty="0" err="1" smtClean="0"/>
              <a:t>obično</a:t>
            </a:r>
            <a:r>
              <a:rPr lang="en-US" dirty="0" smtClean="0"/>
              <a:t> </a:t>
            </a:r>
            <a:r>
              <a:rPr lang="en-US" dirty="0" err="1" smtClean="0"/>
              <a:t>dijeli</a:t>
            </a:r>
            <a:r>
              <a:rPr lang="en-US" dirty="0" smtClean="0"/>
              <a:t> </a:t>
            </a:r>
            <a:r>
              <a:rPr lang="en-US" dirty="0" err="1" smtClean="0"/>
              <a:t>na</a:t>
            </a:r>
            <a:r>
              <a:rPr lang="en-US" dirty="0" smtClean="0"/>
              <a:t> </a:t>
            </a:r>
            <a:r>
              <a:rPr lang="en-US" dirty="0" err="1" smtClean="0"/>
              <a:t>dvije</a:t>
            </a:r>
            <a:r>
              <a:rPr lang="en-US" dirty="0" smtClean="0"/>
              <a:t> </a:t>
            </a:r>
            <a:r>
              <a:rPr lang="en-US" dirty="0" err="1" smtClean="0"/>
              <a:t>osnovne</a:t>
            </a:r>
            <a:r>
              <a:rPr lang="en-US" dirty="0" smtClean="0"/>
              <a:t> </a:t>
            </a:r>
            <a:r>
              <a:rPr lang="en-US" dirty="0" err="1" smtClean="0"/>
              <a:t>komponente</a:t>
            </a:r>
            <a:r>
              <a:rPr lang="en-US" dirty="0" smtClean="0"/>
              <a:t>: </a:t>
            </a:r>
            <a:r>
              <a:rPr lang="en-US" dirty="0" err="1" smtClean="0"/>
              <a:t>osnovni</a:t>
            </a:r>
            <a:r>
              <a:rPr lang="en-US" dirty="0" smtClean="0"/>
              <a:t> </a:t>
            </a:r>
            <a:r>
              <a:rPr lang="en-US" dirty="0" err="1" smtClean="0"/>
              <a:t>kapital</a:t>
            </a:r>
            <a:r>
              <a:rPr lang="en-US" dirty="0" smtClean="0"/>
              <a:t> </a:t>
            </a:r>
            <a:r>
              <a:rPr lang="en-US" dirty="0" err="1" smtClean="0"/>
              <a:t>i</a:t>
            </a:r>
            <a:r>
              <a:rPr lang="en-US" dirty="0" smtClean="0"/>
              <a:t> </a:t>
            </a:r>
            <a:r>
              <a:rPr lang="en-US" dirty="0" err="1" smtClean="0"/>
              <a:t>ostale</a:t>
            </a:r>
            <a:r>
              <a:rPr lang="en-US" dirty="0" smtClean="0"/>
              <a:t> </a:t>
            </a:r>
            <a:r>
              <a:rPr lang="en-US" dirty="0" err="1" smtClean="0"/>
              <a:t>komponente</a:t>
            </a:r>
            <a:r>
              <a:rPr lang="en-US" dirty="0" smtClean="0"/>
              <a:t> </a:t>
            </a:r>
            <a:r>
              <a:rPr lang="en-US" dirty="0" err="1" smtClean="0"/>
              <a:t>kapitala</a:t>
            </a:r>
            <a:r>
              <a:rPr lang="en-US" dirty="0" smtClean="0"/>
              <a:t>. </a:t>
            </a:r>
            <a:endParaRPr lang="en-US" dirty="0"/>
          </a:p>
        </p:txBody>
      </p:sp>
    </p:spTree>
    <p:extLst>
      <p:ext uri="{BB962C8B-B14F-4D97-AF65-F5344CB8AC3E}">
        <p14:creationId xmlns:p14="http://schemas.microsoft.com/office/powerpoint/2010/main" val="35905191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smtClean="0"/>
              <a:t>Nematerijalna sredstva</a:t>
            </a:r>
            <a:endParaRPr lang="en-US" dirty="0"/>
          </a:p>
        </p:txBody>
      </p:sp>
      <p:sp>
        <p:nvSpPr>
          <p:cNvPr id="3" name="Content Placeholder 2"/>
          <p:cNvSpPr>
            <a:spLocks noGrp="1"/>
          </p:cNvSpPr>
          <p:nvPr>
            <p:ph idx="1"/>
          </p:nvPr>
        </p:nvSpPr>
        <p:spPr/>
        <p:txBody>
          <a:bodyPr>
            <a:normAutofit fontScale="92500" lnSpcReduction="20000"/>
          </a:bodyPr>
          <a:lstStyle/>
          <a:p>
            <a:r>
              <a:rPr lang="vi-VN" dirty="0" smtClean="0"/>
              <a:t>Nematerijalna sredstva su stalna nemonetarna sredstva bez fizičke supstance koja predstavljaju buduće ekonomske koristi u obliku određenih prava.</a:t>
            </a:r>
            <a:endParaRPr lang="sr-Latn-RS" dirty="0" smtClean="0"/>
          </a:p>
          <a:p>
            <a:r>
              <a:rPr lang="vi-VN" dirty="0" smtClean="0"/>
              <a:t>Ova grupa sredstava obuhvata veliki broj diverzifikovanih prava kao što su patenti, franšize, licence, brendove, koncesije, prava prodaje ili izdavanja, poslovne marke i druga.</a:t>
            </a:r>
            <a:endParaRPr lang="sr-Latn-RS" dirty="0" smtClean="0"/>
          </a:p>
          <a:p>
            <a:r>
              <a:rPr lang="vi-VN" dirty="0" smtClean="0"/>
              <a:t> Pored navednih, u nematerijalna sredstva se ubrajaju i ulaganja u istraživanje i razvoj i goodwill.</a:t>
            </a:r>
            <a:endParaRPr lang="en-US" dirty="0"/>
          </a:p>
        </p:txBody>
      </p:sp>
    </p:spTree>
    <p:extLst>
      <p:ext uri="{BB962C8B-B14F-4D97-AF65-F5344CB8AC3E}">
        <p14:creationId xmlns:p14="http://schemas.microsoft.com/office/powerpoint/2010/main" val="1708728122"/>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63</TotalTime>
  <Words>1807</Words>
  <Application>Microsoft Office PowerPoint</Application>
  <PresentationFormat>On-screen Show (4:3)</PresentationFormat>
  <Paragraphs>112</Paragraphs>
  <Slides>29</Slides>
  <Notes>0</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Trek</vt:lpstr>
      <vt:lpstr>Bilans stanja</vt:lpstr>
      <vt:lpstr>PowerPoint Presentation</vt:lpstr>
      <vt:lpstr>Obrtna imovina</vt:lpstr>
      <vt:lpstr>Obrtna imovina</vt:lpstr>
      <vt:lpstr>Stalna sredstva</vt:lpstr>
      <vt:lpstr>Kratkoročne obaveze</vt:lpstr>
      <vt:lpstr>Kratkoročne obaveze</vt:lpstr>
      <vt:lpstr>Kapital</vt:lpstr>
      <vt:lpstr>Nematerijalna sredstva</vt:lpstr>
      <vt:lpstr>Nematerijalna sredstva</vt:lpstr>
      <vt:lpstr>Definisanje i podjela nematerijalnih sredstava</vt:lpstr>
      <vt:lpstr>Goodwill</vt:lpstr>
      <vt:lpstr>Patent</vt:lpstr>
      <vt:lpstr>Brend</vt:lpstr>
      <vt:lpstr>Autorska prava</vt:lpstr>
      <vt:lpstr>Franšiza</vt:lpstr>
      <vt:lpstr>Licenca i koncesija</vt:lpstr>
      <vt:lpstr>Inicijalno vrednovanje</vt:lpstr>
      <vt:lpstr>Naknadno vrednovanje</vt:lpstr>
      <vt:lpstr>PowerPoint Presentation</vt:lpstr>
      <vt:lpstr>Metoda revalorizacije</vt:lpstr>
      <vt:lpstr>Amortizacija </vt:lpstr>
      <vt:lpstr>Ulaganje u istraživanje i razvoj</vt:lpstr>
      <vt:lpstr>Primjer istraživačkih aktivnosti</vt:lpstr>
      <vt:lpstr>Ulaganje u razvoj</vt:lpstr>
      <vt:lpstr>Ulaganje u razvoj</vt:lpstr>
      <vt:lpstr>PowerPoint Presentation</vt:lpstr>
      <vt:lpstr>Osnivački troškovi</vt:lpstr>
      <vt:lpstr>Zadaća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Bilans stanja</dc:title>
  <dc:creator>User</dc:creator>
  <cp:lastModifiedBy>User</cp:lastModifiedBy>
  <cp:revision>7</cp:revision>
  <dcterms:created xsi:type="dcterms:W3CDTF">2018-11-06T17:29:45Z</dcterms:created>
  <dcterms:modified xsi:type="dcterms:W3CDTF">2018-11-06T18:32:52Z</dcterms:modified>
</cp:coreProperties>
</file>