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86" r:id="rId4"/>
    <p:sldId id="287" r:id="rId5"/>
    <p:sldId id="291" r:id="rId6"/>
    <p:sldId id="259" r:id="rId7"/>
    <p:sldId id="292" r:id="rId8"/>
    <p:sldId id="290" r:id="rId9"/>
    <p:sldId id="295" r:id="rId10"/>
    <p:sldId id="296" r:id="rId11"/>
    <p:sldId id="294" r:id="rId12"/>
    <p:sldId id="298" r:id="rId13"/>
    <p:sldId id="293" r:id="rId14"/>
    <p:sldId id="297" r:id="rId15"/>
    <p:sldId id="300" r:id="rId16"/>
    <p:sldId id="301" r:id="rId17"/>
    <p:sldId id="299" r:id="rId18"/>
    <p:sldId id="302" r:id="rId19"/>
    <p:sldId id="268" r:id="rId20"/>
  </p:sldIdLst>
  <p:sldSz cx="9144000" cy="5143500" type="screen16x9"/>
  <p:notesSz cx="6858000" cy="9144000"/>
  <p:embeddedFontLst>
    <p:embeddedFont>
      <p:font typeface="Segoe UI Black" charset="0"/>
      <p:bold r:id="rId22"/>
      <p:boldItalic r:id="rId23"/>
    </p:embeddedFont>
    <p:embeddedFont>
      <p:font typeface="Oswald" charset="0"/>
      <p:regular r:id="rId24"/>
      <p:bold r:id="rId25"/>
    </p:embeddedFont>
    <p:embeddedFont>
      <p:font typeface="Segoe UI Light" pitchFamily="34" charset="0"/>
      <p:regular r:id="rId26"/>
    </p:embeddedFont>
    <p:embeddedFont>
      <p:font typeface="Source Sans Pro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DAFF"/>
  </p:clrMru>
</p:presentationPr>
</file>

<file path=ppt/tableStyles.xml><?xml version="1.0" encoding="utf-8"?>
<a:tblStyleLst xmlns:a="http://schemas.openxmlformats.org/drawingml/2006/main" def="{B057B260-235A-4DA7-9D08-349C70A2B37C}">
  <a:tblStyle styleId="{B057B260-235A-4DA7-9D08-349C70A2B37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4" d="100"/>
          <a:sy n="164" d="100"/>
        </p:scale>
        <p:origin x="-114" y="-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 txBox="1">
            <a:spLocks noGrp="1"/>
          </p:cNvSpPr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"/>
          <p:cNvSpPr txBox="1">
            <a:spLocks noGrp="1"/>
          </p:cNvSpPr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"/>
          <p:cNvSpPr txBox="1">
            <a:spLocks noGrp="1"/>
          </p:cNvSpPr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"/>
          <p:cNvSpPr txBox="1">
            <a:spLocks noGrp="1"/>
          </p:cNvSpPr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6" name="Google Shape;206;p6"/>
          <p:cNvSpPr txBox="1">
            <a:spLocks noGrp="1"/>
          </p:cNvSpPr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rgbClr val="AFF000">
              <a:alpha val="81920"/>
            </a:srgbClr>
          </a:solidFill>
          <a:ln>
            <a:noFill/>
          </a:ln>
        </p:spPr>
      </p:sp>
      <p:sp>
        <p:nvSpPr>
          <p:cNvPr id="208" name="Google Shape;208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9" name="Google Shape;209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" name="Google Shape;212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3" name="Google Shape;213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4" name="Google Shape;214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5" name="Google Shape;215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6" name="Google Shape;216;p6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217" name="Google Shape;217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>
            <a:spLocks noGrp="1"/>
          </p:cNvSpPr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defRPr sz="2000" b="1">
                <a:solidFill>
                  <a:srgbClr val="00CEF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" name="Google Shape;31;p1"/>
          <p:cNvSpPr txBox="1">
            <a:spLocks noGrp="1"/>
          </p:cNvSpPr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2000"/>
              <a:buFont typeface="Source Sans Pro"/>
              <a:buChar char="◉"/>
              <a:defRPr sz="20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32" name="Google Shape;32;p1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29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jpeg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>
            <a:spLocks noGrp="1"/>
          </p:cNvSpPr>
          <p:nvPr>
            <p:ph type="ctrTitle"/>
          </p:nvPr>
        </p:nvSpPr>
        <p:spPr>
          <a:xfrm>
            <a:off x="304800" y="2876550"/>
            <a:ext cx="8610600" cy="15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sr-Latn-BA" sz="3600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>Slučajne promjenljive i modeli rasporeda vjerovatnoća</a:t>
            </a:r>
            <a: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  <a:t/>
            </a:r>
            <a:br>
              <a:rPr lang="sr-Latn-BA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Arial" pitchFamily="34" charset="0"/>
              </a:rPr>
            </a:br>
            <a:r>
              <a:rPr lang="sr-Latn-BA" sz="3200" b="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</a:rPr>
              <a:t>Prekidne slučajne promjenljive</a:t>
            </a:r>
            <a:endParaRPr b="0">
              <a:solidFill>
                <a:schemeClr val="bg1"/>
              </a:solidFill>
              <a:latin typeface="Segoe UI Light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3" name="Google Shape;478;p15"/>
          <p:cNvSpPr txBox="1">
            <a:spLocks/>
          </p:cNvSpPr>
          <p:nvPr/>
        </p:nvSpPr>
        <p:spPr>
          <a:xfrm>
            <a:off x="2250300" y="514350"/>
            <a:ext cx="46839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STATISTIKA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152400" y="422910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1800" b="1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1800" dirty="0" smtClean="0">
                <a:solidFill>
                  <a:schemeClr val="bg1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graphicFrame>
        <p:nvGraphicFramePr>
          <p:cNvPr id="33794" name="Object 3"/>
          <p:cNvGraphicFramePr>
            <a:graphicFrameLocks noChangeAspect="1"/>
          </p:cNvGraphicFramePr>
          <p:nvPr/>
        </p:nvGraphicFramePr>
        <p:xfrm>
          <a:off x="1143000" y="403722"/>
          <a:ext cx="3525837" cy="720228"/>
        </p:xfrm>
        <a:graphic>
          <a:graphicData uri="http://schemas.openxmlformats.org/presentationml/2006/ole">
            <p:oleObj spid="_x0000_s33794" name="Equation" r:id="rId3" imgW="2286000" imgH="469900" progId="Equation.3">
              <p:embed/>
            </p:oleObj>
          </a:graphicData>
        </a:graphic>
      </p:graphicFrame>
      <p:graphicFrame>
        <p:nvGraphicFramePr>
          <p:cNvPr id="33795" name="Object 4"/>
          <p:cNvGraphicFramePr>
            <a:graphicFrameLocks noChangeAspect="1"/>
          </p:cNvGraphicFramePr>
          <p:nvPr/>
        </p:nvGraphicFramePr>
        <p:xfrm>
          <a:off x="1132509" y="1276350"/>
          <a:ext cx="6335091" cy="342503"/>
        </p:xfrm>
        <a:graphic>
          <a:graphicData uri="http://schemas.openxmlformats.org/presentationml/2006/ole">
            <p:oleObj spid="_x0000_s33795" name="Equation" r:id="rId4" imgW="4610100" imgH="241300" progId="Equation.3">
              <p:embed/>
            </p:oleObj>
          </a:graphicData>
        </a:graphic>
      </p:graphicFrame>
      <p:graphicFrame>
        <p:nvGraphicFramePr>
          <p:cNvPr id="33796" name="Object 5"/>
          <p:cNvGraphicFramePr>
            <a:graphicFrameLocks noChangeAspect="1"/>
          </p:cNvGraphicFramePr>
          <p:nvPr/>
        </p:nvGraphicFramePr>
        <p:xfrm>
          <a:off x="1970709" y="1733550"/>
          <a:ext cx="3745671" cy="272059"/>
        </p:xfrm>
        <a:graphic>
          <a:graphicData uri="http://schemas.openxmlformats.org/presentationml/2006/ole">
            <p:oleObj spid="_x0000_s33796" name="Equation" r:id="rId5" imgW="2590800" imgH="177800" progId="Equation.3">
              <p:embed/>
            </p:oleObj>
          </a:graphicData>
        </a:graphic>
      </p:graphicFrame>
      <p:graphicFrame>
        <p:nvGraphicFramePr>
          <p:cNvPr id="33797" name="Object 6"/>
          <p:cNvGraphicFramePr>
            <a:graphicFrameLocks noChangeAspect="1"/>
          </p:cNvGraphicFramePr>
          <p:nvPr/>
        </p:nvGraphicFramePr>
        <p:xfrm>
          <a:off x="1143000" y="2084981"/>
          <a:ext cx="3691016" cy="715369"/>
        </p:xfrm>
        <a:graphic>
          <a:graphicData uri="http://schemas.openxmlformats.org/presentationml/2006/ole">
            <p:oleObj spid="_x0000_s33797" name="Equation" r:id="rId6" imgW="2552700" imgH="469900" progId="Equation.3">
              <p:embed/>
            </p:oleObj>
          </a:graphicData>
        </a:graphic>
      </p:graphicFrame>
      <p:graphicFrame>
        <p:nvGraphicFramePr>
          <p:cNvPr id="33798" name="Object 7"/>
          <p:cNvGraphicFramePr>
            <a:graphicFrameLocks noChangeAspect="1"/>
          </p:cNvGraphicFramePr>
          <p:nvPr/>
        </p:nvGraphicFramePr>
        <p:xfrm>
          <a:off x="1143000" y="2770780"/>
          <a:ext cx="6390960" cy="715370"/>
        </p:xfrm>
        <a:graphic>
          <a:graphicData uri="http://schemas.openxmlformats.org/presentationml/2006/ole">
            <p:oleObj spid="_x0000_s33798" name="Equation" r:id="rId7" imgW="5092700" imgH="469900" progId="Equation.3">
              <p:embed/>
            </p:oleObj>
          </a:graphicData>
        </a:graphic>
      </p:graphicFrame>
      <p:graphicFrame>
        <p:nvGraphicFramePr>
          <p:cNvPr id="33799" name="Object 8"/>
          <p:cNvGraphicFramePr>
            <a:graphicFrameLocks noChangeAspect="1"/>
          </p:cNvGraphicFramePr>
          <p:nvPr/>
        </p:nvGraphicFramePr>
        <p:xfrm>
          <a:off x="1143000" y="3469940"/>
          <a:ext cx="4516910" cy="702010"/>
        </p:xfrm>
        <a:graphic>
          <a:graphicData uri="http://schemas.openxmlformats.org/presentationml/2006/ole">
            <p:oleObj spid="_x0000_s33799" name="Equation" r:id="rId8" imgW="2997200" imgH="469900" progId="Equation.3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3810000" y="556122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942509" y="165735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038600" y="2237381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858000" y="292318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590550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a)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33400" y="1276350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b)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33400" y="2266950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c)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33400" y="2952750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d)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33400" y="3638550"/>
            <a:ext cx="45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e)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800600" y="363855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09600" y="361950"/>
            <a:ext cx="7924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BINOMNI RASPORED – ZADATAK 2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123950"/>
            <a:ext cx="76962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en-US" sz="1600" dirty="0" err="1" smtClean="0"/>
              <a:t>Radnici</a:t>
            </a:r>
            <a:r>
              <a:rPr lang="sr-Cyrl-BA" sz="1600" dirty="0" smtClean="0"/>
              <a:t> </a:t>
            </a:r>
            <a:r>
              <a:rPr lang="en-US" sz="1600" dirty="0" err="1" smtClean="0"/>
              <a:t>jednog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preduzeća</a:t>
            </a:r>
            <a:r>
              <a:rPr lang="sr-Cyrl-BA" sz="1600" dirty="0" smtClean="0"/>
              <a:t> </a:t>
            </a:r>
            <a:r>
              <a:rPr lang="en-US" sz="1600" dirty="0" err="1" smtClean="0"/>
              <a:t>su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raspore</a:t>
            </a:r>
            <a:r>
              <a:rPr lang="vi-VN" sz="1600" dirty="0" smtClean="0"/>
              <a:t>đ</a:t>
            </a:r>
            <a:r>
              <a:rPr lang="en-US" sz="1600" dirty="0" err="1" smtClean="0"/>
              <a:t>eni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prema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procentu</a:t>
            </a:r>
            <a:r>
              <a:rPr lang="sr-Cyrl-BA" sz="1600" dirty="0" smtClean="0"/>
              <a:t> </a:t>
            </a:r>
            <a:r>
              <a:rPr lang="en-US" sz="1600" dirty="0" err="1" smtClean="0"/>
              <a:t>ostvarenja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radne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norme</a:t>
            </a:r>
            <a:r>
              <a:rPr lang="sr-Cyrl-BA" sz="1600" dirty="0" smtClean="0"/>
              <a:t>:</a:t>
            </a:r>
            <a:endParaRPr lang="sr-Cyrl-BA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dirty="0"/>
          </a:p>
        </p:txBody>
      </p:sp>
      <p:graphicFrame>
        <p:nvGraphicFramePr>
          <p:cNvPr id="6" name="Group 176"/>
          <p:cNvGraphicFramePr>
            <a:graphicFrameLocks/>
          </p:cNvGraphicFramePr>
          <p:nvPr/>
        </p:nvGraphicFramePr>
        <p:xfrm>
          <a:off x="762000" y="2038350"/>
          <a:ext cx="4066476" cy="2133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486573"/>
                <a:gridCol w="1579903"/>
              </a:tblGrid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% 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ostvarenja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radne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norme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Broj</a:t>
                      </a:r>
                      <a:r>
                        <a:rPr kumimoji="0" lang="en-US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n-US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radnika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Do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85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85 - 90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90 - 95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95 - 100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Preko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  <a:tr h="2185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Ukupno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b" horzOverflow="overflow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953000" y="2038350"/>
            <a:ext cx="3962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n-US" sz="1600" dirty="0" err="1" smtClean="0"/>
              <a:t>Izračunati</a:t>
            </a:r>
            <a:r>
              <a:rPr lang="sr-Cyrl-BA" sz="1600" dirty="0" smtClean="0"/>
              <a:t> </a:t>
            </a:r>
            <a:r>
              <a:rPr lang="en-US" sz="1600" dirty="0" err="1" smtClean="0"/>
              <a:t>vjerovatnoću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slučajnim</a:t>
            </a:r>
            <a:r>
              <a:rPr lang="sr-Cyrl-BA" sz="1600" dirty="0" smtClean="0"/>
              <a:t> </a:t>
            </a:r>
            <a:r>
              <a:rPr lang="en-US" sz="1600" dirty="0" err="1" smtClean="0"/>
              <a:t>izborom</a:t>
            </a:r>
            <a:r>
              <a:rPr lang="sr-Cyrl-BA" sz="1600" dirty="0" smtClean="0"/>
              <a:t> 7 </a:t>
            </a:r>
            <a:r>
              <a:rPr lang="en-US" sz="1600" dirty="0" err="1" smtClean="0"/>
              <a:t>radnika</a:t>
            </a:r>
            <a:r>
              <a:rPr lang="sr-Cyrl-BA" sz="1600" dirty="0" smtClean="0"/>
              <a:t> </a:t>
            </a:r>
            <a:r>
              <a:rPr lang="en-US" sz="1600" dirty="0" err="1" smtClean="0"/>
              <a:t>bude</a:t>
            </a:r>
            <a:r>
              <a:rPr lang="sr-Cyrl-BA" sz="1600" dirty="0" smtClean="0"/>
              <a:t>:</a:t>
            </a:r>
            <a:endParaRPr lang="sr-Latn-BA" sz="1600" dirty="0" smtClean="0"/>
          </a:p>
          <a:p>
            <a:pPr marL="342900" lvl="1" indent="-342900">
              <a:buAutoNum type="alphaLcParenR"/>
              <a:defRPr/>
            </a:pPr>
            <a:r>
              <a:rPr lang="en-US" sz="1600" b="1" dirty="0" err="1" smtClean="0"/>
              <a:t>najviše</a:t>
            </a:r>
            <a:r>
              <a:rPr lang="sr-Cyrl-BA" sz="1600" dirty="0" smtClean="0"/>
              <a:t> 2 </a:t>
            </a:r>
            <a:r>
              <a:rPr lang="en-US" sz="1600" dirty="0" err="1" smtClean="0"/>
              <a:t>radnika</a:t>
            </a:r>
            <a:r>
              <a:rPr lang="sr-Cyrl-BA" sz="1600" dirty="0" smtClean="0"/>
              <a:t> </a:t>
            </a:r>
            <a:r>
              <a:rPr lang="en-US" sz="1600" dirty="0" err="1" smtClean="0"/>
              <a:t>koji</a:t>
            </a:r>
            <a:r>
              <a:rPr lang="sr-Cyrl-BA" sz="1600" dirty="0" smtClean="0"/>
              <a:t> </a:t>
            </a:r>
            <a:r>
              <a:rPr lang="en-US" sz="1600" dirty="0" err="1" smtClean="0"/>
              <a:t>su</a:t>
            </a:r>
            <a:r>
              <a:rPr lang="sr-Cyrl-BA" sz="1600" dirty="0" smtClean="0"/>
              <a:t> </a:t>
            </a:r>
            <a:r>
              <a:rPr lang="en-US" sz="1600" dirty="0" err="1" smtClean="0"/>
              <a:t>ostvarili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radnu</a:t>
            </a:r>
            <a:r>
              <a:rPr lang="sr-Cyrl-BA" sz="1600" dirty="0" smtClean="0"/>
              <a:t> </a:t>
            </a:r>
            <a:r>
              <a:rPr lang="en-US" sz="1600" dirty="0" err="1" smtClean="0"/>
              <a:t>normu</a:t>
            </a:r>
            <a:r>
              <a:rPr lang="sr-Cyrl-BA" sz="1600" dirty="0" smtClean="0"/>
              <a:t>,</a:t>
            </a:r>
            <a:endParaRPr lang="sr-Latn-BA" sz="1600" dirty="0" smtClean="0"/>
          </a:p>
          <a:p>
            <a:pPr marL="342900" lvl="1" indent="-342900">
              <a:buAutoNum type="alphaLcParenR"/>
              <a:defRPr/>
            </a:pPr>
            <a:r>
              <a:rPr lang="en-US" sz="1600" b="1" dirty="0" err="1" smtClean="0"/>
              <a:t>najmanje</a:t>
            </a:r>
            <a:r>
              <a:rPr lang="sr-Cyrl-BA" sz="1600" dirty="0" smtClean="0"/>
              <a:t> 2 </a:t>
            </a:r>
            <a:r>
              <a:rPr lang="en-US" sz="1600" dirty="0" err="1" smtClean="0"/>
              <a:t>radnika</a:t>
            </a:r>
            <a:r>
              <a:rPr lang="sr-Cyrl-BA" sz="1600" dirty="0" smtClean="0"/>
              <a:t> </a:t>
            </a:r>
            <a:r>
              <a:rPr lang="en-US" sz="1600" dirty="0" err="1" smtClean="0"/>
              <a:t>koji</a:t>
            </a:r>
            <a:r>
              <a:rPr lang="sr-Cyrl-BA" sz="1600" dirty="0" smtClean="0"/>
              <a:t> </a:t>
            </a:r>
            <a:r>
              <a:rPr lang="en-US" sz="1600" dirty="0" err="1" smtClean="0"/>
              <a:t>su</a:t>
            </a:r>
            <a:r>
              <a:rPr lang="sr-Cyrl-BA" sz="1600" dirty="0" smtClean="0"/>
              <a:t> </a:t>
            </a:r>
            <a:r>
              <a:rPr lang="en-US" sz="1600" dirty="0" err="1" smtClean="0"/>
              <a:t>ostvarili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radnu</a:t>
            </a:r>
            <a:r>
              <a:rPr lang="sr-Cyrl-BA" sz="1600" dirty="0" smtClean="0"/>
              <a:t> </a:t>
            </a:r>
            <a:r>
              <a:rPr lang="en-US" sz="1600" dirty="0" err="1" smtClean="0"/>
              <a:t>normu</a:t>
            </a:r>
            <a:r>
              <a:rPr lang="sr-Cyrl-BA" sz="1600" dirty="0" smtClean="0"/>
              <a:t>.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6934200" y="514350"/>
          <a:ext cx="1738313" cy="666395"/>
        </p:xfrm>
        <a:graphic>
          <a:graphicData uri="http://schemas.openxmlformats.org/presentationml/2006/ole">
            <p:oleObj spid="_x0000_s34818" name="Equation" r:id="rId3" imgW="1016000" imgH="393700" progId="Equation.3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457200" y="514350"/>
          <a:ext cx="3902454" cy="734847"/>
        </p:xfrm>
        <a:graphic>
          <a:graphicData uri="http://schemas.openxmlformats.org/presentationml/2006/ole">
            <p:oleObj spid="_x0000_s34819" name="Equation" r:id="rId4" imgW="2476500" imgH="469900" progId="Equation.3">
              <p:embed/>
            </p:oleObj>
          </a:graphicData>
        </a:graphic>
      </p:graphicFrame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57200" y="1276350"/>
          <a:ext cx="3957458" cy="754386"/>
        </p:xfrm>
        <a:graphic>
          <a:graphicData uri="http://schemas.openxmlformats.org/presentationml/2006/ole">
            <p:oleObj spid="_x0000_s34820" name="Equation" r:id="rId5" imgW="2451100" imgH="469900" progId="Equation.3">
              <p:embed/>
            </p:oleObj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457201" y="2038350"/>
          <a:ext cx="4038599" cy="760715"/>
        </p:xfrm>
        <a:graphic>
          <a:graphicData uri="http://schemas.openxmlformats.org/presentationml/2006/ole">
            <p:oleObj spid="_x0000_s34821" name="Equation" r:id="rId6" imgW="2476500" imgH="469900" progId="Equation.3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4953000" y="2266950"/>
          <a:ext cx="1865312" cy="366715"/>
        </p:xfrm>
        <a:graphic>
          <a:graphicData uri="http://schemas.openxmlformats.org/presentationml/2006/ole">
            <p:oleObj spid="_x0000_s34822" name="Equation" r:id="rId7" imgW="1117115" imgH="215806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361950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1600" dirty="0" smtClean="0"/>
              <a:t>a)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" y="2952750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1600" dirty="0" smtClean="0"/>
              <a:t>b)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4876800" y="2190750"/>
            <a:ext cx="2057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824" name="Object 7"/>
          <p:cNvGraphicFramePr>
            <a:graphicFrameLocks noChangeAspect="1"/>
          </p:cNvGraphicFramePr>
          <p:nvPr/>
        </p:nvGraphicFramePr>
        <p:xfrm>
          <a:off x="457200" y="3486150"/>
          <a:ext cx="6172199" cy="398851"/>
        </p:xfrm>
        <a:graphic>
          <a:graphicData uri="http://schemas.openxmlformats.org/presentationml/2006/ole">
            <p:oleObj spid="_x0000_s34824" name="Equation" r:id="rId8" imgW="3543300" imgH="228600" progId="Equation.3">
              <p:embed/>
            </p:oleObj>
          </a:graphicData>
        </a:graphic>
      </p:graphicFrame>
      <p:sp>
        <p:nvSpPr>
          <p:cNvPr id="14" name="Rectangle 13"/>
          <p:cNvSpPr/>
          <p:nvPr/>
        </p:nvSpPr>
        <p:spPr>
          <a:xfrm>
            <a:off x="5943600" y="3486150"/>
            <a:ext cx="7620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SREDINA I</a:t>
            </a:r>
            <a:r>
              <a:rPr kumimoji="0" lang="sr-Latn-BA" sz="32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 VARIJANSA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20015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dirty="0" smtClean="0"/>
              <a:t>Sredina: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3105150"/>
            <a:ext cx="1371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b="1" dirty="0" smtClean="0">
                <a:solidFill>
                  <a:schemeClr val="bg1"/>
                </a:solidFill>
              </a:rPr>
              <a:t>Varijansa: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28673" name="Object 5"/>
          <p:cNvGraphicFramePr>
            <a:graphicFrameLocks noChangeAspect="1"/>
          </p:cNvGraphicFramePr>
          <p:nvPr/>
        </p:nvGraphicFramePr>
        <p:xfrm>
          <a:off x="1600200" y="1200150"/>
          <a:ext cx="2362200" cy="547439"/>
        </p:xfrm>
        <a:graphic>
          <a:graphicData uri="http://schemas.openxmlformats.org/presentationml/2006/ole">
            <p:oleObj spid="_x0000_s28673" name="Equation" r:id="rId4" imgW="876240" imgH="203040" progId="Equation.3">
              <p:embed/>
            </p:oleObj>
          </a:graphicData>
        </a:graphic>
      </p:graphicFrame>
      <p:graphicFrame>
        <p:nvGraphicFramePr>
          <p:cNvPr id="28674" name="Object 6"/>
          <p:cNvGraphicFramePr>
            <a:graphicFrameLocks noChangeAspect="1"/>
          </p:cNvGraphicFramePr>
          <p:nvPr/>
        </p:nvGraphicFramePr>
        <p:xfrm>
          <a:off x="1828800" y="3028950"/>
          <a:ext cx="2228684" cy="589816"/>
        </p:xfrm>
        <a:graphic>
          <a:graphicData uri="http://schemas.openxmlformats.org/presentationml/2006/ole">
            <p:oleObj spid="_x0000_s28674" name="Equation" r:id="rId5" imgW="863280" imgH="228600" progId="Equation.3">
              <p:embed/>
            </p:oleObj>
          </a:graphicData>
        </a:graphic>
      </p:graphicFrame>
      <p:graphicFrame>
        <p:nvGraphicFramePr>
          <p:cNvPr id="28675" name="Object 7"/>
          <p:cNvGraphicFramePr>
            <a:graphicFrameLocks noChangeAspect="1"/>
          </p:cNvGraphicFramePr>
          <p:nvPr/>
        </p:nvGraphicFramePr>
        <p:xfrm>
          <a:off x="1828801" y="3981449"/>
          <a:ext cx="2362200" cy="654373"/>
        </p:xfrm>
        <a:graphic>
          <a:graphicData uri="http://schemas.openxmlformats.org/presentationml/2006/ole">
            <p:oleObj spid="_x0000_s28675" name="Equation" r:id="rId6" imgW="914400" imgH="253800" progId="Equation.3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4953000" y="3181350"/>
            <a:ext cx="38862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sr-Latn-BA" b="1" dirty="0" smtClean="0">
                <a:solidFill>
                  <a:schemeClr val="bg1"/>
                </a:solidFill>
              </a:rPr>
              <a:t>Gdje je:</a:t>
            </a: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b="1" dirty="0" smtClean="0">
                <a:solidFill>
                  <a:schemeClr val="bg1"/>
                </a:solidFill>
              </a:rPr>
              <a:t>n </a:t>
            </a:r>
            <a:r>
              <a:rPr lang="sr-Latn-BA" b="1" dirty="0" smtClean="0">
                <a:solidFill>
                  <a:schemeClr val="bg1"/>
                </a:solidFill>
              </a:rPr>
              <a:t>- veličina uzorka</a:t>
            </a:r>
            <a:endParaRPr lang="en-US" b="1" dirty="0" smtClean="0">
              <a:solidFill>
                <a:schemeClr val="bg1"/>
              </a:solidFill>
            </a:endParaRP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b="1" dirty="0" smtClean="0">
                <a:solidFill>
                  <a:schemeClr val="bg1"/>
                </a:solidFill>
              </a:rPr>
              <a:t>P</a:t>
            </a:r>
            <a:r>
              <a:rPr lang="sr-Latn-BA" b="1" dirty="0" smtClean="0">
                <a:solidFill>
                  <a:schemeClr val="bg1"/>
                </a:solidFill>
              </a:rPr>
              <a:t> -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sr-Latn-BA" b="1" dirty="0" smtClean="0">
                <a:solidFill>
                  <a:schemeClr val="bg1"/>
                </a:solidFill>
              </a:rPr>
              <a:t>vjerovatnoća uspjeha, a  </a:t>
            </a: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b="1" dirty="0" smtClean="0">
                <a:solidFill>
                  <a:schemeClr val="bg1"/>
                </a:solidFill>
              </a:rPr>
              <a:t>1 – P</a:t>
            </a:r>
            <a:r>
              <a:rPr lang="sr-Latn-BA" b="1" dirty="0" smtClean="0">
                <a:solidFill>
                  <a:schemeClr val="bg1"/>
                </a:solidFill>
              </a:rPr>
              <a:t> vjerovatnoća neuspjeha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838200" y="361950"/>
            <a:ext cx="7543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HIPERGEOMETRIJSKI RASPORED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200150"/>
            <a:ext cx="70866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Kada </a:t>
            </a:r>
            <a:r>
              <a:rPr lang="en-US" sz="1600" dirty="0" err="1" smtClean="0"/>
              <a:t>uzimamo</a:t>
            </a:r>
            <a:r>
              <a:rPr lang="sr-Cyrl-BA" sz="1600" dirty="0" smtClean="0"/>
              <a:t> </a:t>
            </a:r>
            <a:r>
              <a:rPr lang="en-US" sz="1600" dirty="0" err="1" smtClean="0"/>
              <a:t>uzorak</a:t>
            </a:r>
            <a:r>
              <a:rPr lang="sr-Cyrl-BA" sz="1600" dirty="0" smtClean="0"/>
              <a:t> </a:t>
            </a:r>
            <a:r>
              <a:rPr lang="en-US" sz="1600" dirty="0" err="1" smtClean="0"/>
              <a:t>bez</a:t>
            </a:r>
            <a:r>
              <a:rPr lang="sr-Cyrl-BA" sz="1600" dirty="0" smtClean="0"/>
              <a:t> </a:t>
            </a:r>
            <a:r>
              <a:rPr lang="en-US" sz="1600" dirty="0" err="1" smtClean="0"/>
              <a:t>ponavlj</a:t>
            </a:r>
            <a:r>
              <a:rPr lang="sr-Latn-BA" sz="1600" dirty="0" smtClean="0"/>
              <a:t>a</a:t>
            </a:r>
            <a:r>
              <a:rPr lang="en-US" sz="1600" dirty="0" err="1" smtClean="0"/>
              <a:t>nja</a:t>
            </a:r>
            <a:r>
              <a:rPr lang="sr-Cyrl-BA" sz="1600" dirty="0" smtClean="0"/>
              <a:t>, </a:t>
            </a:r>
            <a:r>
              <a:rPr lang="sr-Latn-BA" sz="1600" dirty="0" smtClean="0"/>
              <a:t>a</a:t>
            </a:r>
            <a:r>
              <a:rPr lang="sr-Cyrl-BA" sz="1600" dirty="0" smtClean="0"/>
              <a:t> </a:t>
            </a:r>
            <a:r>
              <a:rPr lang="sr-Latn-BA" sz="1600" b="1" dirty="0" smtClean="0"/>
              <a:t>s</a:t>
            </a:r>
            <a:r>
              <a:rPr lang="en-US" sz="1600" b="1" dirty="0" err="1" smtClean="0"/>
              <a:t>topa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izbora</a:t>
            </a:r>
            <a:r>
              <a:rPr lang="sr-Cyrl-BA" sz="1600" b="1" dirty="0" smtClean="0"/>
              <a:t> </a:t>
            </a:r>
            <a:r>
              <a:rPr lang="sr-Latn-BA" sz="1600" b="1" dirty="0" smtClean="0"/>
              <a:t> je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veća</a:t>
            </a:r>
            <a:r>
              <a:rPr lang="sr-Cyrl-BA" sz="1600" b="1" dirty="0" smtClean="0"/>
              <a:t> </a:t>
            </a:r>
            <a:r>
              <a:rPr lang="en-US" sz="1600" b="1" dirty="0" err="1" smtClean="0"/>
              <a:t>od</a:t>
            </a:r>
            <a:r>
              <a:rPr lang="sr-Cyrl-BA" sz="1600" b="1" dirty="0" smtClean="0"/>
              <a:t> 5%</a:t>
            </a:r>
            <a:r>
              <a:rPr lang="sr-Cyrl-BA" sz="1600" dirty="0" smtClean="0"/>
              <a:t>,</a:t>
            </a:r>
            <a:r>
              <a:rPr lang="sr-Cyrl-BA" sz="1600" b="1" dirty="0" smtClean="0"/>
              <a:t> </a:t>
            </a:r>
            <a:r>
              <a:rPr lang="en-US" sz="1600" dirty="0" err="1" smtClean="0"/>
              <a:t>koristi</a:t>
            </a:r>
            <a:r>
              <a:rPr lang="sr-Cyrl-BA" sz="1600" dirty="0" smtClean="0"/>
              <a:t> </a:t>
            </a:r>
            <a:r>
              <a:rPr lang="en-US" sz="1600" dirty="0" smtClean="0"/>
              <a:t>se</a:t>
            </a:r>
            <a:r>
              <a:rPr lang="sr-Cyrl-BA" sz="1600" dirty="0" smtClean="0"/>
              <a:t> </a:t>
            </a:r>
            <a:r>
              <a:rPr lang="en-US" sz="1600" dirty="0" err="1" smtClean="0"/>
              <a:t>ovaj</a:t>
            </a:r>
            <a:r>
              <a:rPr lang="sr-Cyrl-BA" sz="1600" dirty="0" smtClean="0"/>
              <a:t> </a:t>
            </a:r>
            <a:r>
              <a:rPr lang="en-US" sz="1600" dirty="0" smtClean="0"/>
              <a:t>model</a:t>
            </a:r>
            <a:r>
              <a:rPr lang="sr-Latn-BA" sz="1600" dirty="0" smtClean="0"/>
              <a:t>.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81000" y="280035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r-Latn-BA" sz="1600" dirty="0" smtClean="0"/>
              <a:t>O</a:t>
            </a:r>
            <a:r>
              <a:rPr lang="en-US" sz="1600" dirty="0" smtClean="0"/>
              <a:t>d</a:t>
            </a:r>
            <a:r>
              <a:rPr lang="en-GB" sz="1600" dirty="0" smtClean="0"/>
              <a:t> 40 </a:t>
            </a:r>
            <a:r>
              <a:rPr lang="en-US" sz="1600" dirty="0" smtClean="0"/>
              <a:t>pr</a:t>
            </a:r>
            <a:r>
              <a:rPr lang="sr-Latn-BA" sz="1600" dirty="0" smtClean="0"/>
              <a:t>o</a:t>
            </a:r>
            <a:r>
              <a:rPr lang="en-US" sz="1600" dirty="0" err="1" smtClean="0"/>
              <a:t>izvoda</a:t>
            </a:r>
            <a:r>
              <a:rPr lang="sr-Cyrl-BA" sz="1600" dirty="0" smtClean="0"/>
              <a:t> 30 </a:t>
            </a:r>
            <a:r>
              <a:rPr lang="en-US" sz="1600" dirty="0" smtClean="0"/>
              <a:t>je</a:t>
            </a:r>
            <a:r>
              <a:rPr lang="en-GB" sz="1600" dirty="0" smtClean="0"/>
              <a:t> I </a:t>
            </a:r>
            <a:r>
              <a:rPr lang="en-US" sz="1600" dirty="0" err="1" smtClean="0"/>
              <a:t>klasa</a:t>
            </a:r>
            <a:r>
              <a:rPr lang="en-GB" sz="1600" dirty="0" smtClean="0"/>
              <a:t>. </a:t>
            </a:r>
            <a:r>
              <a:rPr lang="en-US" sz="1600" dirty="0" err="1" smtClean="0"/>
              <a:t>Slučajno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izabrano</a:t>
            </a:r>
            <a:r>
              <a:rPr lang="sr-Cyrl-BA" sz="1600" dirty="0" smtClean="0"/>
              <a:t> 5 </a:t>
            </a:r>
            <a:r>
              <a:rPr lang="en-US" sz="1600" dirty="0" err="1" smtClean="0"/>
              <a:t>proizvoda</a:t>
            </a:r>
            <a:r>
              <a:rPr lang="sr-Cyrl-BA" sz="1600" dirty="0" smtClean="0"/>
              <a:t>. </a:t>
            </a:r>
            <a:r>
              <a:rPr lang="en-US" sz="1600" dirty="0" err="1" smtClean="0"/>
              <a:t>Kolika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vjerovatnoća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smtClean="0"/>
              <a:t>me</a:t>
            </a:r>
            <a:r>
              <a:rPr lang="vi-VN" sz="1600" dirty="0" smtClean="0"/>
              <a:t>đ</a:t>
            </a:r>
            <a:r>
              <a:rPr lang="en-US" sz="1600" dirty="0" smtClean="0"/>
              <a:t>u</a:t>
            </a:r>
            <a:r>
              <a:rPr lang="sr-Cyrl-BA" sz="1600" dirty="0" smtClean="0"/>
              <a:t> </a:t>
            </a:r>
            <a:r>
              <a:rPr lang="en-US" sz="1600" dirty="0" err="1" smtClean="0"/>
              <a:t>izabranim</a:t>
            </a:r>
            <a:r>
              <a:rPr lang="sr-Cyrl-BA" sz="1600" dirty="0" smtClean="0"/>
              <a:t>  </a:t>
            </a:r>
            <a:r>
              <a:rPr lang="en-US" sz="1600" dirty="0" err="1" smtClean="0"/>
              <a:t>proizvodima</a:t>
            </a:r>
            <a:r>
              <a:rPr lang="sr-Cyrl-BA" sz="1600" dirty="0" smtClean="0"/>
              <a:t> </a:t>
            </a:r>
            <a:r>
              <a:rPr lang="en-US" sz="1600" dirty="0" err="1" smtClean="0"/>
              <a:t>budu</a:t>
            </a:r>
            <a:r>
              <a:rPr lang="sr-Cyrl-BA" sz="1600" dirty="0" smtClean="0"/>
              <a:t>:</a:t>
            </a:r>
            <a:endParaRPr lang="sr-Cyrl-BA" sz="1600" b="1" dirty="0" smtClean="0"/>
          </a:p>
          <a:p>
            <a:pPr marL="571500" indent="-571500">
              <a:defRPr/>
            </a:pPr>
            <a:r>
              <a:rPr lang="sr-Cyrl-BA" sz="1600" dirty="0" smtClean="0"/>
              <a:t>       </a:t>
            </a:r>
            <a:r>
              <a:rPr lang="sr-Latn-BA" sz="1600" dirty="0" smtClean="0"/>
              <a:t>a) </a:t>
            </a:r>
            <a:r>
              <a:rPr lang="en-US" sz="1600" dirty="0" smtClean="0"/>
              <a:t>3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I </a:t>
            </a:r>
            <a:r>
              <a:rPr lang="en-US" sz="1600" dirty="0" err="1" smtClean="0"/>
              <a:t>klase</a:t>
            </a:r>
            <a:r>
              <a:rPr lang="en-US" sz="1600" dirty="0" smtClean="0"/>
              <a:t>,</a:t>
            </a:r>
          </a:p>
          <a:p>
            <a:pPr marL="571500" indent="-571500">
              <a:defRPr/>
            </a:pPr>
            <a:r>
              <a:rPr lang="sr-Cyrl-BA" sz="1600" dirty="0" smtClean="0"/>
              <a:t>       </a:t>
            </a:r>
            <a:r>
              <a:rPr lang="en-US" sz="1600" dirty="0" smtClean="0"/>
              <a:t>b</a:t>
            </a:r>
            <a:r>
              <a:rPr lang="sr-Latn-BA" sz="1600" dirty="0" smtClean="0"/>
              <a:t>) </a:t>
            </a:r>
            <a:r>
              <a:rPr lang="en-US" sz="1600" dirty="0" err="1" smtClean="0"/>
              <a:t>najviše</a:t>
            </a:r>
            <a:r>
              <a:rPr lang="en-US" sz="1600" dirty="0" smtClean="0"/>
              <a:t> 3 </a:t>
            </a:r>
            <a:r>
              <a:rPr lang="en-US" sz="1600" dirty="0" err="1" smtClean="0"/>
              <a:t>proizvoda</a:t>
            </a:r>
            <a:r>
              <a:rPr lang="en-US" sz="1600" dirty="0" smtClean="0"/>
              <a:t> I </a:t>
            </a:r>
            <a:r>
              <a:rPr lang="en-US" sz="1600" dirty="0" err="1" smtClean="0"/>
              <a:t>klase</a:t>
            </a:r>
            <a:r>
              <a:rPr lang="sr-Cyrl-BA" sz="1600" dirty="0" smtClean="0"/>
              <a:t>.</a:t>
            </a:r>
            <a:endParaRPr lang="en-US" sz="1600" dirty="0"/>
          </a:p>
        </p:txBody>
      </p:sp>
      <p:sp>
        <p:nvSpPr>
          <p:cNvPr id="8" name="Google Shape;469;p14"/>
          <p:cNvSpPr txBox="1">
            <a:spLocks/>
          </p:cNvSpPr>
          <p:nvPr/>
        </p:nvSpPr>
        <p:spPr>
          <a:xfrm>
            <a:off x="381000" y="2114550"/>
            <a:ext cx="22098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ZADATAK</a:t>
            </a:r>
            <a:r>
              <a:rPr kumimoji="0" lang="sr-Latn-BA" sz="24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 3</a:t>
            </a:r>
            <a:endParaRPr kumimoji="0" lang="sr-Latn-BA" sz="24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5486400" y="2190750"/>
          <a:ext cx="2819400" cy="629353"/>
        </p:xfrm>
        <a:graphic>
          <a:graphicData uri="http://schemas.openxmlformats.org/presentationml/2006/ole">
            <p:oleObj spid="_x0000_s35842" name="Equation" r:id="rId4" imgW="1752600" imgH="393700" progId="Equation.3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410200" y="3028950"/>
          <a:ext cx="2914650" cy="1563609"/>
        </p:xfrm>
        <a:graphic>
          <a:graphicData uri="http://schemas.openxmlformats.org/presentationml/2006/ole">
            <p:oleObj spid="_x0000_s35843" name="Equation" r:id="rId5" imgW="1663700" imgH="914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graphicFrame>
        <p:nvGraphicFramePr>
          <p:cNvPr id="36866" name="Object 3"/>
          <p:cNvGraphicFramePr>
            <a:graphicFrameLocks noChangeAspect="1"/>
          </p:cNvGraphicFramePr>
          <p:nvPr/>
        </p:nvGraphicFramePr>
        <p:xfrm>
          <a:off x="1143000" y="285750"/>
          <a:ext cx="3528098" cy="1531937"/>
        </p:xfrm>
        <a:graphic>
          <a:graphicData uri="http://schemas.openxmlformats.org/presentationml/2006/ole">
            <p:oleObj spid="_x0000_s36866" name="Equation" r:id="rId3" imgW="2108200" imgH="914400" progId="Equation.3">
              <p:embed/>
            </p:oleObj>
          </a:graphicData>
        </a:graphic>
      </p:graphicFrame>
      <p:graphicFrame>
        <p:nvGraphicFramePr>
          <p:cNvPr id="36867" name="Object 4"/>
          <p:cNvGraphicFramePr>
            <a:graphicFrameLocks noChangeAspect="1"/>
          </p:cNvGraphicFramePr>
          <p:nvPr/>
        </p:nvGraphicFramePr>
        <p:xfrm>
          <a:off x="609600" y="2266950"/>
          <a:ext cx="7383462" cy="403858"/>
        </p:xfrm>
        <a:graphic>
          <a:graphicData uri="http://schemas.openxmlformats.org/presentationml/2006/ole">
            <p:oleObj spid="_x0000_s36867" name="Equation" r:id="rId4" imgW="3657600" imgH="203200" progId="Equation.3">
              <p:embed/>
            </p:oleObj>
          </a:graphicData>
        </a:graphic>
      </p:graphicFrame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1828800" y="2800350"/>
          <a:ext cx="6324600" cy="1478084"/>
        </p:xfrm>
        <a:graphic>
          <a:graphicData uri="http://schemas.openxmlformats.org/presentationml/2006/ole">
            <p:oleObj spid="_x0000_s36868" name="Equation" r:id="rId5" imgW="3911600" imgH="914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9600" y="895350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1600" dirty="0" smtClean="0"/>
              <a:t>a)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2266950"/>
            <a:ext cx="367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BA" sz="1600" dirty="0" smtClean="0"/>
              <a:t>b)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3733800" y="89535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0" y="333375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209550"/>
            <a:ext cx="7620000" cy="11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POISSONOV RASPORED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1047750"/>
            <a:ext cx="82296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 smtClean="0"/>
              <a:t>Ovaj raspored je karakterističan za događaje koji nisu česti (štamparske greške, saobraćajne nezgode...)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4953000" y="3181350"/>
            <a:ext cx="3886200" cy="129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sr-Latn-BA" sz="1600" b="1" dirty="0" smtClean="0">
                <a:solidFill>
                  <a:schemeClr val="bg1"/>
                </a:solidFill>
              </a:rPr>
              <a:t>Gdje je:</a:t>
            </a: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x = </a:t>
            </a:r>
            <a:r>
              <a:rPr lang="en-US" sz="1600" b="1" dirty="0" err="1" smtClean="0">
                <a:solidFill>
                  <a:schemeClr val="bg1"/>
                </a:solidFill>
              </a:rPr>
              <a:t>broj</a:t>
            </a:r>
            <a:r>
              <a:rPr lang="en-US" sz="1600" b="1" dirty="0" smtClean="0">
                <a:solidFill>
                  <a:schemeClr val="bg1"/>
                </a:solidFill>
              </a:rPr>
              <a:t> “</a:t>
            </a:r>
            <a:r>
              <a:rPr lang="en-US" sz="1600" b="1" dirty="0" err="1" smtClean="0">
                <a:solidFill>
                  <a:schemeClr val="bg1"/>
                </a:solidFill>
              </a:rPr>
              <a:t>uspjeha</a:t>
            </a:r>
            <a:r>
              <a:rPr lang="en-US" sz="1600" b="1" dirty="0" smtClean="0">
                <a:solidFill>
                  <a:schemeClr val="bg1"/>
                </a:solidFill>
              </a:rPr>
              <a:t>” </a:t>
            </a:r>
            <a:endParaRPr lang="sr-Latn-BA" sz="1600" b="1" dirty="0" smtClean="0">
              <a:solidFill>
                <a:schemeClr val="bg1"/>
              </a:solidFill>
            </a:endParaRP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sz="2000" b="1" dirty="0" smtClean="0">
                <a:solidFill>
                  <a:schemeClr val="bg1"/>
                </a:solidFill>
                <a:sym typeface="Symbol" pitchFamily="18" charset="2"/>
              </a:rPr>
              <a:t></a:t>
            </a:r>
            <a:r>
              <a:rPr lang="en-US" sz="1600" b="1" dirty="0" smtClean="0">
                <a:solidFill>
                  <a:schemeClr val="bg1"/>
                </a:solidFill>
              </a:rPr>
              <a:t> = </a:t>
            </a:r>
            <a:r>
              <a:rPr lang="en-US" sz="1600" b="1" dirty="0" err="1" smtClean="0">
                <a:solidFill>
                  <a:schemeClr val="bg1"/>
                </a:solidFill>
              </a:rPr>
              <a:t>očekivana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vrijednost</a:t>
            </a:r>
            <a:r>
              <a:rPr lang="en-US" sz="1600" b="1" dirty="0" smtClean="0">
                <a:solidFill>
                  <a:schemeClr val="bg1"/>
                </a:solidFill>
              </a:rPr>
              <a:t> (</a:t>
            </a:r>
            <a:r>
              <a:rPr lang="en-US" sz="1600" b="1" dirty="0" err="1" smtClean="0">
                <a:solidFill>
                  <a:schemeClr val="bg1"/>
                </a:solidFill>
              </a:rPr>
              <a:t>prosjek</a:t>
            </a:r>
            <a:r>
              <a:rPr lang="en-US" sz="1600" b="1" dirty="0" smtClean="0">
                <a:solidFill>
                  <a:schemeClr val="bg1"/>
                </a:solidFill>
              </a:rPr>
              <a:t>) </a:t>
            </a:r>
            <a:endParaRPr lang="sr-Latn-BA" sz="1600" b="1" dirty="0" smtClean="0">
              <a:solidFill>
                <a:schemeClr val="bg1"/>
              </a:solidFill>
            </a:endParaRPr>
          </a:p>
          <a:p>
            <a:pPr marL="320675" indent="-320675" defTabSz="852488">
              <a:spcBef>
                <a:spcPct val="20000"/>
              </a:spcBef>
              <a:buClr>
                <a:schemeClr val="folHlink"/>
              </a:buClr>
              <a:defRPr/>
            </a:pPr>
            <a:r>
              <a:rPr lang="en-US" sz="1600" b="1" dirty="0" smtClean="0">
                <a:solidFill>
                  <a:schemeClr val="bg1"/>
                </a:solidFill>
              </a:rPr>
              <a:t>e = 2.71828...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37893" name="Object 4"/>
          <p:cNvGraphicFramePr>
            <a:graphicFrameLocks noChangeAspect="1"/>
          </p:cNvGraphicFramePr>
          <p:nvPr/>
        </p:nvGraphicFramePr>
        <p:xfrm>
          <a:off x="914400" y="3181350"/>
          <a:ext cx="2590800" cy="1317380"/>
        </p:xfrm>
        <a:graphic>
          <a:graphicData uri="http://schemas.openxmlformats.org/presentationml/2006/ole">
            <p:oleObj spid="_x0000_s37893" name="Equation" r:id="rId4" imgW="8254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838200" y="361950"/>
            <a:ext cx="7543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POISSONOV RASPORED – ZADATAK 4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200150"/>
            <a:ext cx="708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dirty="0" err="1" smtClean="0"/>
              <a:t>Jedna</a:t>
            </a:r>
            <a:r>
              <a:rPr lang="sr-Cyrl-BA" sz="1600" dirty="0" smtClean="0"/>
              <a:t> </a:t>
            </a:r>
            <a:r>
              <a:rPr lang="en-US" sz="1600" dirty="0" err="1" smtClean="0"/>
              <a:t>mašina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proizvodi</a:t>
            </a:r>
            <a:r>
              <a:rPr lang="sr-Cyrl-BA" sz="1600" dirty="0" smtClean="0"/>
              <a:t> </a:t>
            </a:r>
            <a:r>
              <a:rPr lang="en-GB" sz="1600" dirty="0" smtClean="0"/>
              <a:t>2% </a:t>
            </a:r>
            <a:r>
              <a:rPr lang="en-US" sz="1600" dirty="0" err="1" smtClean="0"/>
              <a:t>neispravnih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proizvoda</a:t>
            </a:r>
            <a:r>
              <a:rPr lang="sr-Cyrl-BA" sz="1600" dirty="0" smtClean="0"/>
              <a:t>. </a:t>
            </a:r>
            <a:r>
              <a:rPr lang="en-US" sz="1600" dirty="0" err="1" smtClean="0"/>
              <a:t>Prilikom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provjere</a:t>
            </a:r>
            <a:r>
              <a:rPr lang="sr-Cyrl-BA" sz="1600" dirty="0" smtClean="0"/>
              <a:t> </a:t>
            </a:r>
            <a:r>
              <a:rPr lang="en-US" sz="1600" dirty="0" err="1" smtClean="0"/>
              <a:t>kvaliteta</a:t>
            </a:r>
            <a:r>
              <a:rPr lang="sr-Cyrl-BA" sz="1600" dirty="0" smtClean="0"/>
              <a:t> </a:t>
            </a:r>
            <a:r>
              <a:rPr lang="en-US" sz="1600" dirty="0" err="1" smtClean="0"/>
              <a:t>rada</a:t>
            </a:r>
            <a:r>
              <a:rPr lang="sr-Cyrl-BA" sz="1600" dirty="0" smtClean="0"/>
              <a:t> </a:t>
            </a:r>
            <a:r>
              <a:rPr lang="en-US" sz="1600" dirty="0" err="1" smtClean="0"/>
              <a:t>ove</a:t>
            </a:r>
            <a:r>
              <a:rPr lang="sr-Cyrl-BA" sz="1600" dirty="0" smtClean="0"/>
              <a:t> </a:t>
            </a:r>
            <a:r>
              <a:rPr lang="en-US" sz="1600" dirty="0" err="1" smtClean="0"/>
              <a:t>mašine</a:t>
            </a:r>
            <a:r>
              <a:rPr lang="sr-Cyrl-BA" sz="1600" dirty="0" smtClean="0"/>
              <a:t> </a:t>
            </a:r>
            <a:r>
              <a:rPr lang="en-US" sz="1600" dirty="0" err="1" smtClean="0"/>
              <a:t>slučajno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uzet</a:t>
            </a:r>
            <a:r>
              <a:rPr lang="sr-Cyrl-BA" sz="1600" dirty="0" smtClean="0"/>
              <a:t> </a:t>
            </a:r>
            <a:r>
              <a:rPr lang="en-US" sz="1600" dirty="0" err="1" smtClean="0"/>
              <a:t>uzorak</a:t>
            </a:r>
            <a:r>
              <a:rPr lang="sr-Cyrl-BA" sz="1600" dirty="0" smtClean="0"/>
              <a:t> </a:t>
            </a:r>
            <a:r>
              <a:rPr lang="en-US" sz="1600" dirty="0" err="1" smtClean="0"/>
              <a:t>od</a:t>
            </a:r>
            <a:r>
              <a:rPr lang="sr-Cyrl-BA" sz="1600" dirty="0" smtClean="0"/>
              <a:t> 100 </a:t>
            </a:r>
            <a:r>
              <a:rPr lang="en-US" sz="1600" dirty="0" err="1" smtClean="0"/>
              <a:t>proizvoda</a:t>
            </a:r>
            <a:r>
              <a:rPr lang="sr-Cyrl-BA" sz="1600" dirty="0" smtClean="0"/>
              <a:t>.</a:t>
            </a:r>
            <a:r>
              <a:rPr lang="en-GB" sz="1600" dirty="0" smtClean="0"/>
              <a:t> </a:t>
            </a:r>
            <a:r>
              <a:rPr lang="en-US" sz="1600" dirty="0" err="1" smtClean="0"/>
              <a:t>Kolika</a:t>
            </a:r>
            <a:r>
              <a:rPr lang="sr-Cyrl-BA" sz="1600" dirty="0" smtClean="0"/>
              <a:t> </a:t>
            </a:r>
            <a:r>
              <a:rPr lang="en-US" sz="1600" dirty="0" smtClean="0"/>
              <a:t>je</a:t>
            </a:r>
            <a:r>
              <a:rPr lang="sr-Cyrl-BA" sz="1600" dirty="0" smtClean="0"/>
              <a:t> </a:t>
            </a:r>
            <a:r>
              <a:rPr lang="en-US" sz="1600" dirty="0" err="1" smtClean="0"/>
              <a:t>vjerovatnoća</a:t>
            </a:r>
            <a:r>
              <a:rPr lang="sr-Cyrl-BA" sz="1600" dirty="0" smtClean="0"/>
              <a:t> </a:t>
            </a:r>
            <a:r>
              <a:rPr lang="en-US" sz="1600" dirty="0" err="1" smtClean="0"/>
              <a:t>da</a:t>
            </a:r>
            <a:r>
              <a:rPr lang="sr-Cyrl-BA" sz="1600" dirty="0" smtClean="0"/>
              <a:t> </a:t>
            </a:r>
            <a:r>
              <a:rPr lang="en-US" sz="1600" dirty="0" smtClean="0"/>
              <a:t>se</a:t>
            </a:r>
            <a:r>
              <a:rPr lang="sr-Cyrl-BA" sz="1600" dirty="0" smtClean="0"/>
              <a:t> </a:t>
            </a:r>
            <a:r>
              <a:rPr lang="en-US" sz="1600" dirty="0" smtClean="0"/>
              <a:t>u</a:t>
            </a:r>
            <a:r>
              <a:rPr lang="sr-Cyrl-BA" sz="1600" dirty="0" smtClean="0"/>
              <a:t> </a:t>
            </a:r>
            <a:r>
              <a:rPr lang="en-US" sz="1600" dirty="0" err="1" smtClean="0"/>
              <a:t>uzorku</a:t>
            </a:r>
            <a:r>
              <a:rPr lang="sr-Cyrl-BA" sz="1600" dirty="0" smtClean="0"/>
              <a:t> </a:t>
            </a:r>
            <a:r>
              <a:rPr lang="en-US" sz="1600" dirty="0" err="1" smtClean="0"/>
              <a:t>nalaze</a:t>
            </a:r>
            <a:r>
              <a:rPr lang="sr-Cyrl-BA" sz="1600" dirty="0" smtClean="0"/>
              <a:t> </a:t>
            </a:r>
            <a:r>
              <a:rPr lang="en-US" sz="1600" b="1" dirty="0" err="1" smtClean="0"/>
              <a:t>najviše</a:t>
            </a:r>
            <a:r>
              <a:rPr lang="sr-Cyrl-BA" sz="1600" dirty="0" smtClean="0"/>
              <a:t> </a:t>
            </a:r>
            <a:r>
              <a:rPr lang="en-US" sz="1600" dirty="0" err="1" smtClean="0"/>
              <a:t>dva</a:t>
            </a:r>
            <a:r>
              <a:rPr lang="sr-Cyrl-BA" sz="1600" dirty="0" smtClean="0"/>
              <a:t> </a:t>
            </a:r>
            <a:r>
              <a:rPr lang="en-US" sz="1600" dirty="0" err="1" smtClean="0"/>
              <a:t>neispravna</a:t>
            </a:r>
            <a:r>
              <a:rPr lang="sr-Cyrl-BA" sz="1600" dirty="0" smtClean="0"/>
              <a:t> </a:t>
            </a:r>
            <a:r>
              <a:rPr lang="en-US" sz="1600" dirty="0" err="1" smtClean="0"/>
              <a:t>proizvoda</a:t>
            </a:r>
            <a:r>
              <a:rPr lang="sr-Cyrl-BA" sz="1600" dirty="0" smtClean="0"/>
              <a:t>?</a:t>
            </a:r>
          </a:p>
          <a:p>
            <a:pPr marL="571500" indent="-571500">
              <a:defRPr/>
            </a:pPr>
            <a:endParaRPr lang="sr-Cyrl-BA" sz="1600" dirty="0" smtClean="0"/>
          </a:p>
          <a:p>
            <a:pPr marL="571500" indent="-571500">
              <a:defRPr/>
            </a:pPr>
            <a:r>
              <a:rPr lang="en-US" sz="1600" dirty="0" smtClean="0"/>
              <a:t>n=100</a:t>
            </a:r>
          </a:p>
          <a:p>
            <a:pPr marL="571500" indent="-571500">
              <a:defRPr/>
            </a:pPr>
            <a:r>
              <a:rPr lang="en-US" sz="1600" dirty="0" smtClean="0"/>
              <a:t>p=0,02 </a:t>
            </a:r>
            <a:endParaRPr lang="sr-Cyrl-BA" sz="1600" dirty="0" smtClean="0"/>
          </a:p>
          <a:p>
            <a:pPr>
              <a:lnSpc>
                <a:spcPct val="150000"/>
              </a:lnSpc>
            </a:pPr>
            <a:endParaRPr lang="en-US" sz="1600" dirty="0"/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2819400" y="2266950"/>
          <a:ext cx="1676400" cy="319439"/>
        </p:xfrm>
        <a:graphic>
          <a:graphicData uri="http://schemas.openxmlformats.org/presentationml/2006/ole">
            <p:oleObj spid="_x0000_s38914" name="Equation" r:id="rId4" imgW="1002865" imgH="190417" progId="Equation.3">
              <p:embed/>
            </p:oleObj>
          </a:graphicData>
        </a:graphic>
      </p:graphicFrame>
      <p:graphicFrame>
        <p:nvGraphicFramePr>
          <p:cNvPr id="38915" name="Object 4"/>
          <p:cNvGraphicFramePr>
            <a:graphicFrameLocks noChangeAspect="1"/>
          </p:cNvGraphicFramePr>
          <p:nvPr/>
        </p:nvGraphicFramePr>
        <p:xfrm>
          <a:off x="846137" y="2911476"/>
          <a:ext cx="2337120" cy="314434"/>
        </p:xfrm>
        <a:graphic>
          <a:graphicData uri="http://schemas.openxmlformats.org/presentationml/2006/ole">
            <p:oleObj spid="_x0000_s38915" name="Equation" r:id="rId5" imgW="1524000" imgH="203200" progId="Equation.3">
              <p:embed/>
            </p:oleObj>
          </a:graphicData>
        </a:graphic>
      </p:graphicFrame>
      <p:graphicFrame>
        <p:nvGraphicFramePr>
          <p:cNvPr id="38916" name="Object 5"/>
          <p:cNvGraphicFramePr>
            <a:graphicFrameLocks noChangeAspect="1"/>
          </p:cNvGraphicFramePr>
          <p:nvPr/>
        </p:nvGraphicFramePr>
        <p:xfrm>
          <a:off x="838200" y="3333750"/>
          <a:ext cx="4853915" cy="327646"/>
        </p:xfrm>
        <a:graphic>
          <a:graphicData uri="http://schemas.openxmlformats.org/presentationml/2006/ole">
            <p:oleObj spid="_x0000_s38916" name="Equation" r:id="rId6" imgW="2959100" imgH="203200" progId="Equation.3">
              <p:embed/>
            </p:oleObj>
          </a:graphicData>
        </a:graphic>
      </p:graphicFrame>
      <p:graphicFrame>
        <p:nvGraphicFramePr>
          <p:cNvPr id="38917" name="Object 6"/>
          <p:cNvGraphicFramePr>
            <a:graphicFrameLocks noChangeAspect="1"/>
          </p:cNvGraphicFramePr>
          <p:nvPr/>
        </p:nvGraphicFramePr>
        <p:xfrm>
          <a:off x="5715000" y="3105150"/>
          <a:ext cx="2592388" cy="650875"/>
        </p:xfrm>
        <a:graphic>
          <a:graphicData uri="http://schemas.openxmlformats.org/presentationml/2006/ole">
            <p:oleObj spid="_x0000_s38917" name="Equation" r:id="rId7" imgW="1701720" imgH="419040" progId="Equation.3">
              <p:embed/>
            </p:oleObj>
          </a:graphicData>
        </a:graphic>
      </p:graphicFrame>
      <p:graphicFrame>
        <p:nvGraphicFramePr>
          <p:cNvPr id="38918" name="Object 7"/>
          <p:cNvGraphicFramePr>
            <a:graphicFrameLocks noChangeAspect="1"/>
          </p:cNvGraphicFramePr>
          <p:nvPr/>
        </p:nvGraphicFramePr>
        <p:xfrm>
          <a:off x="5715000" y="3790950"/>
          <a:ext cx="2378075" cy="750415"/>
        </p:xfrm>
        <a:graphic>
          <a:graphicData uri="http://schemas.openxmlformats.org/presentationml/2006/ole">
            <p:oleObj spid="_x0000_s38918" name="Equation" r:id="rId8" imgW="1562040" imgH="482400" progId="Equation.3">
              <p:embed/>
            </p:oleObj>
          </a:graphicData>
        </a:graphic>
      </p:graphicFrame>
      <p:sp>
        <p:nvSpPr>
          <p:cNvPr id="10" name="Rectangle 9"/>
          <p:cNvSpPr/>
          <p:nvPr/>
        </p:nvSpPr>
        <p:spPr>
          <a:xfrm>
            <a:off x="7239000" y="4171950"/>
            <a:ext cx="990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838200" y="361950"/>
            <a:ext cx="7543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solidFill>
                  <a:srgbClr val="FFC000"/>
                </a:solidFill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SREDINA</a:t>
            </a: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 I VARIJANSA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graphicFrame>
        <p:nvGraphicFramePr>
          <p:cNvPr id="39943" name="Object 5"/>
          <p:cNvGraphicFramePr>
            <a:graphicFrameLocks noChangeAspect="1"/>
          </p:cNvGraphicFramePr>
          <p:nvPr/>
        </p:nvGraphicFramePr>
        <p:xfrm>
          <a:off x="838200" y="1657350"/>
          <a:ext cx="2463800" cy="635000"/>
        </p:xfrm>
        <a:graphic>
          <a:graphicData uri="http://schemas.openxmlformats.org/presentationml/2006/ole">
            <p:oleObj spid="_x0000_s39943" name="Equation" r:id="rId4" imgW="787320" imgH="203040" progId="Equation.3">
              <p:embed/>
            </p:oleObj>
          </a:graphicData>
        </a:graphic>
      </p:graphicFrame>
      <p:graphicFrame>
        <p:nvGraphicFramePr>
          <p:cNvPr id="39944" name="Object 6"/>
          <p:cNvGraphicFramePr>
            <a:graphicFrameLocks noChangeAspect="1"/>
          </p:cNvGraphicFramePr>
          <p:nvPr/>
        </p:nvGraphicFramePr>
        <p:xfrm>
          <a:off x="4953000" y="1657350"/>
          <a:ext cx="3686175" cy="636587"/>
        </p:xfrm>
        <a:graphic>
          <a:graphicData uri="http://schemas.openxmlformats.org/presentationml/2006/ole">
            <p:oleObj spid="_x0000_s39944" name="Equation" r:id="rId5" imgW="1320480" imgH="228600" progId="Equation.3">
              <p:embed/>
            </p:oleObj>
          </a:graphicData>
        </a:graphic>
      </p:graphicFrame>
      <p:graphicFrame>
        <p:nvGraphicFramePr>
          <p:cNvPr id="39945" name="Object 7"/>
          <p:cNvGraphicFramePr>
            <a:graphicFrameLocks noChangeAspect="1"/>
          </p:cNvGraphicFramePr>
          <p:nvPr/>
        </p:nvGraphicFramePr>
        <p:xfrm>
          <a:off x="4945063" y="2498725"/>
          <a:ext cx="1384300" cy="601662"/>
        </p:xfrm>
        <a:graphic>
          <a:graphicData uri="http://schemas.openxmlformats.org/presentationml/2006/ole">
            <p:oleObj spid="_x0000_s39945" name="Equation" r:id="rId6" imgW="495000" imgH="215640" progId="Equation.3">
              <p:embed/>
            </p:oleObj>
          </a:graphicData>
        </a:graphic>
      </p:graphicFrame>
      <p:cxnSp>
        <p:nvCxnSpPr>
          <p:cNvPr id="14" name="Straight Arrow Connector 13"/>
          <p:cNvCxnSpPr/>
          <p:nvPr/>
        </p:nvCxnSpPr>
        <p:spPr>
          <a:xfrm rot="10800000" flipV="1">
            <a:off x="2057400" y="1047750"/>
            <a:ext cx="1295400" cy="5334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334000" y="971550"/>
            <a:ext cx="838200" cy="60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lang="en-US" dirty="0">
              <a:latin typeface="Segoe UI Black" pitchFamily="34" charset="0"/>
              <a:ea typeface="Segoe UI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666750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4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NAKON OVOG POGLAVLJA MOŽEMO...</a:t>
            </a:r>
            <a:endParaRPr sz="24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581150"/>
            <a:ext cx="70866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Izračunati i objasniti sredinu i varijansu prekidnih slučajnih promjenljivih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Koristiti binomnu vjerovatnoću i objasniti kada se primjenjuje </a:t>
            </a:r>
            <a:endParaRPr lang="sr-Latn-BA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Izračunati vjerovatnoću pomoću drugih modela teorijskih rasporeda</a:t>
            </a:r>
            <a:endParaRPr lang="en-US" dirty="0"/>
          </a:p>
        </p:txBody>
      </p:sp>
      <p:pic>
        <p:nvPicPr>
          <p:cNvPr id="56322" name="Picture 2" descr="earth, geograhy, globe, planet, school ic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43995">
            <a:off x="7162800" y="2724150"/>
            <a:ext cx="1066800" cy="106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990600" y="588963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SLUČAJNE PROMJENLJIVE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2971800" y="1350963"/>
            <a:ext cx="762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5372100" y="1312863"/>
            <a:ext cx="762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4953000" y="3865563"/>
            <a:ext cx="2901950" cy="1587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" name="Freeform 11"/>
          <p:cNvSpPr>
            <a:spLocks/>
          </p:cNvSpPr>
          <p:nvPr/>
        </p:nvSpPr>
        <p:spPr bwMode="auto">
          <a:xfrm>
            <a:off x="6400800" y="3027363"/>
            <a:ext cx="1390650" cy="766762"/>
          </a:xfrm>
          <a:custGeom>
            <a:avLst/>
            <a:gdLst>
              <a:gd name="T0" fmla="*/ 1875757111 w 1030"/>
              <a:gd name="T1" fmla="*/ 592664519 h 991"/>
              <a:gd name="T2" fmla="*/ 1678884369 w 1030"/>
              <a:gd name="T3" fmla="*/ 586678206 h 991"/>
              <a:gd name="T4" fmla="*/ 1578625302 w 1030"/>
              <a:gd name="T5" fmla="*/ 578896076 h 991"/>
              <a:gd name="T6" fmla="*/ 1482011627 w 1030"/>
              <a:gd name="T7" fmla="*/ 569916220 h 991"/>
              <a:gd name="T8" fmla="*/ 1381752223 w 1030"/>
              <a:gd name="T9" fmla="*/ 556147004 h 991"/>
              <a:gd name="T10" fmla="*/ 1281493156 w 1030"/>
              <a:gd name="T11" fmla="*/ 536990338 h 991"/>
              <a:gd name="T12" fmla="*/ 1186703527 w 1030"/>
              <a:gd name="T13" fmla="*/ 513044312 h 991"/>
              <a:gd name="T14" fmla="*/ 986185393 w 1030"/>
              <a:gd name="T15" fmla="*/ 444797869 h 991"/>
              <a:gd name="T16" fmla="*/ 789312651 w 1030"/>
              <a:gd name="T17" fmla="*/ 347816717 h 991"/>
              <a:gd name="T18" fmla="*/ 592439740 w 1030"/>
              <a:gd name="T19" fmla="*/ 231079359 h 991"/>
              <a:gd name="T20" fmla="*/ 492180674 w 1030"/>
              <a:gd name="T21" fmla="*/ 171812723 h 991"/>
              <a:gd name="T22" fmla="*/ 391921607 w 1030"/>
              <a:gd name="T23" fmla="*/ 117335496 h 991"/>
              <a:gd name="T24" fmla="*/ 297131893 w 1030"/>
              <a:gd name="T25" fmla="*/ 69443421 h 991"/>
              <a:gd name="T26" fmla="*/ 196872826 w 1030"/>
              <a:gd name="T27" fmla="*/ 31728167 h 991"/>
              <a:gd name="T28" fmla="*/ 96613717 w 1030"/>
              <a:gd name="T29" fmla="*/ 7782132 h 991"/>
              <a:gd name="T30" fmla="*/ 0 w 1030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0"/>
              <a:gd name="T49" fmla="*/ 0 h 991"/>
              <a:gd name="T50" fmla="*/ 1030 w 1030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0" h="991">
                <a:moveTo>
                  <a:pt x="1029" y="990"/>
                </a:moveTo>
                <a:lnTo>
                  <a:pt x="921" y="980"/>
                </a:lnTo>
                <a:lnTo>
                  <a:pt x="866" y="967"/>
                </a:lnTo>
                <a:lnTo>
                  <a:pt x="813" y="952"/>
                </a:lnTo>
                <a:lnTo>
                  <a:pt x="758" y="929"/>
                </a:lnTo>
                <a:lnTo>
                  <a:pt x="703" y="897"/>
                </a:lnTo>
                <a:lnTo>
                  <a:pt x="651" y="857"/>
                </a:lnTo>
                <a:lnTo>
                  <a:pt x="541" y="743"/>
                </a:lnTo>
                <a:lnTo>
                  <a:pt x="433" y="581"/>
                </a:lnTo>
                <a:lnTo>
                  <a:pt x="325" y="386"/>
                </a:lnTo>
                <a:lnTo>
                  <a:pt x="270" y="287"/>
                </a:lnTo>
                <a:lnTo>
                  <a:pt x="215" y="196"/>
                </a:lnTo>
                <a:lnTo>
                  <a:pt x="163" y="116"/>
                </a:lnTo>
                <a:lnTo>
                  <a:pt x="108" y="53"/>
                </a:lnTo>
                <a:lnTo>
                  <a:pt x="53" y="13"/>
                </a:lnTo>
                <a:lnTo>
                  <a:pt x="0" y="0"/>
                </a:lnTo>
              </a:path>
            </a:pathLst>
          </a:custGeom>
          <a:noFill/>
          <a:ln w="50800" cap="rnd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Freeform 12"/>
          <p:cNvSpPr>
            <a:spLocks/>
          </p:cNvSpPr>
          <p:nvPr/>
        </p:nvSpPr>
        <p:spPr bwMode="auto">
          <a:xfrm>
            <a:off x="5029200" y="3027363"/>
            <a:ext cx="1393825" cy="766762"/>
          </a:xfrm>
          <a:custGeom>
            <a:avLst/>
            <a:gdLst>
              <a:gd name="T0" fmla="*/ 0 w 1032"/>
              <a:gd name="T1" fmla="*/ 592664519 h 991"/>
              <a:gd name="T2" fmla="*/ 197006080 w 1032"/>
              <a:gd name="T3" fmla="*/ 586678206 h 991"/>
              <a:gd name="T4" fmla="*/ 297334420 w 1032"/>
              <a:gd name="T5" fmla="*/ 578896076 h 991"/>
              <a:gd name="T6" fmla="*/ 397661495 w 1032"/>
              <a:gd name="T7" fmla="*/ 569916220 h 991"/>
              <a:gd name="T8" fmla="*/ 494340500 w 1032"/>
              <a:gd name="T9" fmla="*/ 556147004 h 991"/>
              <a:gd name="T10" fmla="*/ 594667490 w 1032"/>
              <a:gd name="T11" fmla="*/ 536990338 h 991"/>
              <a:gd name="T12" fmla="*/ 694995831 w 1032"/>
              <a:gd name="T13" fmla="*/ 513044312 h 991"/>
              <a:gd name="T14" fmla="*/ 890177328 w 1032"/>
              <a:gd name="T15" fmla="*/ 444797869 h 991"/>
              <a:gd name="T16" fmla="*/ 1087184674 w 1032"/>
              <a:gd name="T17" fmla="*/ 347816717 h 991"/>
              <a:gd name="T18" fmla="*/ 1287838653 w 1032"/>
              <a:gd name="T19" fmla="*/ 231079359 h 991"/>
              <a:gd name="T20" fmla="*/ 1384519010 w 1032"/>
              <a:gd name="T21" fmla="*/ 171812723 h 991"/>
              <a:gd name="T22" fmla="*/ 1484846337 w 1032"/>
              <a:gd name="T23" fmla="*/ 117335496 h 991"/>
              <a:gd name="T24" fmla="*/ 1583348660 w 1032"/>
              <a:gd name="T25" fmla="*/ 69443421 h 991"/>
              <a:gd name="T26" fmla="*/ 1680029016 w 1032"/>
              <a:gd name="T27" fmla="*/ 31728167 h 991"/>
              <a:gd name="T28" fmla="*/ 1780356006 w 1032"/>
              <a:gd name="T29" fmla="*/ 7782132 h 991"/>
              <a:gd name="T30" fmla="*/ 1880682996 w 1032"/>
              <a:gd name="T31" fmla="*/ 0 h 99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032"/>
              <a:gd name="T49" fmla="*/ 0 h 991"/>
              <a:gd name="T50" fmla="*/ 1032 w 1032"/>
              <a:gd name="T51" fmla="*/ 991 h 99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032" h="991">
                <a:moveTo>
                  <a:pt x="0" y="990"/>
                </a:moveTo>
                <a:lnTo>
                  <a:pt x="108" y="980"/>
                </a:lnTo>
                <a:lnTo>
                  <a:pt x="163" y="967"/>
                </a:lnTo>
                <a:lnTo>
                  <a:pt x="218" y="952"/>
                </a:lnTo>
                <a:lnTo>
                  <a:pt x="271" y="929"/>
                </a:lnTo>
                <a:lnTo>
                  <a:pt x="326" y="897"/>
                </a:lnTo>
                <a:lnTo>
                  <a:pt x="381" y="857"/>
                </a:lnTo>
                <a:lnTo>
                  <a:pt x="488" y="743"/>
                </a:lnTo>
                <a:lnTo>
                  <a:pt x="596" y="581"/>
                </a:lnTo>
                <a:lnTo>
                  <a:pt x="706" y="386"/>
                </a:lnTo>
                <a:lnTo>
                  <a:pt x="759" y="287"/>
                </a:lnTo>
                <a:lnTo>
                  <a:pt x="814" y="196"/>
                </a:lnTo>
                <a:lnTo>
                  <a:pt x="868" y="116"/>
                </a:lnTo>
                <a:lnTo>
                  <a:pt x="921" y="53"/>
                </a:lnTo>
                <a:lnTo>
                  <a:pt x="976" y="13"/>
                </a:lnTo>
                <a:lnTo>
                  <a:pt x="1031" y="0"/>
                </a:lnTo>
              </a:path>
            </a:pathLst>
          </a:custGeom>
          <a:noFill/>
          <a:ln w="50800" cap="rnd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1219200" y="3865563"/>
            <a:ext cx="2901950" cy="1587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1524000" y="3560763"/>
            <a:ext cx="0" cy="3048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1676400" y="3408363"/>
            <a:ext cx="0" cy="4572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>
            <a:off x="1828800" y="2951163"/>
            <a:ext cx="0" cy="914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>
            <a:off x="1981200" y="3179763"/>
            <a:ext cx="0" cy="6858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>
            <a:off x="2133600" y="3027363"/>
            <a:ext cx="0" cy="8382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3" name="Line 19"/>
          <p:cNvSpPr>
            <a:spLocks noChangeShapeType="1"/>
          </p:cNvSpPr>
          <p:nvPr/>
        </p:nvSpPr>
        <p:spPr bwMode="auto">
          <a:xfrm>
            <a:off x="2286000" y="3255963"/>
            <a:ext cx="0" cy="6096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2438400" y="3408363"/>
            <a:ext cx="0" cy="4572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2590800" y="3484563"/>
            <a:ext cx="0" cy="3810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3352800" y="3636963"/>
            <a:ext cx="0" cy="2286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3581400" y="3713163"/>
            <a:ext cx="0" cy="1524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3048000" y="3636963"/>
            <a:ext cx="0" cy="2286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2743200" y="3484563"/>
            <a:ext cx="0" cy="381000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endParaRPr lang="en-US"/>
          </a:p>
        </p:txBody>
      </p:sp>
      <p:sp>
        <p:nvSpPr>
          <p:cNvPr id="34" name="Google Shape;469;p14"/>
          <p:cNvSpPr txBox="1">
            <a:spLocks/>
          </p:cNvSpPr>
          <p:nvPr/>
        </p:nvSpPr>
        <p:spPr>
          <a:xfrm>
            <a:off x="914400" y="2036763"/>
            <a:ext cx="35190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PREKIDNE</a:t>
            </a:r>
            <a:endParaRPr kumimoji="0" lang="sr-Latn-BA" sz="2800" b="1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  <p:sp>
        <p:nvSpPr>
          <p:cNvPr id="35" name="Google Shape;469;p14"/>
          <p:cNvSpPr txBox="1">
            <a:spLocks/>
          </p:cNvSpPr>
          <p:nvPr/>
        </p:nvSpPr>
        <p:spPr>
          <a:xfrm>
            <a:off x="4572000" y="2036763"/>
            <a:ext cx="35190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lang="sr-Latn-BA" sz="2800" b="1" dirty="0" smtClean="0">
                <a:solidFill>
                  <a:srgbClr val="92D050"/>
                </a:solidFill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NE</a:t>
            </a: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Light" pitchFamily="34" charset="0"/>
                <a:sym typeface="Oswald"/>
              </a:rPr>
              <a:t>PREKIDNE</a:t>
            </a:r>
            <a:endParaRPr kumimoji="0" lang="sr-Latn-BA" sz="2800" b="1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09600" y="285750"/>
            <a:ext cx="7924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PREKIDNE (DISKRETNE) SLUČAJNE PROMJENLJIVE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4287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Mogu uzeti isključivo prekidne (diskretne) vrijednosti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885950"/>
            <a:ext cx="3200400" cy="16004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BA" b="1" dirty="0" smtClean="0"/>
              <a:t>PRIMJER 1: </a:t>
            </a:r>
          </a:p>
          <a:p>
            <a:endParaRPr lang="sr-Latn-BA" b="1" dirty="0" smtClean="0"/>
          </a:p>
          <a:p>
            <a:r>
              <a:rPr lang="en-US" dirty="0" err="1" smtClean="0"/>
              <a:t>Bacamo</a:t>
            </a:r>
            <a:r>
              <a:rPr lang="en-US" dirty="0" smtClean="0"/>
              <a:t> 2 </a:t>
            </a:r>
            <a:r>
              <a:rPr lang="en-US" dirty="0" err="1" smtClean="0"/>
              <a:t>kockice</a:t>
            </a:r>
            <a:r>
              <a:rPr lang="en-US" dirty="0" smtClean="0"/>
              <a:t>: </a:t>
            </a:r>
            <a:endParaRPr lang="sr-Latn-BA" dirty="0" smtClean="0"/>
          </a:p>
          <a:p>
            <a:r>
              <a:rPr lang="en-US" dirty="0" err="1" smtClean="0"/>
              <a:t>Neka</a:t>
            </a:r>
            <a:r>
              <a:rPr lang="en-US" dirty="0" smtClean="0"/>
              <a:t> je </a:t>
            </a:r>
            <a:r>
              <a:rPr lang="en-US" dirty="0" err="1" smtClean="0"/>
              <a:t>slučajna</a:t>
            </a:r>
            <a:r>
              <a:rPr lang="en-US" dirty="0" smtClean="0"/>
              <a:t> prom</a:t>
            </a:r>
            <a:r>
              <a:rPr lang="sr-Latn-BA" dirty="0" smtClean="0"/>
              <a:t>jenljiva </a:t>
            </a:r>
            <a:r>
              <a:rPr lang="en-US" dirty="0" smtClean="0"/>
              <a:t>X </a:t>
            </a:r>
            <a:r>
              <a:rPr lang="en-US" i="1" dirty="0" err="1" smtClean="0"/>
              <a:t>broj</a:t>
            </a:r>
            <a:r>
              <a:rPr lang="en-US" i="1" dirty="0" smtClean="0"/>
              <a:t> </a:t>
            </a:r>
            <a:r>
              <a:rPr lang="en-US" i="1" dirty="0" err="1" smtClean="0"/>
              <a:t>pojavljivanja</a:t>
            </a:r>
            <a:r>
              <a:rPr lang="en-US" i="1" dirty="0" smtClean="0"/>
              <a:t> </a:t>
            </a:r>
            <a:r>
              <a:rPr lang="en-US" i="1" dirty="0" err="1" smtClean="0"/>
              <a:t>broja</a:t>
            </a:r>
            <a:r>
              <a:rPr lang="en-US" i="1" dirty="0" smtClean="0"/>
              <a:t> 4 </a:t>
            </a:r>
            <a:endParaRPr lang="sr-Latn-BA" i="1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onda</a:t>
            </a:r>
            <a:r>
              <a:rPr lang="en-US" dirty="0" smtClean="0"/>
              <a:t> X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uzeti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0, 1 </a:t>
            </a:r>
            <a:r>
              <a:rPr lang="en-US" dirty="0" err="1" smtClean="0"/>
              <a:t>ili</a:t>
            </a:r>
            <a:r>
              <a:rPr lang="en-US" dirty="0" smtClean="0"/>
              <a:t> 2)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76800" y="1885950"/>
            <a:ext cx="3200400" cy="116955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BA" b="1" dirty="0" smtClean="0"/>
              <a:t>PRIMJER 2: </a:t>
            </a:r>
          </a:p>
          <a:p>
            <a:endParaRPr lang="sr-Latn-BA" b="1" dirty="0" smtClean="0"/>
          </a:p>
          <a:p>
            <a:r>
              <a:rPr lang="en-US" dirty="0" err="1" smtClean="0"/>
              <a:t>Bacanje</a:t>
            </a:r>
            <a:r>
              <a:rPr lang="en-US" dirty="0" smtClean="0"/>
              <a:t> </a:t>
            </a:r>
            <a:r>
              <a:rPr lang="en-US" dirty="0" err="1" smtClean="0"/>
              <a:t>novčića</a:t>
            </a:r>
            <a:r>
              <a:rPr lang="en-US" dirty="0" smtClean="0"/>
              <a:t> 5 </a:t>
            </a:r>
            <a:r>
              <a:rPr lang="en-US" dirty="0" err="1" smtClean="0"/>
              <a:t>puta</a:t>
            </a:r>
            <a:r>
              <a:rPr lang="en-US" dirty="0" smtClean="0"/>
              <a:t>: </a:t>
            </a:r>
            <a:endParaRPr lang="sr-Latn-BA" dirty="0" smtClean="0"/>
          </a:p>
          <a:p>
            <a:r>
              <a:rPr lang="en-US" dirty="0" err="1" smtClean="0"/>
              <a:t>Neka</a:t>
            </a:r>
            <a:r>
              <a:rPr lang="en-US" dirty="0" smtClean="0"/>
              <a:t> je X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pojavljivanja</a:t>
            </a:r>
            <a:r>
              <a:rPr lang="en-US" dirty="0" smtClean="0"/>
              <a:t> </a:t>
            </a:r>
            <a:r>
              <a:rPr lang="en-US" dirty="0" err="1" smtClean="0"/>
              <a:t>pisma</a:t>
            </a:r>
            <a:r>
              <a:rPr lang="en-US" dirty="0" smtClean="0"/>
              <a:t> (</a:t>
            </a:r>
            <a:r>
              <a:rPr lang="en-US" dirty="0" err="1" smtClean="0"/>
              <a:t>onda</a:t>
            </a:r>
            <a:r>
              <a:rPr lang="en-US" dirty="0" smtClean="0"/>
              <a:t> X = 0, 1, 2, 3, 4 </a:t>
            </a:r>
            <a:r>
              <a:rPr lang="en-US" dirty="0" err="1" smtClean="0"/>
              <a:t>ili</a:t>
            </a:r>
            <a:r>
              <a:rPr lang="en-US" dirty="0" smtClean="0"/>
              <a:t> 5)</a:t>
            </a:r>
            <a:endParaRPr lang="en-US" dirty="0"/>
          </a:p>
        </p:txBody>
      </p:sp>
      <p:pic>
        <p:nvPicPr>
          <p:cNvPr id="11268" name="Picture 4" descr="Image result for dice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3257550"/>
            <a:ext cx="1352550" cy="1352550"/>
          </a:xfrm>
          <a:prstGeom prst="rect">
            <a:avLst/>
          </a:prstGeom>
          <a:noFill/>
        </p:spPr>
      </p:pic>
      <p:pic>
        <p:nvPicPr>
          <p:cNvPr id="11270" name="Picture 6" descr="Image result for coin flip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257550"/>
            <a:ext cx="1019493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09600" y="514350"/>
            <a:ext cx="79248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OČEKIVANA VRIJEDNOST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200150"/>
            <a:ext cx="7086600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Očekivana vrijednost (sredina) prekidne slučajne promjenljive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1885950"/>
            <a:ext cx="4343400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BA" sz="1600" dirty="0" smtClean="0"/>
              <a:t>Primjer: </a:t>
            </a:r>
          </a:p>
          <a:p>
            <a:r>
              <a:rPr lang="sr-Latn-BA" sz="1600" dirty="0" smtClean="0"/>
              <a:t>2 novčića, x = broj pojavljivanja pisma, </a:t>
            </a:r>
          </a:p>
          <a:p>
            <a:r>
              <a:rPr lang="sr-Latn-BA" sz="1600" dirty="0" smtClean="0"/>
              <a:t>Izračunati očekivanu vrijednost:</a:t>
            </a:r>
          </a:p>
          <a:p>
            <a:r>
              <a:rPr lang="sr-Latn-BA" sz="1600" b="1" dirty="0" smtClean="0"/>
              <a:t>E(x) = (0 x .25) + (1 x .50) + (2 x .25) = 1.0</a:t>
            </a:r>
            <a:endParaRPr lang="en-US" sz="1600" b="1" dirty="0"/>
          </a:p>
        </p:txBody>
      </p:sp>
      <p:pic>
        <p:nvPicPr>
          <p:cNvPr id="11270" name="Picture 6" descr="Image result for coin flip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3257550"/>
            <a:ext cx="1019493" cy="1447800"/>
          </a:xfrm>
          <a:prstGeom prst="rect">
            <a:avLst/>
          </a:prstGeom>
          <a:noFill/>
        </p:spPr>
      </p:pic>
      <p:graphicFrame>
        <p:nvGraphicFramePr>
          <p:cNvPr id="23554" name="Object 10"/>
          <p:cNvGraphicFramePr>
            <a:graphicFrameLocks noChangeAspect="1"/>
          </p:cNvGraphicFramePr>
          <p:nvPr/>
        </p:nvGraphicFramePr>
        <p:xfrm>
          <a:off x="5715000" y="1962150"/>
          <a:ext cx="2819400" cy="1028700"/>
        </p:xfrm>
        <a:graphic>
          <a:graphicData uri="http://schemas.openxmlformats.org/presentationml/2006/ole">
            <p:oleObj spid="_x0000_s23554" name="Equation" r:id="rId5" imgW="1218960" imgH="4442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6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10" name="Google Shape;478;p15"/>
          <p:cNvSpPr txBox="1">
            <a:spLocks/>
          </p:cNvSpPr>
          <p:nvPr/>
        </p:nvSpPr>
        <p:spPr>
          <a:xfrm>
            <a:off x="381000" y="133350"/>
            <a:ext cx="7620000" cy="8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CEF6"/>
              </a:buClr>
              <a:buSzPts val="2000"/>
              <a:buFont typeface="Oswald"/>
              <a:buNone/>
              <a:tabLst/>
              <a:defRPr/>
            </a:pPr>
            <a:r>
              <a:rPr kumimoji="0" lang="sr-Latn-B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VARIJANSA I</a:t>
            </a:r>
            <a:r>
              <a:rPr kumimoji="0" lang="sr-Latn-BA" sz="2800" b="1" i="0" u="none" strike="noStrike" kern="0" cap="none" spc="0" normalizeH="0" noProof="0" dirty="0" smtClean="0">
                <a:ln>
                  <a:noFill/>
                </a:ln>
                <a:solidFill>
                  <a:srgbClr val="00CEF6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Oswald"/>
                <a:sym typeface="Oswald"/>
              </a:rPr>
              <a:t> STANDARDNA DEVIJACIJA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CEF6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Oswald"/>
              <a:sym typeface="Oswald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104775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dirty="0" smtClean="0"/>
              <a:t>Varijansa prekidne slučajne promjenljive X: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3409950"/>
            <a:ext cx="3352800" cy="78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 err="1" smtClean="0">
                <a:solidFill>
                  <a:schemeClr val="bg1"/>
                </a:solidFill>
              </a:rPr>
              <a:t>Standardna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devijacija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prekidne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slučajne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promjenljive</a:t>
            </a:r>
            <a:r>
              <a:rPr lang="en-US" sz="1600" b="1" dirty="0" smtClean="0">
                <a:solidFill>
                  <a:schemeClr val="bg1"/>
                </a:solidFill>
              </a:rPr>
              <a:t> X</a:t>
            </a:r>
            <a:r>
              <a:rPr lang="sr-Latn-BA" sz="1600" b="1" dirty="0" smtClean="0">
                <a:solidFill>
                  <a:schemeClr val="bg1"/>
                </a:solidFill>
              </a:rPr>
              <a:t>: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13313" name="Object 8"/>
          <p:cNvGraphicFramePr>
            <a:graphicFrameLocks noChangeAspect="1"/>
          </p:cNvGraphicFramePr>
          <p:nvPr/>
        </p:nvGraphicFramePr>
        <p:xfrm>
          <a:off x="4191000" y="1123950"/>
          <a:ext cx="3617913" cy="622161"/>
        </p:xfrm>
        <a:graphic>
          <a:graphicData uri="http://schemas.openxmlformats.org/presentationml/2006/ole">
            <p:oleObj spid="_x0000_s13313" name="Equation" r:id="rId4" imgW="1993680" imgH="342720" progId="Equation.3">
              <p:embed/>
            </p:oleObj>
          </a:graphicData>
        </a:graphic>
      </p:graphicFrame>
      <p:graphicFrame>
        <p:nvGraphicFramePr>
          <p:cNvPr id="13314" name="Object 6"/>
          <p:cNvGraphicFramePr>
            <a:graphicFrameLocks noChangeAspect="1"/>
          </p:cNvGraphicFramePr>
          <p:nvPr/>
        </p:nvGraphicFramePr>
        <p:xfrm>
          <a:off x="4267200" y="3409950"/>
          <a:ext cx="3276600" cy="881751"/>
        </p:xfrm>
        <a:graphic>
          <a:graphicData uri="http://schemas.openxmlformats.org/presentationml/2006/ole">
            <p:oleObj spid="_x0000_s13314" name="Equation" r:id="rId5" imgW="1777680" imgH="4824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609600" y="285750"/>
            <a:ext cx="79248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TEORIJSKI RASPOREDI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8" name="Line 2"/>
          <p:cNvSpPr>
            <a:spLocks noChangeShapeType="1"/>
          </p:cNvSpPr>
          <p:nvPr/>
        </p:nvSpPr>
        <p:spPr bwMode="auto">
          <a:xfrm>
            <a:off x="5715000" y="2343150"/>
            <a:ext cx="0" cy="213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9" name="Line 3"/>
          <p:cNvSpPr>
            <a:spLocks noChangeShapeType="1"/>
          </p:cNvSpPr>
          <p:nvPr/>
        </p:nvSpPr>
        <p:spPr bwMode="auto">
          <a:xfrm flipH="1">
            <a:off x="5715000" y="37909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>
            <a:off x="5715000" y="44767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2057400" y="37909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H="1">
            <a:off x="2057400" y="44767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>
            <a:off x="2057400" y="31051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5105400" y="1428750"/>
            <a:ext cx="2209800" cy="9207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sr-Latn-BA" sz="1800" b="1" dirty="0"/>
              <a:t>Modeli neprekidnih teor. rasporeda</a:t>
            </a:r>
            <a:endParaRPr lang="en-US" sz="1800" dirty="0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2057400" y="2343150"/>
            <a:ext cx="0" cy="2133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2286000" y="2876550"/>
            <a:ext cx="1676400" cy="366767"/>
          </a:xfrm>
          <a:prstGeom prst="rect">
            <a:avLst/>
          </a:prstGeom>
          <a:solidFill>
            <a:srgbClr val="C7DAF7"/>
          </a:soli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sr-Latn-BA" sz="1800" dirty="0">
                <a:solidFill>
                  <a:schemeClr val="tx1"/>
                </a:solidFill>
                <a:latin typeface="+mn-lt"/>
              </a:rPr>
              <a:t>Binomni </a:t>
            </a:r>
            <a:endParaRPr lang="en-US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2286000" y="3562350"/>
            <a:ext cx="2590800" cy="366767"/>
          </a:xfrm>
          <a:prstGeom prst="rect">
            <a:avLst/>
          </a:prstGeom>
          <a:solidFill>
            <a:srgbClr val="C7DAF7"/>
          </a:soli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sr-Latn-BA" sz="1800" dirty="0">
                <a:latin typeface="+mn-lt"/>
              </a:rPr>
              <a:t>Hipergeometrijski </a:t>
            </a:r>
            <a:endParaRPr lang="en-US" sz="1800" dirty="0">
              <a:latin typeface="+mn-lt"/>
            </a:endParaRP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2362200" y="4324350"/>
            <a:ext cx="1447800" cy="366767"/>
          </a:xfrm>
          <a:prstGeom prst="rect">
            <a:avLst/>
          </a:prstGeom>
          <a:solidFill>
            <a:srgbClr val="C7DAF7"/>
          </a:soli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l" eaLnBrk="0" hangingPunct="0">
              <a:spcBef>
                <a:spcPct val="50000"/>
              </a:spcBef>
              <a:defRPr/>
            </a:pPr>
            <a:r>
              <a:rPr lang="en-US" sz="1800" dirty="0" smtClean="0">
                <a:latin typeface="+mn-lt"/>
              </a:rPr>
              <a:t>Poisson</a:t>
            </a:r>
            <a:r>
              <a:rPr lang="sr-Latn-BA" sz="1800" dirty="0" smtClean="0">
                <a:latin typeface="+mn-lt"/>
              </a:rPr>
              <a:t>ov</a:t>
            </a:r>
            <a:endParaRPr lang="en-US" sz="1800" dirty="0">
              <a:latin typeface="+mn-lt"/>
            </a:endParaRP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1295400" y="1733550"/>
            <a:ext cx="2209800" cy="643766"/>
          </a:xfrm>
          <a:prstGeom prst="rect">
            <a:avLst/>
          </a:prstGeom>
          <a:solidFill>
            <a:srgbClr val="C7DAF7"/>
          </a:solidFill>
          <a:ln w="12700">
            <a:solidFill>
              <a:srgbClr val="000066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sr-Latn-BA" sz="1800" b="1" dirty="0">
                <a:latin typeface="+mn-lt"/>
              </a:rPr>
              <a:t>Modeli prekidnih teor. rasporeda</a:t>
            </a:r>
            <a:endParaRPr lang="en-US" sz="1800" dirty="0">
              <a:latin typeface="+mn-lt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H="1">
            <a:off x="5715000" y="310515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800">
              <a:latin typeface="+mn-lt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5943600" y="2876550"/>
            <a:ext cx="16764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sr-Latn-BA" sz="1800" dirty="0" smtClean="0"/>
              <a:t>Normalni</a:t>
            </a:r>
            <a:endParaRPr lang="en-US" sz="1800" dirty="0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943600" y="3562350"/>
            <a:ext cx="16764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sr-Latn-BA" sz="1800" dirty="0"/>
              <a:t>Studentov </a:t>
            </a:r>
            <a:endParaRPr lang="en-US" sz="1800" dirty="0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6019800" y="4324350"/>
            <a:ext cx="1981200" cy="3667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/>
          <a:p>
            <a:pPr eaLnBrk="0" hangingPunct="0">
              <a:defRPr/>
            </a:pPr>
            <a:r>
              <a:rPr lang="sr-Latn-BA" sz="1800" dirty="0"/>
              <a:t>Hi kvadrat   </a:t>
            </a:r>
            <a:endParaRPr lang="en-US" sz="1800" dirty="0"/>
          </a:p>
        </p:txBody>
      </p:sp>
      <p:cxnSp>
        <p:nvCxnSpPr>
          <p:cNvPr id="35" name="Straight Arrow Connector 34"/>
          <p:cNvCxnSpPr>
            <a:endCxn id="24" idx="0"/>
          </p:cNvCxnSpPr>
          <p:nvPr/>
        </p:nvCxnSpPr>
        <p:spPr>
          <a:xfrm rot="10800000" flipV="1">
            <a:off x="2400300" y="895350"/>
            <a:ext cx="1333500" cy="8382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16" idx="0"/>
          </p:cNvCxnSpPr>
          <p:nvPr/>
        </p:nvCxnSpPr>
        <p:spPr>
          <a:xfrm>
            <a:off x="5257800" y="895350"/>
            <a:ext cx="952500" cy="5334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2057400" y="361950"/>
            <a:ext cx="48768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BINOMNI RASPORED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12395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Bernulijev opit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Moguća samo 2 ishoda: “uspjeh” ili “neuspjeh”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sz="1600" dirty="0" smtClean="0"/>
              <a:t> Sa </a:t>
            </a:r>
            <a:r>
              <a:rPr lang="sr-Latn-BA" sz="1600" b="1" dirty="0" smtClean="0"/>
              <a:t>p</a:t>
            </a:r>
            <a:r>
              <a:rPr lang="sr-Latn-BA" sz="1600" dirty="0" smtClean="0"/>
              <a:t> označavamo vjerovatnoću uspjeha, dok sa </a:t>
            </a:r>
            <a:r>
              <a:rPr lang="sr-Latn-BA" sz="1600" b="1" dirty="0" smtClean="0"/>
              <a:t>q (1 – p) </a:t>
            </a:r>
            <a:r>
              <a:rPr lang="sr-Latn-BA" sz="1600" dirty="0" smtClean="0"/>
              <a:t>označavamo vjerovatnoću neuspjeha</a:t>
            </a:r>
            <a:endParaRPr lang="en-US" sz="1600" dirty="0"/>
          </a:p>
        </p:txBody>
      </p:sp>
      <p:graphicFrame>
        <p:nvGraphicFramePr>
          <p:cNvPr id="2049" name="Object 7"/>
          <p:cNvGraphicFramePr>
            <a:graphicFrameLocks noChangeAspect="1"/>
          </p:cNvGraphicFramePr>
          <p:nvPr/>
        </p:nvGraphicFramePr>
        <p:xfrm>
          <a:off x="914400" y="3028950"/>
          <a:ext cx="3382963" cy="920750"/>
        </p:xfrm>
        <a:graphic>
          <a:graphicData uri="http://schemas.openxmlformats.org/presentationml/2006/ole">
            <p:oleObj spid="_x0000_s2049" name="Equation" r:id="rId4" imgW="1714500" imgH="469900" progId="Equation.3">
              <p:embed/>
            </p:oleObj>
          </a:graphicData>
        </a:graphic>
      </p:graphicFrame>
      <p:pic>
        <p:nvPicPr>
          <p:cNvPr id="2051" name="Picture 3" descr="Image result for Jacob Bernoull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647950"/>
            <a:ext cx="1947437" cy="2177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4"/>
          <p:cNvSpPr txBox="1">
            <a:spLocks noGrp="1"/>
          </p:cNvSpPr>
          <p:nvPr>
            <p:ph type="title"/>
          </p:nvPr>
        </p:nvSpPr>
        <p:spPr>
          <a:xfrm>
            <a:off x="1219200" y="361950"/>
            <a:ext cx="65532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2800" dirty="0" smtClean="0">
                <a:latin typeface="Segoe UI Black" pitchFamily="34" charset="0"/>
                <a:ea typeface="Segoe UI Black" pitchFamily="34" charset="0"/>
                <a:cs typeface="Segoe UI Light" pitchFamily="34" charset="0"/>
              </a:rPr>
              <a:t>BINOMNI RASPORED – ZADATAK 1</a:t>
            </a:r>
            <a:endParaRPr sz="2800">
              <a:latin typeface="Segoe UI Black" pitchFamily="34" charset="0"/>
              <a:ea typeface="Segoe UI Black" pitchFamily="34" charset="0"/>
              <a:cs typeface="Segoe UI Light" pitchFamily="34" charset="0"/>
            </a:endParaRPr>
          </a:p>
        </p:txBody>
      </p:sp>
      <p:sp>
        <p:nvSpPr>
          <p:cNvPr id="473" name="Google Shape;473;p14"/>
          <p:cNvSpPr txBox="1">
            <a:spLocks noGrp="1"/>
          </p:cNvSpPr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latin typeface="Segoe UI Black" pitchFamily="34" charset="0"/>
                <a:ea typeface="Segoe UI Black" pitchFamily="34" charset="0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1123950"/>
            <a:ext cx="7086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sr-Latn-BA" dirty="0" smtClean="0"/>
              <a:t> </a:t>
            </a:r>
            <a:r>
              <a:rPr lang="vi-VN" dirty="0" smtClean="0"/>
              <a:t>Poznato je iz demografskih istraživanja na jednom području da su vjerovatnoće rađanja dječaka 0.516, a djevojčica 0.484.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vi-VN" dirty="0" smtClean="0"/>
              <a:t>Kolika je vjerovatnoća da u porodici sa četvoro djece bude: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sr-Latn-BA" dirty="0" smtClean="0"/>
              <a:t>	</a:t>
            </a:r>
            <a:r>
              <a:rPr lang="vi-VN" dirty="0" smtClean="0"/>
              <a:t>a) dvije djevojčice,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sr-Latn-BA" dirty="0" smtClean="0"/>
              <a:t>	</a:t>
            </a:r>
            <a:r>
              <a:rPr lang="vi-VN" dirty="0" smtClean="0"/>
              <a:t>b) najviše dvije djevojčice,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sr-Latn-BA" dirty="0" smtClean="0"/>
              <a:t>	c</a:t>
            </a:r>
            <a:r>
              <a:rPr lang="vi-VN" dirty="0" smtClean="0"/>
              <a:t>) jedna djevojčica,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sr-Latn-BA" dirty="0" smtClean="0"/>
              <a:t>	d</a:t>
            </a:r>
            <a:r>
              <a:rPr lang="vi-VN" dirty="0" smtClean="0"/>
              <a:t>) najmanje jedna djevojčica,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sr-Latn-BA" dirty="0" smtClean="0"/>
              <a:t>	e</a:t>
            </a:r>
            <a:r>
              <a:rPr lang="vi-VN" dirty="0" smtClean="0"/>
              <a:t>) nijedna djevojčica.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vi-VN" b="1" dirty="0" smtClean="0"/>
              <a:t>p = 0,484</a:t>
            </a:r>
            <a:r>
              <a:rPr lang="vi-VN" dirty="0" smtClean="0"/>
              <a:t> – vjerovatnoća rađanja djevojčice, </a:t>
            </a:r>
            <a:r>
              <a:rPr lang="vi-VN" b="1" dirty="0" smtClean="0"/>
              <a:t>n = 4 </a:t>
            </a:r>
            <a:r>
              <a:rPr lang="vi-VN" dirty="0" smtClean="0"/>
              <a:t>- broj elemenata u uzorku, </a:t>
            </a:r>
            <a:endParaRPr lang="sr-Latn-BA" dirty="0" smtClean="0"/>
          </a:p>
          <a:p>
            <a:pPr>
              <a:lnSpc>
                <a:spcPct val="150000"/>
              </a:lnSpc>
            </a:pPr>
            <a:r>
              <a:rPr lang="vi-VN" b="1" dirty="0" smtClean="0"/>
              <a:t>x = 2 </a:t>
            </a:r>
            <a:r>
              <a:rPr lang="vi-VN" dirty="0" smtClean="0"/>
              <a:t>- broj povoljnih slučajeva.</a:t>
            </a:r>
            <a:endParaRPr lang="en-US" dirty="0"/>
          </a:p>
        </p:txBody>
      </p:sp>
      <p:pic>
        <p:nvPicPr>
          <p:cNvPr id="31748" name="Picture 4" descr="Image result for boy girl baby clip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809750"/>
            <a:ext cx="1676400" cy="1642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575</Words>
  <Application>Microsoft Office PowerPoint</Application>
  <PresentationFormat>On-screen Show (16:9)</PresentationFormat>
  <Paragraphs>125</Paragraphs>
  <Slides>19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Segoe UI Black</vt:lpstr>
      <vt:lpstr>Oswald</vt:lpstr>
      <vt:lpstr>Segoe UI Light</vt:lpstr>
      <vt:lpstr>Wingdings</vt:lpstr>
      <vt:lpstr>Symbol</vt:lpstr>
      <vt:lpstr>Source Sans Pro</vt:lpstr>
      <vt:lpstr>Quince template</vt:lpstr>
      <vt:lpstr>Equation</vt:lpstr>
      <vt:lpstr>Slučajne promjenljive i modeli rasporeda vjerovatnoća Prekidne slučajne promjenljive</vt:lpstr>
      <vt:lpstr>NAKON OVOG POGLAVLJA MOŽEMO...</vt:lpstr>
      <vt:lpstr>SLUČAJNE PROMJENLJIVE</vt:lpstr>
      <vt:lpstr>PREKIDNE (DISKRETNE) SLUČAJNE PROMJENLJIVE</vt:lpstr>
      <vt:lpstr>OČEKIVANA VRIJEDNOST</vt:lpstr>
      <vt:lpstr>Slide 6</vt:lpstr>
      <vt:lpstr>TEORIJSKI RASPOREDI</vt:lpstr>
      <vt:lpstr>BINOMNI RASPORED</vt:lpstr>
      <vt:lpstr>BINOMNI RASPORED – ZADATAK 1</vt:lpstr>
      <vt:lpstr>Slide 10</vt:lpstr>
      <vt:lpstr>BINOMNI RASPORED – ZADATAK 2</vt:lpstr>
      <vt:lpstr>Slide 12</vt:lpstr>
      <vt:lpstr>Slide 13</vt:lpstr>
      <vt:lpstr>HIPERGEOMETRIJSKI RASPORED</vt:lpstr>
      <vt:lpstr>Slide 15</vt:lpstr>
      <vt:lpstr>Slide 16</vt:lpstr>
      <vt:lpstr>POISSONOV RASPORED – ZADATAK 4</vt:lpstr>
      <vt:lpstr>SREDINA I VARIJANSA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WIN7</dc:creator>
  <cp:lastModifiedBy>WIN7</cp:lastModifiedBy>
  <cp:revision>39</cp:revision>
  <dcterms:modified xsi:type="dcterms:W3CDTF">2019-04-02T18:59:35Z</dcterms:modified>
</cp:coreProperties>
</file>