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73" r:id="rId6"/>
    <p:sldId id="289" r:id="rId7"/>
    <p:sldId id="274" r:id="rId8"/>
    <p:sldId id="276" r:id="rId9"/>
    <p:sldId id="277" r:id="rId10"/>
    <p:sldId id="278" r:id="rId11"/>
    <p:sldId id="279" r:id="rId12"/>
    <p:sldId id="280" r:id="rId13"/>
    <p:sldId id="258" r:id="rId14"/>
    <p:sldId id="281" r:id="rId15"/>
    <p:sldId id="259" r:id="rId16"/>
    <p:sldId id="282" r:id="rId17"/>
    <p:sldId id="262" r:id="rId18"/>
    <p:sldId id="263" r:id="rId19"/>
    <p:sldId id="283" r:id="rId20"/>
    <p:sldId id="264" r:id="rId21"/>
    <p:sldId id="265" r:id="rId22"/>
    <p:sldId id="284" r:id="rId23"/>
    <p:sldId id="266" r:id="rId24"/>
    <p:sldId id="285" r:id="rId25"/>
    <p:sldId id="267" r:id="rId26"/>
    <p:sldId id="268" r:id="rId27"/>
    <p:sldId id="286" r:id="rId28"/>
    <p:sldId id="269" r:id="rId29"/>
    <p:sldId id="270" r:id="rId30"/>
    <p:sldId id="287" r:id="rId31"/>
    <p:sldId id="271" r:id="rId32"/>
    <p:sldId id="288" r:id="rId33"/>
    <p:sldId id="272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2130425"/>
            <a:ext cx="8763000" cy="1470025"/>
          </a:xfrm>
        </p:spPr>
        <p:txBody>
          <a:bodyPr>
            <a:noAutofit/>
          </a:bodyPr>
          <a:lstStyle/>
          <a:p>
            <a:pPr algn="ctr"/>
            <a:r>
              <a:rPr lang="sr-Cyrl-BA" sz="4400" dirty="0" smtClean="0"/>
              <a:t>КРИМИНАЛНЕ ШЕМЕ, ЦРВЕНЕ ЗАСТАВЕ И ТЕХНИКЕ </a:t>
            </a:r>
            <a:br>
              <a:rPr lang="sr-Cyrl-BA" sz="4400" dirty="0" smtClean="0"/>
            </a:br>
            <a:r>
              <a:rPr lang="sr-Cyrl-BA" sz="4400" dirty="0" smtClean="0"/>
              <a:t>ОТКРИВАЊА ПРЕВАРА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240" y="3657600"/>
            <a:ext cx="6461760" cy="1066800"/>
          </a:xfrm>
        </p:spPr>
        <p:txBody>
          <a:bodyPr/>
          <a:lstStyle/>
          <a:p>
            <a:pPr algn="r"/>
            <a:r>
              <a:rPr lang="sr-Cyrl-BA" dirty="0" smtClean="0"/>
              <a:t>Проф. др Душко Шњегота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085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УПОЗОРЕЊА НА МОГУЋА ПРИКРИВАЊА ОБАВЕЗА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честа и велика пребацивања обавеза на повезане субјекте</a:t>
            </a:r>
          </a:p>
          <a:p>
            <a:r>
              <a:rPr lang="sr-Cyrl-BA" dirty="0" smtClean="0"/>
              <a:t>ангажовање различитих ревизорских кућа за различите зависне или на други начин повезане субјекте</a:t>
            </a:r>
          </a:p>
          <a:p>
            <a:r>
              <a:rPr lang="sr-Cyrl-BA" dirty="0" smtClean="0"/>
              <a:t>неевидентирање или неажурно евидентирање фактура према добављачима у пословним књигама</a:t>
            </a:r>
          </a:p>
          <a:p>
            <a:r>
              <a:rPr lang="sr-Cyrl-BA" dirty="0" smtClean="0"/>
              <a:t>специфични начини и правила уноса обавеза у трезорски систем </a:t>
            </a:r>
            <a:r>
              <a:rPr lang="sr-Cyrl-BA" dirty="0" smtClean="0"/>
              <a:t>пословања (буџетски корисници)</a:t>
            </a:r>
            <a:endParaRPr lang="sr-Cyrl-BA" dirty="0" smtClean="0"/>
          </a:p>
          <a:p>
            <a:r>
              <a:rPr lang="sr-Cyrl-BA" dirty="0" smtClean="0"/>
              <a:t>неуобичајена кретања на рачуну датих аванса, укључујући и константно постојање </a:t>
            </a:r>
            <a:r>
              <a:rPr lang="sr-Cyrl-BA" dirty="0" smtClean="0"/>
              <a:t>високих салда </a:t>
            </a:r>
            <a:r>
              <a:rPr lang="sr-Cyrl-BA" dirty="0" smtClean="0"/>
              <a:t>на тим рачунима</a:t>
            </a:r>
          </a:p>
          <a:p>
            <a:r>
              <a:rPr lang="sr-Cyrl-BA" dirty="0" smtClean="0"/>
              <a:t>продаја робе набављене од добављача који очекују плаћања у готовом новцу нелегално извученом из промета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9879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153400" cy="1143000"/>
          </a:xfrm>
        </p:spPr>
        <p:txBody>
          <a:bodyPr/>
          <a:lstStyle/>
          <a:p>
            <a:pPr algn="ctr"/>
            <a:r>
              <a:rPr lang="sr-Cyrl-BA" sz="4400" dirty="0" smtClean="0"/>
              <a:t>УПОЗОРЕЊА НА МОГУЋА НЕАДЕКВАТНА ОБЈАВЉИВАЊА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нашим условима, немогућност да се приступи екстерним финансијским извјештајима, без доказивања правног интереса – субјекти од јавног интереса и други извјештајни </a:t>
            </a:r>
            <a:r>
              <a:rPr lang="sr-Cyrl-BA" dirty="0" smtClean="0"/>
              <a:t>субјекти (улога АПИФ-а?)</a:t>
            </a:r>
            <a:endParaRPr lang="sr-Cyrl-BA" dirty="0" smtClean="0"/>
          </a:p>
          <a:p>
            <a:r>
              <a:rPr lang="sr-Cyrl-BA" dirty="0" smtClean="0"/>
              <a:t>састављање напомена уз финансијске извјештаје супротно захтјевима МРС/МСФИ/МСФИ за МСЕ/МРС-ЈС</a:t>
            </a:r>
          </a:p>
          <a:p>
            <a:r>
              <a:rPr lang="sr-Cyrl-BA" dirty="0" smtClean="0"/>
              <a:t>нејасне информације које не омогућавају </a:t>
            </a:r>
            <a:r>
              <a:rPr lang="sr-Cyrl-BA" dirty="0" smtClean="0"/>
              <a:t>јасно разумијевање </a:t>
            </a:r>
            <a:r>
              <a:rPr lang="sr-Cyrl-BA" dirty="0" smtClean="0"/>
              <a:t>суштине економских промјена</a:t>
            </a:r>
          </a:p>
          <a:p>
            <a:r>
              <a:rPr lang="sr-Cyrl-BA" dirty="0" smtClean="0"/>
              <a:t>непотпуне информације у напоменама уз ФИ</a:t>
            </a:r>
          </a:p>
          <a:p>
            <a:r>
              <a:rPr lang="sr-Cyrl-BA" dirty="0" smtClean="0"/>
              <a:t>необјављивање информација о повезаним странама, потенцијалним обавезама и др.</a:t>
            </a:r>
          </a:p>
          <a:p>
            <a:r>
              <a:rPr lang="sr-Cyrl-BA" dirty="0" smtClean="0"/>
              <a:t>откривање необјелодањене криминалне радње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1250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УПОЗОРЕЊА У ВЕЗИ СА ВРЕДНОВАЊЕМ ИМОВИНЕ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неуобичајена или необјашњива повећања вриједности имовинских позиција</a:t>
            </a:r>
          </a:p>
          <a:p>
            <a:r>
              <a:rPr lang="sr-Cyrl-BA" dirty="0" smtClean="0"/>
              <a:t>неуобичајени трендови у показатељима или односима средстава у односу на друге позиције у финансијским извјештајима</a:t>
            </a:r>
          </a:p>
          <a:p>
            <a:r>
              <a:rPr lang="sr-Cyrl-BA" dirty="0" smtClean="0"/>
              <a:t>нарушавање општеприхваћених  рачуноводствених начела и принципа у вези са почетним и накнадним вредновањем имовинских позиција</a:t>
            </a:r>
          </a:p>
          <a:p>
            <a:r>
              <a:rPr lang="sr-Cyrl-BA" dirty="0" smtClean="0"/>
              <a:t>безначајне промјене у билансној вриједности неке имовинске позиције (земљиште, остала нематеријална улагања, потраживања и др.) кроз дужи временски период,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1937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СУКОБ ИНТЕРЕСА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до сукоба интереса долази када лице (менаџер, запослени, ...) има прикривен економски или лични интерес за неку трансакцију кој анеповољно утиче на компанију</a:t>
            </a:r>
          </a:p>
          <a:p>
            <a:r>
              <a:rPr lang="sr-Cyrl-BA" dirty="0" smtClean="0"/>
              <a:t>разлика између сукоба интереса и других облика корупције је у томе што починиоци остварују утицај због личног интереса а не због подмићивања или подјеле нелегално стеченог добитка</a:t>
            </a:r>
          </a:p>
          <a:p>
            <a:r>
              <a:rPr lang="sr-Cyrl-BA" dirty="0" smtClean="0"/>
              <a:t>подкатегорије: </a:t>
            </a:r>
          </a:p>
          <a:p>
            <a:pPr lvl="1"/>
            <a:r>
              <a:rPr lang="sr-Cyrl-BA" dirty="0" smtClean="0"/>
              <a:t>криминалне шеме у вези (јавних) набавки</a:t>
            </a:r>
          </a:p>
          <a:p>
            <a:pPr lvl="1"/>
            <a:r>
              <a:rPr lang="sr-Cyrl-BA" dirty="0" smtClean="0"/>
              <a:t>криминалне шеме у вези продаје и</a:t>
            </a:r>
          </a:p>
          <a:p>
            <a:pPr lvl="1"/>
            <a:r>
              <a:rPr lang="sr-Cyrl-BA" dirty="0" smtClean="0"/>
              <a:t>остале криминалне шеме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7962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 НА МОГУЋИ СУКОБ ИНТЕРЕСА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велики обим трансакција са </a:t>
            </a:r>
            <a:r>
              <a:rPr lang="sr-Cyrl-BA" dirty="0" smtClean="0"/>
              <a:t>једним </a:t>
            </a:r>
            <a:r>
              <a:rPr lang="sr-Cyrl-BA" dirty="0" smtClean="0"/>
              <a:t>правним лицем</a:t>
            </a:r>
          </a:p>
          <a:p>
            <a:r>
              <a:rPr lang="sr-Cyrl-BA" dirty="0" smtClean="0"/>
              <a:t>раније </a:t>
            </a:r>
            <a:r>
              <a:rPr lang="sr-Cyrl-BA" dirty="0" smtClean="0"/>
              <a:t>непознат (породични и др.) однос </a:t>
            </a:r>
            <a:r>
              <a:rPr lang="sr-Cyrl-BA" dirty="0" smtClean="0"/>
              <a:t>између запосленог и неке треће стране</a:t>
            </a:r>
          </a:p>
          <a:p>
            <a:r>
              <a:rPr lang="sr-Cyrl-BA" dirty="0" smtClean="0"/>
              <a:t>неадекватна подјела и разграничење обавеза и одговорности у ланцу одлучивања (ликвидирање фактура, одобравање плаћања, књижење, итд., везаном за купце, добављаче и сл.)</a:t>
            </a:r>
          </a:p>
          <a:p>
            <a:r>
              <a:rPr lang="sr-Cyrl-BA" dirty="0" smtClean="0"/>
              <a:t>постојање одређене обавезе у низу сукцесивних финансијских извјештаја током дужег </a:t>
            </a:r>
            <a:r>
              <a:rPr lang="sr-Cyrl-BA" dirty="0" smtClean="0"/>
              <a:t>временског </a:t>
            </a:r>
            <a:r>
              <a:rPr lang="sr-Cyrl-BA" dirty="0" smtClean="0"/>
              <a:t>периода</a:t>
            </a:r>
          </a:p>
          <a:p>
            <a:r>
              <a:rPr lang="sr-Cyrl-BA" dirty="0" smtClean="0"/>
              <a:t>високи износи отписа обавеза у корист ванредних прихода</a:t>
            </a:r>
          </a:p>
          <a:p>
            <a:r>
              <a:rPr lang="sr-Cyrl-BA" dirty="0" smtClean="0"/>
              <a:t>у јавном сектору, значајно учешће нетранспарентних поступака јавних </a:t>
            </a:r>
            <a:r>
              <a:rPr lang="sr-Cyrl-BA" dirty="0" smtClean="0"/>
              <a:t>набавки</a:t>
            </a:r>
          </a:p>
          <a:p>
            <a:r>
              <a:rPr lang="sr-Cyrl-BA" dirty="0" smtClean="0"/>
              <a:t>специфичност једночланих ДОО – власник или неко из његове породице су често у улози директора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238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ПОДМИЋИВАЊЕ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нуђење, давање, примање или тражење новца или нечег другог у циљу вршења утицаја на </a:t>
            </a:r>
            <a:r>
              <a:rPr lang="sr-Cyrl-BA" dirty="0" smtClean="0"/>
              <a:t>пословне активности </a:t>
            </a:r>
            <a:r>
              <a:rPr lang="sr-Cyrl-BA" dirty="0" smtClean="0"/>
              <a:t>или пословне одлуке</a:t>
            </a:r>
          </a:p>
          <a:p>
            <a:r>
              <a:rPr lang="sr-Cyrl-BA" dirty="0" smtClean="0"/>
              <a:t>најчешће се повезује са политиком</a:t>
            </a:r>
          </a:p>
          <a:p>
            <a:r>
              <a:rPr lang="sr-Cyrl-BA" dirty="0" smtClean="0"/>
              <a:t>подкатегорије:</a:t>
            </a:r>
          </a:p>
          <a:p>
            <a:pPr lvl="1"/>
            <a:r>
              <a:rPr lang="sr-Cyrl-BA" dirty="0" smtClean="0"/>
              <a:t>подмићивање ради продаје  (тајна плаћања запосленима у копманијама које врше набавку)</a:t>
            </a:r>
          </a:p>
          <a:p>
            <a:pPr lvl="1"/>
            <a:r>
              <a:rPr lang="sr-Cyrl-BA" dirty="0" smtClean="0"/>
              <a:t>намјештање тендера (помагање понуђачу да добије уговор који иначе подрзаумијева конкурентске услове продаје)</a:t>
            </a:r>
          </a:p>
          <a:p>
            <a:pPr lvl="2"/>
            <a:r>
              <a:rPr lang="sr-Cyrl-BA" dirty="0" smtClean="0"/>
              <a:t>примјер: подмићивање у поступцима јавних набавки роба, </a:t>
            </a:r>
            <a:r>
              <a:rPr lang="sr-Cyrl-BA" dirty="0" smtClean="0"/>
              <a:t>радова </a:t>
            </a:r>
            <a:r>
              <a:rPr lang="sr-Cyrl-BA" dirty="0" smtClean="0"/>
              <a:t>и услуга (кроз избор неодговарајућег поступка јавне набавке, прилагођавање тендерске документације условима који одговарају одређеном понуђачу, непровођење јавне набавке иако када је прописана обавеза провођења и др.)</a:t>
            </a:r>
          </a:p>
          <a:p>
            <a:pPr lvl="1"/>
            <a:r>
              <a:rPr lang="sr-Cyrl-BA" dirty="0" smtClean="0"/>
              <a:t>остале шеме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3046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 НА МОГУЋЕ ПОДМИЋИВАЊЕ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значајне промјене у начину живота запосленог (набавка скупоцјених аута, љетовање или зимовање на топ дестинацијама, учестали излазак у скупе и атрактивне угоститељске и друге објекте, набавка скупоцјених одјела, значајна улагања у некретнине, итд.)</a:t>
            </a:r>
          </a:p>
          <a:p>
            <a:r>
              <a:rPr lang="sr-Cyrl-BA" dirty="0" smtClean="0"/>
              <a:t>откривање односа између запосленог и добављача, купаца и др.</a:t>
            </a:r>
          </a:p>
          <a:p>
            <a:r>
              <a:rPr lang="sr-Cyrl-BA" dirty="0" smtClean="0"/>
              <a:t>неадекватна подјела обавеза и овлашћења у односу на трансакције из дужничко-повјерилачких односа, итд.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3386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НЕЛЕГАЛНЕ НАГРАДЕ И ЕКОНОМСКА УЦЈЕНА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н</a:t>
            </a:r>
            <a:r>
              <a:rPr lang="sr-Cyrl-BA" dirty="0" smtClean="0"/>
              <a:t>елегалне </a:t>
            </a:r>
            <a:r>
              <a:rPr lang="sr-Cyrl-BA" dirty="0" smtClean="0"/>
              <a:t>награде су сличне подмићивању, с тим што у том случају не постоји неопходна намјера да се утиче на пословне одлуке (давање скупоцјених поклона, омогућавање </a:t>
            </a:r>
            <a:r>
              <a:rPr lang="sr-Cyrl-BA" dirty="0" smtClean="0"/>
              <a:t>бесплатног </a:t>
            </a:r>
            <a:r>
              <a:rPr lang="sr-Cyrl-BA" dirty="0" smtClean="0"/>
              <a:t>одмора и др.)</a:t>
            </a:r>
          </a:p>
          <a:p>
            <a:r>
              <a:rPr lang="sr-Cyrl-BA" dirty="0" smtClean="0"/>
              <a:t>награде се дају након одређених активности (договора и сл.) због чега је тешко доказати постојање криминалне шеме</a:t>
            </a:r>
          </a:p>
          <a:p>
            <a:r>
              <a:rPr lang="sr-Cyrl-BA" dirty="0" smtClean="0"/>
              <a:t>поклони мале вриједности – све преко тога сматра се неприхватљивим и кажњивим на одређени начин</a:t>
            </a:r>
          </a:p>
          <a:p>
            <a:r>
              <a:rPr lang="sr-Cyrl-BA" dirty="0" smtClean="0"/>
              <a:t>економска уцјена је супротна подмићивању – умјесто, на примјер, да продавац нуди мито, запослени од продавца захтијева да му плати одређени износ како би му заузврат учинио одређену услугу </a:t>
            </a:r>
            <a:r>
              <a:rPr lang="sr-Cyrl-BA" dirty="0" smtClean="0"/>
              <a:t> (јавни сектор?)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3181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КРАЂА НОВЦА И ДРУГЕ ИМОВИНЕ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намјерно узимање готовине или друге имовине послодавца, без његове сагласности и против његове воље</a:t>
            </a:r>
          </a:p>
          <a:p>
            <a:r>
              <a:rPr lang="sr-Cyrl-BA" dirty="0" smtClean="0"/>
              <a:t>крађа готовине:</a:t>
            </a:r>
          </a:p>
          <a:p>
            <a:pPr lvl="1"/>
            <a:r>
              <a:rPr lang="sr-Cyrl-BA" dirty="0" smtClean="0"/>
              <a:t>крађа готовине из благајне</a:t>
            </a:r>
          </a:p>
          <a:p>
            <a:pPr lvl="1"/>
            <a:r>
              <a:rPr lang="sr-Cyrl-BA" dirty="0" smtClean="0"/>
              <a:t>крађа депозита</a:t>
            </a:r>
          </a:p>
          <a:p>
            <a:pPr lvl="1"/>
            <a:r>
              <a:rPr lang="sr-Cyrl-BA" dirty="0" smtClean="0"/>
              <a:t>остале шеме</a:t>
            </a:r>
          </a:p>
          <a:p>
            <a:r>
              <a:rPr lang="sr-Cyrl-BA" dirty="0" smtClean="0"/>
              <a:t>грађа залиха и друге имовине</a:t>
            </a:r>
          </a:p>
          <a:p>
            <a:pPr lvl="1"/>
            <a:r>
              <a:rPr lang="sr-Cyrl-BA" dirty="0" smtClean="0"/>
              <a:t>’’једноставна крађа’’ без покушаја прикривања криминалне радње</a:t>
            </a:r>
          </a:p>
          <a:p>
            <a:pPr lvl="1"/>
            <a:r>
              <a:rPr lang="sr-Cyrl-BA" dirty="0" smtClean="0"/>
              <a:t>крађа уз покушај да се ’’покрије’’ фалсификованом књиговодствено  документацијом</a:t>
            </a:r>
          </a:p>
          <a:p>
            <a:r>
              <a:rPr lang="sr-Cyrl-BA" dirty="0" smtClean="0"/>
              <a:t>попис имовине (редован, ванредни, дјелимични, потпуни) представља једну од кључних контролних активности која се проводи у циљу откривања правих разлога за одступања стварног и књиговодственог стања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862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 О МОГУЋОЈ КРАЂИ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неуобичајен или необјашњив пад нивоа </a:t>
            </a:r>
            <a:r>
              <a:rPr lang="sr-Cyrl-BA" dirty="0" smtClean="0"/>
              <a:t>уплата од купаца</a:t>
            </a:r>
            <a:endParaRPr lang="sr-Cyrl-BA" dirty="0" smtClean="0"/>
          </a:p>
          <a:p>
            <a:r>
              <a:rPr lang="sr-Cyrl-BA" dirty="0" smtClean="0"/>
              <a:t>промјене у начину живота одређеног запосленог лица (менаџера, благајника, рачуновође, ...)</a:t>
            </a:r>
          </a:p>
          <a:p>
            <a:r>
              <a:rPr lang="sr-Cyrl-BA" dirty="0" smtClean="0"/>
              <a:t>високи износи мањкова на залихама робе или материјала</a:t>
            </a:r>
          </a:p>
          <a:p>
            <a:r>
              <a:rPr lang="sr-Cyrl-BA" dirty="0" smtClean="0"/>
              <a:t>пријављене крађе значајних износа готовине (на примјер, новца који се транспортује од централног ка локалним трезорима у банци), </a:t>
            </a:r>
            <a:r>
              <a:rPr lang="sr-Cyrl-BA" dirty="0" smtClean="0"/>
              <a:t>...</a:t>
            </a:r>
          </a:p>
          <a:p>
            <a:r>
              <a:rPr lang="sr-Cyrl-BA" dirty="0" smtClean="0"/>
              <a:t>пријављивање крађе надлежним полицијским органима</a:t>
            </a:r>
          </a:p>
          <a:p>
            <a:r>
              <a:rPr lang="sr-Cyrl-BA" dirty="0" smtClean="0"/>
              <a:t>евидентирање значајног износа расхода – губитака на залихама по основу ванредних догађаја (на примјер, у случају масовних поплава или других елементарних непогода)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889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74638"/>
            <a:ext cx="7960057" cy="1143000"/>
          </a:xfrm>
        </p:spPr>
        <p:txBody>
          <a:bodyPr/>
          <a:lstStyle/>
          <a:p>
            <a:pPr algn="ctr"/>
            <a:r>
              <a:rPr lang="sr-Cyrl-BA" dirty="0" smtClean="0"/>
              <a:t>КРИМИНАЛНЕ ШЕМЕ ПРЕМА КЛАСИФИКАЦИЈИ</a:t>
            </a:r>
            <a:r>
              <a:rPr lang="en-US" dirty="0" smtClean="0"/>
              <a:t> ACFE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ACFE </a:t>
            </a:r>
            <a:r>
              <a:rPr lang="sr-Cyrl-BA" dirty="0" smtClean="0"/>
              <a:t>(Удружење овлашћених истражиоца криминалних радњи) се јавља као примарна организација за спречавање криминалних радњи</a:t>
            </a:r>
          </a:p>
          <a:p>
            <a:r>
              <a:rPr lang="sr-Cyrl-BA" dirty="0" smtClean="0"/>
              <a:t>класификација криминалних радњи коју је дао </a:t>
            </a:r>
            <a:r>
              <a:rPr lang="en-US" dirty="0" smtClean="0"/>
              <a:t>ACFE</a:t>
            </a:r>
            <a:r>
              <a:rPr lang="sr-Cyrl-BA" dirty="0" smtClean="0"/>
              <a:t> временом се показала стабилном (51 </a:t>
            </a:r>
            <a:r>
              <a:rPr lang="sr-Cyrl-BA" dirty="0" smtClean="0"/>
              <a:t>криминална </a:t>
            </a:r>
            <a:r>
              <a:rPr lang="sr-Cyrl-BA" dirty="0" smtClean="0"/>
              <a:t>шема)</a:t>
            </a:r>
          </a:p>
          <a:p>
            <a:r>
              <a:rPr lang="sr-Cyrl-BA" dirty="0" smtClean="0"/>
              <a:t>ова класификација обухвата ограничен – одређен број шема; иако број шема криминалних радњи у принципу није коначан, показује се да се око 80% криминалних радњи обави употребом око 20% идентификованих шема</a:t>
            </a:r>
          </a:p>
          <a:p>
            <a:r>
              <a:rPr lang="sr-Cyrl-BA" dirty="0" smtClean="0"/>
              <a:t>постоје незнатна преклапања у ’’стаблу’’ криминалних шема у односу на друге класификације</a:t>
            </a:r>
          </a:p>
          <a:p>
            <a:r>
              <a:rPr lang="sr-Cyrl-BA" dirty="0" smtClean="0"/>
              <a:t>јединствене карактеристике за три основне категорије криминалних шема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1315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ПЛАЋАЊА У </a:t>
            </a:r>
            <a:br>
              <a:rPr lang="sr-Cyrl-BA" dirty="0" smtClean="0"/>
            </a:br>
            <a:r>
              <a:rPr lang="sr-Cyrl-BA" dirty="0" smtClean="0"/>
              <a:t>КРИМИНАЛНЕ СВРХЕ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расподјела средстава са рачуна </a:t>
            </a:r>
            <a:r>
              <a:rPr lang="sr-Cyrl-BA" dirty="0" smtClean="0"/>
              <a:t>компаније врши </a:t>
            </a:r>
            <a:r>
              <a:rPr lang="sr-Cyrl-BA" dirty="0" smtClean="0"/>
              <a:t>се на </a:t>
            </a:r>
            <a:r>
              <a:rPr lang="sr-Cyrl-BA" dirty="0" smtClean="0"/>
              <a:t>начин </a:t>
            </a:r>
            <a:r>
              <a:rPr lang="sr-Cyrl-BA" dirty="0" smtClean="0"/>
              <a:t>који </a:t>
            </a:r>
            <a:r>
              <a:rPr lang="sr-Cyrl-BA" dirty="0" smtClean="0"/>
              <a:t>изгледа уобичајено </a:t>
            </a:r>
            <a:r>
              <a:rPr lang="sr-Cyrl-BA" dirty="0" smtClean="0"/>
              <a:t>(фалсификовање чекова, налога за плаћање, </a:t>
            </a:r>
            <a:r>
              <a:rPr lang="sr-Cyrl-BA" dirty="0" smtClean="0"/>
              <a:t>блгајаничких исплатница, достављање </a:t>
            </a:r>
            <a:r>
              <a:rPr lang="sr-Cyrl-BA" dirty="0" smtClean="0"/>
              <a:t>на плаћање лажних фактура </a:t>
            </a:r>
            <a:r>
              <a:rPr lang="sr-Cyrl-BA" dirty="0" smtClean="0"/>
              <a:t>или фактура које се не односе на расходе предузећа и </a:t>
            </a:r>
            <a:r>
              <a:rPr lang="sr-Cyrl-BA" dirty="0" smtClean="0"/>
              <a:t>др.)</a:t>
            </a:r>
          </a:p>
          <a:p>
            <a:r>
              <a:rPr lang="sr-Cyrl-BA" dirty="0" smtClean="0"/>
              <a:t>пет група ових криминалних шема:</a:t>
            </a:r>
          </a:p>
          <a:p>
            <a:pPr lvl="1"/>
            <a:r>
              <a:rPr lang="sr-Cyrl-BA" dirty="0" smtClean="0"/>
              <a:t>криминалне шеме у вези фактурисања</a:t>
            </a:r>
          </a:p>
          <a:p>
            <a:pPr lvl="1"/>
            <a:r>
              <a:rPr lang="sr-Cyrl-BA" dirty="0" smtClean="0"/>
              <a:t>криминалне шеме у вези обрачуна зарада</a:t>
            </a:r>
          </a:p>
          <a:p>
            <a:pPr lvl="1"/>
            <a:r>
              <a:rPr lang="sr-Cyrl-BA" dirty="0" smtClean="0"/>
              <a:t>криминалне шеме у вези накнада трошкова</a:t>
            </a:r>
          </a:p>
          <a:p>
            <a:pPr lvl="1"/>
            <a:r>
              <a:rPr lang="sr-Cyrl-BA" dirty="0" smtClean="0"/>
              <a:t>шеме у вези са малверзацијама са чековима</a:t>
            </a:r>
          </a:p>
          <a:p>
            <a:pPr lvl="1"/>
            <a:r>
              <a:rPr lang="sr-Cyrl-BA" dirty="0" smtClean="0"/>
              <a:t>шеме у вези исплата из благајне</a:t>
            </a:r>
          </a:p>
          <a:p>
            <a:pPr lvl="1"/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132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ШЕМЕ У ВЕЗИ ФАКТУРИСАЊА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ослањају се на рачуноводствени систем компаније</a:t>
            </a:r>
          </a:p>
          <a:p>
            <a:r>
              <a:rPr lang="sr-Cyrl-BA" dirty="0" smtClean="0"/>
              <a:t>подношење лажних захтјева за </a:t>
            </a:r>
            <a:r>
              <a:rPr lang="sr-Cyrl-BA" dirty="0" smtClean="0"/>
              <a:t>плаћањем обавеза</a:t>
            </a:r>
            <a:endParaRPr lang="sr-Cyrl-BA" dirty="0" smtClean="0"/>
          </a:p>
          <a:p>
            <a:r>
              <a:rPr lang="sr-Cyrl-BA" dirty="0" smtClean="0"/>
              <a:t>на примјер, добављач се заиста налази на листи добављача а фактура је одобрена од стране овлашћеног лица – плаћање даље тече кроз уобичајену процедуру</a:t>
            </a:r>
          </a:p>
          <a:p>
            <a:r>
              <a:rPr lang="sr-Cyrl-BA" dirty="0" smtClean="0"/>
              <a:t>плаћање формално-правно исправне фактуре испостављене од стране фиктивне компаније</a:t>
            </a:r>
          </a:p>
          <a:p>
            <a:r>
              <a:rPr lang="sr-Cyrl-BA" dirty="0" smtClean="0"/>
              <a:t>криминалне шеме уз незнање добављача</a:t>
            </a:r>
          </a:p>
          <a:p>
            <a:r>
              <a:rPr lang="sr-Cyrl-BA" dirty="0" smtClean="0"/>
              <a:t>криминалне шеме у вези набавки за личне потребе</a:t>
            </a:r>
          </a:p>
          <a:p>
            <a:r>
              <a:rPr lang="sr-Cyrl-BA" dirty="0" smtClean="0"/>
              <a:t>измирење обавеза уз употребу сложенијих начина измирења (цесија, асигнација, вишеструка компензација и др.)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04688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BA" dirty="0" smtClean="0"/>
              <a:t>једина наведена адреса добављача је поштански фах</a:t>
            </a:r>
          </a:p>
          <a:p>
            <a:r>
              <a:rPr lang="sr-Cyrl-BA" dirty="0" smtClean="0"/>
              <a:t>мањак података неопходних за контакт са добављачем, попут телефонског броја, и-мејл адресе и др.</a:t>
            </a:r>
          </a:p>
          <a:p>
            <a:r>
              <a:rPr lang="sr-Cyrl-BA" dirty="0" smtClean="0"/>
              <a:t>непостојање било каквих података о добављачу и његовим пословним активностима на интернету</a:t>
            </a:r>
          </a:p>
          <a:p>
            <a:r>
              <a:rPr lang="sr-Cyrl-BA" dirty="0" smtClean="0"/>
              <a:t>коришћење </a:t>
            </a:r>
            <a:r>
              <a:rPr lang="sr-Cyrl-BA" dirty="0" smtClean="0"/>
              <a:t>фактура </a:t>
            </a:r>
            <a:r>
              <a:rPr lang="sr-Cyrl-BA" dirty="0" smtClean="0"/>
              <a:t>добављача које су урађене ручно или у системима одвојеним од рачуноводственог</a:t>
            </a:r>
          </a:p>
          <a:p>
            <a:r>
              <a:rPr lang="sr-Cyrl-BA" dirty="0" smtClean="0"/>
              <a:t>у нашим условима, плаћања обавеза по непотписаним и неовјерениом фактурама</a:t>
            </a:r>
          </a:p>
          <a:p>
            <a:r>
              <a:rPr lang="sr-Cyrl-BA" dirty="0" smtClean="0"/>
              <a:t>редни бројеви фактура добављача представљају </a:t>
            </a:r>
            <a:r>
              <a:rPr lang="sr-Cyrl-BA" dirty="0" smtClean="0"/>
              <a:t>уређен, природни низ</a:t>
            </a:r>
            <a:endParaRPr lang="sr-Cyrl-BA" dirty="0" smtClean="0"/>
          </a:p>
          <a:p>
            <a:r>
              <a:rPr lang="sr-Cyrl-BA" dirty="0" smtClean="0"/>
              <a:t>добављач фактурише искључиво услуге, попут услуга консалтинга, истраживања тржишта и сл.</a:t>
            </a:r>
          </a:p>
          <a:p>
            <a:r>
              <a:rPr lang="sr-Cyrl-BA" dirty="0" smtClean="0"/>
              <a:t>на фактурама се налазе заокружени износи</a:t>
            </a:r>
          </a:p>
          <a:p>
            <a:r>
              <a:rPr lang="sr-Cyrl-BA" dirty="0" smtClean="0"/>
              <a:t>купљене ставке су неуобичајене за одређену дјелатност</a:t>
            </a:r>
          </a:p>
          <a:p>
            <a:r>
              <a:rPr lang="sr-Cyrl-BA" dirty="0" smtClean="0"/>
              <a:t>на фактурама недостају стандардни подаци, </a:t>
            </a:r>
          </a:p>
          <a:p>
            <a:r>
              <a:rPr lang="sr-Cyrl-BA" dirty="0" smtClean="0"/>
              <a:t>учестала појава књижних задужења и, уопште, измјена првобитно уговорених износа </a:t>
            </a:r>
            <a:r>
              <a:rPr lang="sr-Cyrl-BA" dirty="0" smtClean="0"/>
              <a:t>обавеза (честа појава у јавном сектору), </a:t>
            </a:r>
            <a:endParaRPr lang="sr-Cyrl-BA" dirty="0" smtClean="0"/>
          </a:p>
          <a:p>
            <a:r>
              <a:rPr lang="sr-Cyrl-BA" dirty="0" smtClean="0"/>
              <a:t>учестало кориштење метода директних набавки у систему јавних набавки...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9966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ШЕМЕ У ВЕЗИ ОБРАЧУНА ЗАРАДА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плаћање обавеза фиктивно запосленим радницима (лицима која уопште не постоје или стварним лицима која нису запослена у компанији)</a:t>
            </a:r>
          </a:p>
          <a:p>
            <a:r>
              <a:rPr lang="sr-Cyrl-BA" dirty="0" smtClean="0"/>
              <a:t>плаћање фиктивних зарада на основу лажно приказаних радних сати или послова који нису извршени за рачун компаније</a:t>
            </a:r>
          </a:p>
          <a:p>
            <a:r>
              <a:rPr lang="sr-Cyrl-BA" dirty="0" smtClean="0"/>
              <a:t>плаћања по основу погрешно конципираних уговора (уговора о дјелу, о повременим и привременим пословима и др.) </a:t>
            </a:r>
          </a:p>
          <a:p>
            <a:r>
              <a:rPr lang="sr-Cyrl-BA" dirty="0" smtClean="0"/>
              <a:t>провизије или лажне компензације радницима (приказивање лажне продаје, прецјењивање продаје, повећана стопа провизије, симулирање повреде на послу и исплата штете преко осигуравајућих друштава),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987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неуобичајен или необјашњив пораст трошкова зарада</a:t>
            </a:r>
          </a:p>
          <a:p>
            <a:r>
              <a:rPr lang="sr-Cyrl-BA" dirty="0" smtClean="0"/>
              <a:t>исплате зарада за запослене:</a:t>
            </a:r>
          </a:p>
          <a:p>
            <a:pPr lvl="1"/>
            <a:r>
              <a:rPr lang="sr-Cyrl-BA" dirty="0" smtClean="0"/>
              <a:t>који никада не користе свој годишњи одмор</a:t>
            </a:r>
          </a:p>
          <a:p>
            <a:pPr lvl="1"/>
            <a:r>
              <a:rPr lang="sr-Cyrl-BA" dirty="0" smtClean="0"/>
              <a:t>који никада не иду на боловање</a:t>
            </a:r>
          </a:p>
          <a:p>
            <a:pPr lvl="1"/>
            <a:r>
              <a:rPr lang="sr-Cyrl-BA" dirty="0" smtClean="0"/>
              <a:t>за које је крај периода обрачуна зараде након датума престанка раног односа</a:t>
            </a:r>
          </a:p>
          <a:p>
            <a:r>
              <a:rPr lang="sr-Cyrl-BA" dirty="0" smtClean="0"/>
              <a:t>пораст исплата личних примања по основу уговора који се не сматрају уговорима из радног односа</a:t>
            </a:r>
          </a:p>
          <a:p>
            <a:r>
              <a:rPr lang="sr-Cyrl-BA" dirty="0" smtClean="0"/>
              <a:t>неуобичајене или необјашњиве исплате по основу дневница за службена путовања</a:t>
            </a:r>
          </a:p>
          <a:p>
            <a:r>
              <a:rPr lang="sr-Cyrl-BA" dirty="0" smtClean="0"/>
              <a:t>исплата зарада и других личних примања у говотовом новцу</a:t>
            </a:r>
          </a:p>
          <a:p>
            <a:r>
              <a:rPr lang="sr-Cyrl-BA" dirty="0" smtClean="0"/>
              <a:t>измирење одређених обавеза према запосленим у натури,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1457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ШЕМЕ У ВЕЗИ НАКНАДЕ ТРОШКОВА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плаћања обавеза на основу фалсификоване документације или </a:t>
            </a:r>
            <a:r>
              <a:rPr lang="sr-Cyrl-BA" dirty="0" smtClean="0"/>
              <a:t>документације </a:t>
            </a:r>
            <a:r>
              <a:rPr lang="sr-Cyrl-BA" dirty="0" smtClean="0"/>
              <a:t>која одговара стварно насталом трошку али се тај трошак не односи на компанију</a:t>
            </a:r>
          </a:p>
          <a:p>
            <a:r>
              <a:rPr lang="sr-Cyrl-BA" dirty="0" smtClean="0"/>
              <a:t>на примјер, плаћања ситних рачуна, чије измирење је дозвољено извршити готовим новцем</a:t>
            </a:r>
          </a:p>
          <a:p>
            <a:r>
              <a:rPr lang="sr-Cyrl-BA" dirty="0" smtClean="0"/>
              <a:t>Уредба о условима и начину плаћања готовим новцем</a:t>
            </a:r>
          </a:p>
          <a:p>
            <a:r>
              <a:rPr lang="sr-Cyrl-BA" dirty="0" smtClean="0"/>
              <a:t>ручно исписани рачуни, парагон блокови, итд</a:t>
            </a:r>
            <a:r>
              <a:rPr lang="sr-Cyrl-BA" dirty="0" smtClean="0"/>
              <a:t>.</a:t>
            </a:r>
          </a:p>
          <a:p>
            <a:r>
              <a:rPr lang="sr-Cyrl-BA" dirty="0" smtClean="0"/>
              <a:t>плаћања личних трошкова путем кредитних и дебитних картица</a:t>
            </a:r>
          </a:p>
          <a:p>
            <a:r>
              <a:rPr lang="sr-Cyrl-BA" dirty="0" smtClean="0"/>
              <a:t>плаћања трошкова мобилних телефона или других трошкова које је тешко разграничити између физичког и правног лица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6763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МАЛВЕРЗАЦИЈЕ СА ЧЕКОВИМА И МЈЕНИЦАМА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шеме </a:t>
            </a:r>
            <a:r>
              <a:rPr lang="sr-Cyrl-BA" dirty="0" smtClean="0"/>
              <a:t>у </a:t>
            </a:r>
            <a:r>
              <a:rPr lang="sr-Cyrl-BA" dirty="0" smtClean="0"/>
              <a:t>којим </a:t>
            </a:r>
            <a:r>
              <a:rPr lang="sr-Cyrl-BA" dirty="0" smtClean="0"/>
              <a:t>починилац физички врши припрему лажног чека или мјенице</a:t>
            </a:r>
          </a:p>
          <a:p>
            <a:r>
              <a:rPr lang="sr-Cyrl-BA" dirty="0" smtClean="0"/>
              <a:t>у свим другим случајевима малверзација </a:t>
            </a:r>
            <a:r>
              <a:rPr lang="sr-Cyrl-BA" dirty="0" smtClean="0"/>
              <a:t>повезаним са </a:t>
            </a:r>
            <a:r>
              <a:rPr lang="sr-Cyrl-BA" dirty="0" smtClean="0"/>
              <a:t>чековима и мјеницама, њихова употреба се подстиче на основу лажне документације (фактура и др.) о насталим обавезама</a:t>
            </a:r>
          </a:p>
          <a:p>
            <a:r>
              <a:rPr lang="sr-Cyrl-BA" dirty="0" smtClean="0"/>
              <a:t>варијанте:</a:t>
            </a:r>
          </a:p>
          <a:p>
            <a:pPr lvl="1"/>
            <a:r>
              <a:rPr lang="sr-Cyrl-BA" dirty="0" smtClean="0"/>
              <a:t>фалсификовање издаваоца (потписивање туђег имена)</a:t>
            </a:r>
          </a:p>
          <a:p>
            <a:pPr lvl="1"/>
            <a:r>
              <a:rPr lang="sr-Cyrl-BA" dirty="0" smtClean="0"/>
              <a:t>фалсификовање индосамента (индосамент – пренос свих права по чеку или мјеници са једног лица на друго)</a:t>
            </a:r>
          </a:p>
          <a:p>
            <a:pPr lvl="1"/>
            <a:r>
              <a:rPr lang="sr-Cyrl-BA" dirty="0" smtClean="0"/>
              <a:t>измјена примаоца </a:t>
            </a:r>
          </a:p>
          <a:p>
            <a:pPr lvl="1"/>
            <a:r>
              <a:rPr lang="sr-Cyrl-BA" dirty="0" smtClean="0"/>
              <a:t>прикривени чекови (убацивање чека на основу кога се врши проневјера у легално исписане чекове уз наду да се то неће примијетити од стране потписника)</a:t>
            </a:r>
          </a:p>
          <a:p>
            <a:pPr lvl="1"/>
            <a:r>
              <a:rPr lang="sr-Cyrl-BA" dirty="0" smtClean="0"/>
              <a:t>шеме у вези овлашћеног потписника – проневјере од стране лица које је овлашћено да потписује чекове или мјенице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5772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велики број поништених чекова</a:t>
            </a:r>
          </a:p>
          <a:p>
            <a:r>
              <a:rPr lang="sr-Cyrl-BA" dirty="0" smtClean="0"/>
              <a:t>непостојање информација о издатим или примљеним мјеницама (и другим гаранцијама) у ванбилансној евиденцији</a:t>
            </a:r>
          </a:p>
          <a:p>
            <a:r>
              <a:rPr lang="sr-Cyrl-BA" dirty="0" smtClean="0"/>
              <a:t>измјене примаоца или износа на поништеним чековима</a:t>
            </a:r>
          </a:p>
          <a:p>
            <a:r>
              <a:rPr lang="sr-Cyrl-BA" dirty="0" smtClean="0"/>
              <a:t>сумњиви примаоци или сумњива адреса примаоца</a:t>
            </a:r>
          </a:p>
          <a:p>
            <a:r>
              <a:rPr lang="sr-Cyrl-BA" dirty="0" smtClean="0"/>
              <a:t>дуплирани бројеви чекова или бројеви чекова који одступају од утврђеног низа редних бројева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2787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ШЕМЕ У ВЕЗИ ИСПЛАТА ИЗ БЛАГАЈНЕ И СА РАЧУНА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’’једноставно’’ неовлашћено узимање </a:t>
            </a:r>
            <a:r>
              <a:rPr lang="sr-Cyrl-BA" dirty="0" smtClean="0"/>
              <a:t>– крађа новца </a:t>
            </a:r>
            <a:r>
              <a:rPr lang="sr-Cyrl-BA" dirty="0" smtClean="0"/>
              <a:t>из благајне</a:t>
            </a:r>
          </a:p>
          <a:p>
            <a:r>
              <a:rPr lang="sr-Cyrl-BA" dirty="0" smtClean="0"/>
              <a:t>лажна </a:t>
            </a:r>
            <a:r>
              <a:rPr lang="sr-Cyrl-BA" dirty="0" smtClean="0"/>
              <a:t>поништавања уплата</a:t>
            </a:r>
            <a:endParaRPr lang="sr-Cyrl-BA" dirty="0" smtClean="0"/>
          </a:p>
          <a:p>
            <a:r>
              <a:rPr lang="sr-Cyrl-BA" dirty="0" smtClean="0"/>
              <a:t>лажни повраћаји новца у благајну</a:t>
            </a:r>
          </a:p>
          <a:p>
            <a:r>
              <a:rPr lang="sr-Cyrl-BA" dirty="0" smtClean="0"/>
              <a:t>одређене врсте дјелатности су значајно више изложене овим криминалним шемама (барови, ресторани, мале продавнице и сл.)</a:t>
            </a:r>
          </a:p>
          <a:p>
            <a:r>
              <a:rPr lang="sr-Cyrl-BA" dirty="0" smtClean="0"/>
              <a:t>достављање пословним банкама на плаћање фалсификованих налога за плаћање</a:t>
            </a:r>
          </a:p>
          <a:p>
            <a:r>
              <a:rPr lang="sr-Cyrl-BA" dirty="0" smtClean="0"/>
              <a:t>систем двојног потписа налога за плаћање</a:t>
            </a:r>
          </a:p>
          <a:p>
            <a:r>
              <a:rPr lang="sr-Cyrl-BA" dirty="0" smtClean="0"/>
              <a:t>претходне контролне активности – контролне активности прије креирања и потписивања налога за плаћање</a:t>
            </a:r>
          </a:p>
          <a:p>
            <a:r>
              <a:rPr lang="sr-Cyrl-BA" dirty="0" smtClean="0"/>
              <a:t>систем више половних рачуна, при чему су неки од њих блокирани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2950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SKIMMING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крађа новчаних средстава прије књижења њиховог пријема у пословним књигама</a:t>
            </a:r>
          </a:p>
          <a:p>
            <a:r>
              <a:rPr lang="sr-Cyrl-BA" dirty="0" smtClean="0"/>
              <a:t>ова криминална шема веже се за дјелатности у којима се одређене суме новца ’’уобичајено’’ </a:t>
            </a:r>
            <a:r>
              <a:rPr lang="sr-Cyrl-BA" dirty="0" smtClean="0"/>
              <a:t>и свјесно умањују </a:t>
            </a:r>
            <a:r>
              <a:rPr lang="sr-Cyrl-BA" dirty="0" smtClean="0"/>
              <a:t>прије књижења (на примјер, у кладионицама, у случају продаје робе набављене на </a:t>
            </a:r>
            <a:r>
              <a:rPr lang="sr-Cyrl-BA" dirty="0" smtClean="0"/>
              <a:t>црно, у малопродаји, ...</a:t>
            </a:r>
            <a:endParaRPr lang="sr-Cyrl-BA" dirty="0" smtClean="0"/>
          </a:p>
          <a:p>
            <a:r>
              <a:rPr lang="sr-Cyrl-BA" dirty="0" smtClean="0"/>
              <a:t>коме је заиста стало до тога да открије овакве криминалне радње?</a:t>
            </a:r>
          </a:p>
          <a:p>
            <a:r>
              <a:rPr lang="sr-Cyrl-BA" dirty="0" smtClean="0"/>
              <a:t>три групе оваквих шема:</a:t>
            </a:r>
          </a:p>
          <a:p>
            <a:pPr lvl="1"/>
            <a:r>
              <a:rPr lang="sr-Cyrl-BA" dirty="0" smtClean="0"/>
              <a:t>у вези са продајом (неевидентирана продаја, потцијењена продаја, ...)</a:t>
            </a:r>
          </a:p>
          <a:p>
            <a:pPr lvl="1"/>
            <a:r>
              <a:rPr lang="sr-Cyrl-BA" dirty="0" smtClean="0"/>
              <a:t>у вези са потраживањима (шеме у вези са отписивањем, шеме у вези са преклапањем, ...</a:t>
            </a:r>
          </a:p>
          <a:p>
            <a:pPr lvl="1"/>
            <a:r>
              <a:rPr lang="sr-Cyrl-BA" dirty="0" smtClean="0"/>
              <a:t>у вези са рефундацијом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0208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ACFE</a:t>
            </a:r>
            <a:r>
              <a:rPr lang="sr-Cyrl-BA" dirty="0" smtClean="0"/>
              <a:t> – СТАБЛО КРИМИНАЛНИХ РАДЊИ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00249861"/>
              </p:ext>
            </p:extLst>
          </p:nvPr>
        </p:nvGraphicFramePr>
        <p:xfrm>
          <a:off x="152400" y="1600200"/>
          <a:ext cx="8153400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133600"/>
                <a:gridCol w="2133600"/>
                <a:gridCol w="167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Опис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Криминалне радње  у ФИ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Присвајање средстава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Корупција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Починилац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Извршни менаџмент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Запослени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2 стране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Размјера криминалне</a:t>
                      </a:r>
                      <a:r>
                        <a:rPr lang="sr-Cyrl-BA" baseline="0" dirty="0" smtClean="0"/>
                        <a:t> радње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Највећа: 1 – 258 милиона </a:t>
                      </a:r>
                      <a:r>
                        <a:rPr lang="en-US" dirty="0" smtClean="0"/>
                        <a:t>USD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Најмања:</a:t>
                      </a:r>
                      <a:r>
                        <a:rPr lang="sr-Cyrl-BA" baseline="0" dirty="0" smtClean="0"/>
                        <a:t> 93.000 </a:t>
                      </a:r>
                      <a:r>
                        <a:rPr lang="en-US" baseline="0" dirty="0" smtClean="0"/>
                        <a:t>USD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Средња: 250.000 </a:t>
                      </a:r>
                      <a:r>
                        <a:rPr lang="en-US" dirty="0" smtClean="0"/>
                        <a:t>USD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Учесталост криминалне радње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Најређа: 7,9%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Најчешћа: 92,7%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Средња:</a:t>
                      </a:r>
                      <a:r>
                        <a:rPr lang="sr-Cyrl-BA" baseline="0" dirty="0" smtClean="0"/>
                        <a:t> 30%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Мотивација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Цијене акција, бонуси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Лични притисци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Изазов, посао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Материјалност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Вјероватна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Није вјероватна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Зависи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Корисник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Компанија и починилац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Починилац (против компаније)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Починилац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Величина оштећене компаније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Велика компанија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Мала</a:t>
                      </a:r>
                      <a:r>
                        <a:rPr lang="sr-Cyrl-BA" baseline="0" dirty="0" smtClean="0"/>
                        <a:t> компанија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Зависи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25852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приходи су мањи од очекиваних</a:t>
            </a:r>
          </a:p>
          <a:p>
            <a:r>
              <a:rPr lang="sr-Cyrl-BA" dirty="0" smtClean="0"/>
              <a:t>приливи готовине у благајну или на пословни рачу(е) су мањи од очекиваних и нису упоредиви са другим подацима (на примјер, информацијама забиљеженим на рачунима потраживања од купаца)</a:t>
            </a:r>
          </a:p>
          <a:p>
            <a:r>
              <a:rPr lang="sr-Cyrl-BA" dirty="0" smtClean="0"/>
              <a:t>остварена добит је мања од </a:t>
            </a:r>
            <a:r>
              <a:rPr lang="sr-Cyrl-BA" dirty="0" smtClean="0"/>
              <a:t>пројектоване</a:t>
            </a:r>
          </a:p>
          <a:p>
            <a:r>
              <a:rPr lang="sr-Cyrl-BA" dirty="0" smtClean="0"/>
              <a:t>низак коефицијент обрта залиха трговачке робе уз константно ниску добит или низак губитак и одржавање текуће ликвидности</a:t>
            </a:r>
          </a:p>
          <a:p>
            <a:r>
              <a:rPr lang="sr-Cyrl-BA" dirty="0" smtClean="0"/>
              <a:t>ниски и уједначени износу бруто зарада запослених</a:t>
            </a:r>
          </a:p>
          <a:p>
            <a:r>
              <a:rPr lang="sr-Cyrl-BA" dirty="0" smtClean="0"/>
              <a:t>постојање значајних износа ‘’позајмица’’ власника, ...</a:t>
            </a:r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60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ШЕМА ПРЕКЛАПАЊА РАЧУНА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уплата извршена од стране једног купца књижи се као уплата од стране другог, због тога што је уплата од тог, другог купца претходно украдена</a:t>
            </a:r>
          </a:p>
          <a:p>
            <a:r>
              <a:rPr lang="sr-Cyrl-BA" dirty="0" smtClean="0"/>
              <a:t>оваква превара је релативно лака за починиоца али ју је релативно лако и открити:</a:t>
            </a:r>
          </a:p>
          <a:p>
            <a:pPr lvl="1"/>
            <a:r>
              <a:rPr lang="sr-Cyrl-BA" dirty="0" smtClean="0"/>
              <a:t>прије или касније ће се уочити проблем неадекватних токова новца из пословних активности</a:t>
            </a:r>
          </a:p>
          <a:p>
            <a:pPr lvl="1"/>
            <a:r>
              <a:rPr lang="sr-Cyrl-BA" dirty="0" smtClean="0"/>
              <a:t>починилац временом долази у проблем да прати ко је стварно платио дуг а ко је стварно и даље дужан, због чега неопходно мора да води ’’двојно књиговодство’’</a:t>
            </a:r>
          </a:p>
          <a:p>
            <a:pPr lvl="1"/>
            <a:r>
              <a:rPr lang="sr-Cyrl-BA" dirty="0" smtClean="0"/>
              <a:t>починилац не може да узме одмор или друго одсуство са посла јер ће друго лице лако открити превару</a:t>
            </a:r>
          </a:p>
          <a:p>
            <a:pPr lvl="1"/>
            <a:r>
              <a:rPr lang="sr-Cyrl-BA" dirty="0" smtClean="0"/>
              <a:t>улога мјера као што је ротација дужности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9651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ЗНАЦИ УПОЗОРЕЊА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притужбе купаца да су њихове уплате евидентиране знатно касније у односу на датуме плаћања – посебно значајно у случају употребе еквивалената готовине</a:t>
            </a:r>
          </a:p>
          <a:p>
            <a:r>
              <a:rPr lang="sr-Cyrl-BA" dirty="0" smtClean="0"/>
              <a:t>немогућност усклађивања салда потраживања у оквиру </a:t>
            </a:r>
            <a:r>
              <a:rPr lang="sr-Cyrl-BA" dirty="0" smtClean="0"/>
              <a:t>редовних процедура </a:t>
            </a:r>
            <a:r>
              <a:rPr lang="sr-Cyrl-BA" dirty="0" smtClean="0"/>
              <a:t>пописа имовине и обавеза – непотписани ИОС-и са купцима </a:t>
            </a:r>
            <a:endParaRPr lang="sr-Cyrl-BA" dirty="0" smtClean="0"/>
          </a:p>
          <a:p>
            <a:r>
              <a:rPr lang="sr-Cyrl-BA" dirty="0" smtClean="0"/>
              <a:t>непровођење прописаних процедура пописа потраживања</a:t>
            </a:r>
          </a:p>
          <a:p>
            <a:r>
              <a:rPr lang="sr-Cyrl-BA" dirty="0" smtClean="0"/>
              <a:t>необјављивање разлога за неизвршено усклађивање потраживања у нотама уз финансијске извјештаје</a:t>
            </a:r>
            <a:endParaRPr lang="sr-Cyrl-BA" dirty="0" smtClean="0"/>
          </a:p>
          <a:p>
            <a:r>
              <a:rPr lang="sr-Cyrl-BA" dirty="0" smtClean="0"/>
              <a:t>уочавање запослених који на радном мјесту остају и по истеку радног времена, </a:t>
            </a:r>
            <a:r>
              <a:rPr lang="sr-Cyrl-BA" dirty="0" smtClean="0"/>
              <a:t>одбијају ротацију на послу, избјегавају коришћење одмора и сл...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2368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ЗЛОУПОТРЕБЕ ИМОВИНЕ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употреба компјутерске опреме послодавца за обављање приватних послова </a:t>
            </a:r>
          </a:p>
          <a:p>
            <a:r>
              <a:rPr lang="sr-Cyrl-BA" dirty="0"/>
              <a:t>обављање приватних </a:t>
            </a:r>
            <a:r>
              <a:rPr lang="sr-Cyrl-BA" dirty="0" smtClean="0"/>
              <a:t>послова у току редовног радног времена </a:t>
            </a:r>
          </a:p>
          <a:p>
            <a:r>
              <a:rPr lang="sr-Cyrl-BA" dirty="0" smtClean="0"/>
              <a:t>позајмљивање, односно употреба (отворено или скривено) пословне имовине за приватне сврхе</a:t>
            </a:r>
          </a:p>
          <a:p>
            <a:r>
              <a:rPr lang="sr-Cyrl-BA" dirty="0" smtClean="0"/>
              <a:t>употреба приватне имовине (стварна или фиктивна) за пословне сврхе и исплата одређених надокнада по том основу власнику имовине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6727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153400" cy="1143000"/>
          </a:xfrm>
        </p:spPr>
        <p:txBody>
          <a:bodyPr/>
          <a:lstStyle/>
          <a:p>
            <a:pPr algn="ctr"/>
            <a:r>
              <a:rPr lang="sr-Cyrl-BA" sz="4000" dirty="0" smtClean="0"/>
              <a:t>ОПШТЕ МЕТОДЕ ЗА ОТКРИВАЊЕ КРИМИНАЛНИХ РАДЊИ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BA" dirty="0" smtClean="0"/>
              <a:t>у</a:t>
            </a:r>
            <a:r>
              <a:rPr lang="sr-Cyrl-BA" dirty="0" smtClean="0"/>
              <a:t>спостављена и активна интерна ревизија, </a:t>
            </a:r>
            <a:r>
              <a:rPr lang="sr-Cyrl-BA" dirty="0" smtClean="0"/>
              <a:t>укључујући и одбор за ревизију</a:t>
            </a:r>
          </a:p>
          <a:p>
            <a:r>
              <a:rPr lang="sr-Cyrl-BA" dirty="0"/>
              <a:t>побољшања </a:t>
            </a:r>
            <a:r>
              <a:rPr lang="sr-Cyrl-BA" dirty="0" smtClean="0"/>
              <a:t>у систему </a:t>
            </a:r>
            <a:r>
              <a:rPr lang="sr-Cyrl-BA" dirty="0"/>
              <a:t>интерних контрола и интерних контролних </a:t>
            </a:r>
            <a:r>
              <a:rPr lang="sr-Cyrl-BA" dirty="0" smtClean="0"/>
              <a:t>поступака (на примјер, у вези са пописом)</a:t>
            </a:r>
            <a:endParaRPr lang="en-US" dirty="0"/>
          </a:p>
          <a:p>
            <a:r>
              <a:rPr lang="sr-Cyrl-BA" dirty="0" smtClean="0"/>
              <a:t>хоризонтална и вертикална </a:t>
            </a:r>
            <a:r>
              <a:rPr lang="sr-Cyrl-BA" dirty="0" smtClean="0"/>
              <a:t>анализа </a:t>
            </a:r>
            <a:r>
              <a:rPr lang="sr-Cyrl-BA" dirty="0" smtClean="0"/>
              <a:t>финансијских извјештаја</a:t>
            </a:r>
          </a:p>
          <a:p>
            <a:r>
              <a:rPr lang="sr-Cyrl-BA" dirty="0" smtClean="0"/>
              <a:t>ненајављена </a:t>
            </a:r>
            <a:r>
              <a:rPr lang="sr-Cyrl-BA" dirty="0" smtClean="0"/>
              <a:t>ревизија или други вид контроле</a:t>
            </a:r>
            <a:endParaRPr lang="sr-Cyrl-BA" dirty="0" smtClean="0"/>
          </a:p>
          <a:p>
            <a:r>
              <a:rPr lang="sr-Cyrl-BA" dirty="0" smtClean="0"/>
              <a:t>ванредни и редовни попис имовине и обавеза</a:t>
            </a:r>
          </a:p>
          <a:p>
            <a:r>
              <a:rPr lang="sr-Cyrl-BA" dirty="0" smtClean="0"/>
              <a:t>анониман систем дојава </a:t>
            </a:r>
            <a:r>
              <a:rPr lang="sr-Cyrl-BA" dirty="0" smtClean="0"/>
              <a:t>(систем ’’звиждача’’)</a:t>
            </a:r>
            <a:endParaRPr lang="sr-Cyrl-BA" dirty="0" smtClean="0"/>
          </a:p>
          <a:p>
            <a:r>
              <a:rPr lang="sr-Cyrl-BA" dirty="0" smtClean="0"/>
              <a:t>провјера података </a:t>
            </a:r>
            <a:r>
              <a:rPr lang="sr-Cyrl-BA" dirty="0" smtClean="0"/>
              <a:t>за важеће </a:t>
            </a:r>
            <a:r>
              <a:rPr lang="sr-Cyrl-BA" dirty="0" smtClean="0"/>
              <a:t>знаке упозорења употребом компјутерских алата</a:t>
            </a:r>
          </a:p>
          <a:p>
            <a:r>
              <a:rPr lang="sr-Cyrl-BA" dirty="0" smtClean="0"/>
              <a:t>провјера пословног историјата извршних менаџера од стране екстерних ревизора</a:t>
            </a:r>
          </a:p>
          <a:p>
            <a:r>
              <a:rPr lang="sr-Cyrl-BA" dirty="0" smtClean="0"/>
              <a:t>професионални скептицизам екстерних ревизора, ...</a:t>
            </a:r>
          </a:p>
        </p:txBody>
      </p:sp>
    </p:spTree>
    <p:extLst>
      <p:ext uri="{BB962C8B-B14F-4D97-AF65-F5344CB8AC3E}">
        <p14:creationId xmlns:p14="http://schemas.microsoft.com/office/powerpoint/2010/main" xmlns="" val="96598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7620000" cy="1143000"/>
          </a:xfrm>
        </p:spPr>
        <p:txBody>
          <a:bodyPr/>
          <a:lstStyle/>
          <a:p>
            <a:pPr algn="ctr"/>
            <a:r>
              <a:rPr lang="sr-Cyrl-BA" dirty="0" smtClean="0"/>
              <a:t>КРИМИНАЛНЕ ШЕМЕ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001000" cy="5638800"/>
          </a:xfrm>
        </p:spPr>
        <p:txBody>
          <a:bodyPr>
            <a:normAutofit fontScale="47500" lnSpcReduction="20000"/>
          </a:bodyPr>
          <a:lstStyle/>
          <a:p>
            <a:r>
              <a:rPr lang="sr-Cyrl-BA" sz="3800" b="1" dirty="0" smtClean="0"/>
              <a:t>Шеме везане за финансијске извјештаје</a:t>
            </a:r>
          </a:p>
          <a:p>
            <a:pPr lvl="1"/>
            <a:r>
              <a:rPr lang="sr-Cyrl-BA" sz="3400" dirty="0" smtClean="0"/>
              <a:t>временска разграничења прихода и расхода</a:t>
            </a:r>
          </a:p>
          <a:p>
            <a:pPr lvl="1"/>
            <a:r>
              <a:rPr lang="sr-Cyrl-BA" sz="3400" dirty="0" smtClean="0"/>
              <a:t>фиктивни приходи</a:t>
            </a:r>
          </a:p>
          <a:p>
            <a:pPr lvl="1"/>
            <a:r>
              <a:rPr lang="sr-Cyrl-BA" sz="3400" dirty="0" smtClean="0"/>
              <a:t>неодговарајуће евидентирање обавеза</a:t>
            </a:r>
          </a:p>
          <a:p>
            <a:pPr lvl="1"/>
            <a:r>
              <a:rPr lang="sr-Cyrl-BA" sz="3400" dirty="0" smtClean="0"/>
              <a:t>неодговарајуће вредновање средстава</a:t>
            </a:r>
          </a:p>
          <a:p>
            <a:pPr lvl="1"/>
            <a:r>
              <a:rPr lang="sr-Cyrl-BA" sz="3400" dirty="0" smtClean="0"/>
              <a:t>неодговарајућа </a:t>
            </a:r>
            <a:r>
              <a:rPr lang="sr-Cyrl-BA" sz="3400" dirty="0" smtClean="0"/>
              <a:t>објелодањивања, ...</a:t>
            </a:r>
            <a:endParaRPr lang="sr-Cyrl-BA" sz="3400" dirty="0" smtClean="0"/>
          </a:p>
          <a:p>
            <a:r>
              <a:rPr lang="sr-Cyrl-BA" sz="3800" b="1" dirty="0" smtClean="0"/>
              <a:t>Шеме корупције</a:t>
            </a:r>
          </a:p>
          <a:p>
            <a:pPr lvl="1"/>
            <a:r>
              <a:rPr lang="sr-Cyrl-BA" sz="3400" dirty="0" smtClean="0"/>
              <a:t>сукоб интереса</a:t>
            </a:r>
          </a:p>
          <a:p>
            <a:pPr lvl="1"/>
            <a:r>
              <a:rPr lang="sr-Cyrl-BA" sz="3400" dirty="0" smtClean="0"/>
              <a:t>подмићивање</a:t>
            </a:r>
          </a:p>
          <a:p>
            <a:pPr lvl="1"/>
            <a:r>
              <a:rPr lang="sr-Cyrl-BA" sz="3400" dirty="0" smtClean="0"/>
              <a:t>нелегалне награде</a:t>
            </a:r>
          </a:p>
          <a:p>
            <a:pPr lvl="1"/>
            <a:r>
              <a:rPr lang="sr-Cyrl-BA" sz="3400" dirty="0" smtClean="0"/>
              <a:t>економска уцјена</a:t>
            </a:r>
          </a:p>
          <a:p>
            <a:r>
              <a:rPr lang="sr-Cyrl-BA" sz="3800" b="1" dirty="0" smtClean="0"/>
              <a:t>Шеме везане за присвајање средстава</a:t>
            </a:r>
          </a:p>
          <a:p>
            <a:pPr lvl="2"/>
            <a:r>
              <a:rPr lang="sr-Cyrl-BA" sz="3300" dirty="0" smtClean="0"/>
              <a:t>крађа (готовине, залиха и др.)</a:t>
            </a:r>
          </a:p>
          <a:p>
            <a:pPr lvl="2"/>
            <a:r>
              <a:rPr lang="sr-Cyrl-BA" sz="3300" dirty="0" smtClean="0"/>
              <a:t>плаћања у криминалне сврхе</a:t>
            </a:r>
          </a:p>
          <a:p>
            <a:pPr lvl="2"/>
            <a:r>
              <a:rPr lang="sr-Cyrl-BA" sz="3300" dirty="0" smtClean="0"/>
              <a:t>шеме у вези фактурисања</a:t>
            </a:r>
          </a:p>
          <a:p>
            <a:pPr lvl="2"/>
            <a:r>
              <a:rPr lang="sr-Cyrl-BA" sz="3300" dirty="0" smtClean="0"/>
              <a:t>шеме у вези обрачуна зарада</a:t>
            </a:r>
          </a:p>
          <a:p>
            <a:pPr lvl="2"/>
            <a:r>
              <a:rPr lang="sr-Cyrl-BA" sz="3300" dirty="0" smtClean="0"/>
              <a:t>шеме у вези накнаде трошкова</a:t>
            </a:r>
          </a:p>
          <a:p>
            <a:pPr lvl="2"/>
            <a:r>
              <a:rPr lang="sr-Cyrl-BA" sz="3300" dirty="0" smtClean="0"/>
              <a:t>малверзације са чековима и другим хартијама од вриједности</a:t>
            </a:r>
          </a:p>
          <a:p>
            <a:pPr lvl="2"/>
            <a:r>
              <a:rPr lang="sr-Cyrl-BA" sz="3300" dirty="0" smtClean="0"/>
              <a:t>шеме у вези исплата из благајне и са рачуна</a:t>
            </a:r>
          </a:p>
          <a:p>
            <a:pPr lvl="2"/>
            <a:r>
              <a:rPr lang="en-US" sz="3300" dirty="0" smtClean="0"/>
              <a:t>skimming </a:t>
            </a:r>
            <a:r>
              <a:rPr lang="sr-Cyrl-BA" sz="3300" dirty="0" smtClean="0"/>
              <a:t> - </a:t>
            </a:r>
            <a:r>
              <a:rPr lang="sr-Cyrl-BA" sz="3300" dirty="0" smtClean="0"/>
              <a:t>‘’скидање ‘’дијела новца прије евидентирања</a:t>
            </a:r>
            <a:endParaRPr lang="sr-Cyrl-BA" sz="3300" dirty="0" smtClean="0"/>
          </a:p>
          <a:p>
            <a:pPr lvl="2"/>
            <a:r>
              <a:rPr lang="sr-Cyrl-BA" sz="3300" dirty="0" smtClean="0"/>
              <a:t>шеме преклапања рачуна</a:t>
            </a:r>
          </a:p>
          <a:p>
            <a:pPr lvl="2"/>
            <a:r>
              <a:rPr lang="sr-Cyrl-BA" sz="3300" dirty="0" smtClean="0"/>
              <a:t>злоупотреба </a:t>
            </a:r>
            <a:r>
              <a:rPr lang="sr-Cyrl-BA" sz="3300" dirty="0" smtClean="0"/>
              <a:t>имовине, ...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xmlns="" val="345548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7848600" cy="1143000"/>
          </a:xfrm>
        </p:spPr>
        <p:txBody>
          <a:bodyPr/>
          <a:lstStyle/>
          <a:p>
            <a:pPr algn="ctr"/>
            <a:r>
              <a:rPr lang="sr-Cyrl-BA" dirty="0" smtClean="0"/>
              <a:t>ИНДИКАТОРИ ПРЕВАРЕ (</a:t>
            </a:r>
            <a:r>
              <a:rPr lang="en-US" dirty="0" smtClean="0"/>
              <a:t>RED FLAGS </a:t>
            </a:r>
            <a:r>
              <a:rPr lang="sr-Cyrl-BA" dirty="0" smtClean="0"/>
              <a:t>- ЦРВЕНЕ ЗАСТАВЕ)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знаци упозорења</a:t>
            </a:r>
          </a:p>
          <a:p>
            <a:r>
              <a:rPr lang="sr-Cyrl-BA" dirty="0" smtClean="0"/>
              <a:t>три репрезентативне професионалне групе – удружења у оквиру техничких стандарда на којима заснивају свој рад пр</a:t>
            </a:r>
            <a:r>
              <a:rPr lang="en-US" dirty="0" smtClean="0"/>
              <a:t>o</a:t>
            </a:r>
            <a:r>
              <a:rPr lang="sr-Cyrl-BA" dirty="0" smtClean="0"/>
              <a:t>мовишу знакове упозорења на могуће постојање криминалних ради:</a:t>
            </a:r>
          </a:p>
          <a:p>
            <a:pPr lvl="1"/>
            <a:r>
              <a:rPr lang="sr-Cyrl-BA" dirty="0" smtClean="0"/>
              <a:t>Амерички институт овлашћених јавних рачуновођа (</a:t>
            </a:r>
            <a:r>
              <a:rPr lang="en-US" dirty="0" smtClean="0"/>
              <a:t>AICPA</a:t>
            </a:r>
            <a:r>
              <a:rPr lang="sr-Cyrl-BA" dirty="0" smtClean="0"/>
              <a:t>)</a:t>
            </a:r>
            <a:endParaRPr lang="en-US" dirty="0" smtClean="0"/>
          </a:p>
          <a:p>
            <a:pPr lvl="1"/>
            <a:r>
              <a:rPr lang="sr-Cyrl-BA" dirty="0" smtClean="0"/>
              <a:t>Удружење за ревизију и контролу информационих система</a:t>
            </a:r>
            <a:r>
              <a:rPr lang="en-US" dirty="0" smtClean="0"/>
              <a:t> (ISACA)</a:t>
            </a:r>
            <a:endParaRPr lang="sr-Cyrl-BA" dirty="0" smtClean="0"/>
          </a:p>
          <a:p>
            <a:pPr lvl="1"/>
            <a:r>
              <a:rPr lang="sr-Cyrl-BA" dirty="0" smtClean="0"/>
              <a:t>Институт интерних ревизора (</a:t>
            </a:r>
            <a:r>
              <a:rPr lang="en-US" dirty="0" smtClean="0"/>
              <a:t>IIA</a:t>
            </a:r>
            <a:r>
              <a:rPr lang="sr-Cyrl-BA" dirty="0" smtClean="0"/>
              <a:t>)</a:t>
            </a:r>
            <a:endParaRPr lang="sr-Latn-BA" dirty="0" smtClean="0"/>
          </a:p>
          <a:p>
            <a:pPr lvl="1"/>
            <a:r>
              <a:rPr lang="sr-Latn-BA" dirty="0" smtClean="0"/>
              <a:t>...</a:t>
            </a:r>
            <a:endParaRPr lang="sr-Cyrl-BA" dirty="0" smtClean="0"/>
          </a:p>
          <a:p>
            <a:pPr lvl="1"/>
            <a:r>
              <a:rPr lang="sr-Cyrl-BA" dirty="0" smtClean="0"/>
              <a:t>Екстерни ревизори, интерни ревизори, форензичке рачуновође (укључујући форензичке ревизоре), ...</a:t>
            </a:r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0722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20000" cy="1143000"/>
          </a:xfrm>
        </p:spPr>
        <p:txBody>
          <a:bodyPr/>
          <a:lstStyle/>
          <a:p>
            <a:pPr algn="ctr"/>
            <a:r>
              <a:rPr lang="sr-Cyrl-BA" smtClean="0"/>
              <a:t>НЕКИ ОД ГЛАВНИХ ИНДИКАТОРА </a:t>
            </a:r>
            <a:r>
              <a:rPr lang="sr-Cyrl-BA" dirty="0" smtClean="0"/>
              <a:t>ПРЕВАРЕ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/>
              <a:t>велики недостатак готовине након наизглед успјешних пословних </a:t>
            </a:r>
            <a:r>
              <a:rPr lang="sr-Cyrl-BA" dirty="0" smtClean="0"/>
              <a:t>резултата (БУ </a:t>
            </a:r>
            <a:r>
              <a:rPr lang="en-US" dirty="0" smtClean="0"/>
              <a:t>vs.</a:t>
            </a:r>
            <a:r>
              <a:rPr lang="sr-Cyrl-BA" dirty="0" smtClean="0"/>
              <a:t> БТГ)</a:t>
            </a:r>
            <a:endParaRPr lang="sr-Cyrl-BA" dirty="0" smtClean="0"/>
          </a:p>
          <a:p>
            <a:r>
              <a:rPr lang="sr-Cyrl-BA" dirty="0" smtClean="0"/>
              <a:t>велики неочекивани губици (посебно ванредни), на примјер, на </a:t>
            </a:r>
            <a:r>
              <a:rPr lang="sr-Cyrl-BA" dirty="0" smtClean="0"/>
              <a:t>залихама (губитак по основу осталих – ванредних прихода и расхода)</a:t>
            </a:r>
            <a:endParaRPr lang="sr-Cyrl-BA" dirty="0" smtClean="0"/>
          </a:p>
          <a:p>
            <a:r>
              <a:rPr lang="sr-Cyrl-BA" dirty="0" smtClean="0"/>
              <a:t>примјена рачуноводствених политика и поступака који не омогућавају контролу трошкова и количине произведених </a:t>
            </a:r>
            <a:r>
              <a:rPr lang="sr-Cyrl-BA" dirty="0" smtClean="0"/>
              <a:t>залиха </a:t>
            </a:r>
            <a:endParaRPr lang="sr-Cyrl-BA" dirty="0" smtClean="0"/>
          </a:p>
          <a:p>
            <a:r>
              <a:rPr lang="sr-Cyrl-BA" dirty="0" smtClean="0"/>
              <a:t>опструисање рада интерних ревизора</a:t>
            </a:r>
          </a:p>
          <a:p>
            <a:r>
              <a:rPr lang="sr-Cyrl-BA" dirty="0" smtClean="0"/>
              <a:t>употреба копија умјесто оригиналних рачуна и друге књиговодствене </a:t>
            </a:r>
            <a:r>
              <a:rPr lang="sr-Cyrl-BA" dirty="0" smtClean="0"/>
              <a:t>документације (вјеродостојна кнњиговодствена исправа?)</a:t>
            </a:r>
            <a:endParaRPr lang="sr-Cyrl-BA" dirty="0" smtClean="0"/>
          </a:p>
          <a:p>
            <a:r>
              <a:rPr lang="sr-Cyrl-BA" dirty="0" smtClean="0"/>
              <a:t>учестала појава значајних </a:t>
            </a:r>
            <a:r>
              <a:rPr lang="sr-Cyrl-BA" dirty="0" smtClean="0"/>
              <a:t>износа мањкова </a:t>
            </a:r>
            <a:r>
              <a:rPr lang="sr-Cyrl-BA" dirty="0" smtClean="0"/>
              <a:t>и вишкова</a:t>
            </a:r>
          </a:p>
          <a:p>
            <a:r>
              <a:rPr lang="sr-Cyrl-BA" dirty="0" smtClean="0"/>
              <a:t>необични и високи отписи </a:t>
            </a:r>
            <a:r>
              <a:rPr lang="sr-Cyrl-BA" dirty="0" smtClean="0"/>
              <a:t>потраживања од купаца</a:t>
            </a:r>
            <a:endParaRPr lang="sr-Cyrl-BA" dirty="0" smtClean="0"/>
          </a:p>
          <a:p>
            <a:r>
              <a:rPr lang="sr-Cyrl-BA" dirty="0" smtClean="0"/>
              <a:t>неусклађеност прилива готовине (од купаца) са потраживањима и приходима од продаје</a:t>
            </a:r>
          </a:p>
          <a:p>
            <a:r>
              <a:rPr lang="sr-Cyrl-BA" dirty="0" smtClean="0"/>
              <a:t>неусклађеност одлива готовине са измирењем обавеза</a:t>
            </a:r>
          </a:p>
          <a:p>
            <a:r>
              <a:rPr lang="sr-Cyrl-BA" dirty="0" smtClean="0"/>
              <a:t>неуобичајено високи рачуни за специфичне услуге као што су услуге консалтинга, истраживања тржишта,</a:t>
            </a:r>
          </a:p>
          <a:p>
            <a:r>
              <a:rPr lang="sr-Cyrl-BA" dirty="0" smtClean="0"/>
              <a:t>неуобичајена или тешко доказива резервисања на терет трошкова, ...</a:t>
            </a:r>
          </a:p>
          <a:p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992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ОПШТИ ЗНАЦИ УПОЗОРЕЊА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промјене у </a:t>
            </a:r>
            <a:r>
              <a:rPr lang="sr-Cyrl-BA" dirty="0" smtClean="0"/>
              <a:t>понашању запосленог, </a:t>
            </a:r>
            <a:r>
              <a:rPr lang="sr-Cyrl-BA" dirty="0" smtClean="0"/>
              <a:t>проблематичан </a:t>
            </a:r>
            <a:r>
              <a:rPr lang="sr-Cyrl-BA" dirty="0"/>
              <a:t>карактер, стални </a:t>
            </a:r>
            <a:r>
              <a:rPr lang="sr-Cyrl-BA" dirty="0" smtClean="0"/>
              <a:t>бијес</a:t>
            </a:r>
          </a:p>
          <a:p>
            <a:r>
              <a:rPr lang="sr-Cyrl-BA" dirty="0" smtClean="0"/>
              <a:t>радна биографија са више </a:t>
            </a:r>
            <a:r>
              <a:rPr lang="sr-Cyrl-BA" dirty="0" smtClean="0"/>
              <a:t>прекида и честом промјеном радних мјеста</a:t>
            </a:r>
            <a:endParaRPr lang="sr-Cyrl-BA" dirty="0" smtClean="0"/>
          </a:p>
          <a:p>
            <a:r>
              <a:rPr lang="sr-Cyrl-BA" dirty="0" smtClean="0"/>
              <a:t>тенденција да се стало окривљују други</a:t>
            </a:r>
          </a:p>
          <a:p>
            <a:r>
              <a:rPr lang="sr-Cyrl-BA" dirty="0" smtClean="0"/>
              <a:t>промјене у начину живота</a:t>
            </a:r>
            <a:r>
              <a:rPr lang="sr-Latn-BA" dirty="0" smtClean="0"/>
              <a:t> </a:t>
            </a:r>
            <a:r>
              <a:rPr lang="sr-Cyrl-BA" dirty="0" smtClean="0"/>
              <a:t>менаџера, запослених, ...</a:t>
            </a:r>
          </a:p>
          <a:p>
            <a:r>
              <a:rPr lang="sr-Cyrl-BA" dirty="0" smtClean="0"/>
              <a:t>запослени </a:t>
            </a:r>
            <a:r>
              <a:rPr lang="sr-Cyrl-BA" dirty="0" smtClean="0"/>
              <a:t>су видно незадовољни </a:t>
            </a:r>
            <a:r>
              <a:rPr lang="sr-Cyrl-BA" dirty="0" smtClean="0"/>
              <a:t>послодавцем</a:t>
            </a:r>
          </a:p>
          <a:p>
            <a:r>
              <a:rPr lang="sr-Cyrl-BA" dirty="0" smtClean="0"/>
              <a:t>запослени избјегавају годишњи </a:t>
            </a:r>
            <a:r>
              <a:rPr lang="sr-Cyrl-BA" dirty="0" smtClean="0"/>
              <a:t>одмор и друга одсуства</a:t>
            </a:r>
            <a:endParaRPr lang="sr-Cyrl-BA" dirty="0" smtClean="0"/>
          </a:p>
          <a:p>
            <a:r>
              <a:rPr lang="sr-Cyrl-BA" dirty="0" smtClean="0"/>
              <a:t>запослени имају проблема са </a:t>
            </a:r>
            <a:r>
              <a:rPr lang="sr-Cyrl-BA" dirty="0" smtClean="0"/>
              <a:t>личним дуговима</a:t>
            </a:r>
            <a:endParaRPr lang="sr-Cyrl-BA" dirty="0" smtClean="0"/>
          </a:p>
          <a:p>
            <a:r>
              <a:rPr lang="sr-Cyrl-BA" dirty="0" smtClean="0"/>
              <a:t>запослени одбијају премјештаје, унапређења, </a:t>
            </a:r>
          </a:p>
          <a:p>
            <a:r>
              <a:rPr lang="sr-Cyrl-BA" dirty="0" smtClean="0"/>
              <a:t>рачуноводствене аномалије</a:t>
            </a:r>
          </a:p>
          <a:p>
            <a:r>
              <a:rPr lang="sr-Cyrl-BA" dirty="0" smtClean="0"/>
              <a:t>нагли раст </a:t>
            </a:r>
            <a:r>
              <a:rPr lang="sr-Cyrl-BA" dirty="0" smtClean="0"/>
              <a:t>или нагли пад пословних активности</a:t>
            </a:r>
          </a:p>
          <a:p>
            <a:r>
              <a:rPr lang="sr-Cyrl-BA" dirty="0" smtClean="0"/>
              <a:t>неуобичајено </a:t>
            </a:r>
            <a:r>
              <a:rPr lang="sr-Cyrl-BA" dirty="0" smtClean="0"/>
              <a:t>висока или ниска добит</a:t>
            </a:r>
          </a:p>
          <a:p>
            <a:r>
              <a:rPr lang="sr-Cyrl-BA" dirty="0" smtClean="0"/>
              <a:t>недостаци у систему интерних контрола</a:t>
            </a:r>
          </a:p>
          <a:p>
            <a:r>
              <a:rPr lang="sr-Cyrl-BA" dirty="0" smtClean="0"/>
              <a:t>агресивно понашање извршног менаџмента, итд.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791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7924800" cy="1143000"/>
          </a:xfrm>
        </p:spPr>
        <p:txBody>
          <a:bodyPr/>
          <a:lstStyle/>
          <a:p>
            <a:pPr algn="ctr"/>
            <a:r>
              <a:rPr lang="sr-Cyrl-BA" dirty="0" smtClean="0"/>
              <a:t>ЗНАЦИ УПОЗОРЕЊА У ВЕЗИ КРИМИНАЛНИХ РАДЊИ У ФИ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пријетње финансијској стабилности и профитабилности</a:t>
            </a:r>
          </a:p>
          <a:p>
            <a:r>
              <a:rPr lang="sr-Cyrl-BA" dirty="0" smtClean="0"/>
              <a:t>превелик притисак на менаџмент да испуни агресивне финансијске захтјеве</a:t>
            </a:r>
          </a:p>
          <a:p>
            <a:r>
              <a:rPr lang="sr-Cyrl-BA" dirty="0" smtClean="0"/>
              <a:t>доказ да извршни менаџери или чланови одбора финансијски зависе од </a:t>
            </a:r>
            <a:r>
              <a:rPr lang="sr-Cyrl-BA" dirty="0" smtClean="0"/>
              <a:t>пословних перформанси </a:t>
            </a:r>
            <a:r>
              <a:rPr lang="sr-Cyrl-BA" dirty="0" smtClean="0"/>
              <a:t>правног субјекта</a:t>
            </a:r>
          </a:p>
          <a:p>
            <a:r>
              <a:rPr lang="sr-Cyrl-BA" dirty="0" smtClean="0"/>
              <a:t>веома сложене трансакције и односи са трећим лицима</a:t>
            </a:r>
          </a:p>
          <a:p>
            <a:r>
              <a:rPr lang="sr-Cyrl-BA" dirty="0" smtClean="0"/>
              <a:t>неефикасан надзор над радом извршних директора</a:t>
            </a:r>
          </a:p>
          <a:p>
            <a:r>
              <a:rPr lang="sr-Cyrl-BA" dirty="0" smtClean="0"/>
              <a:t>сложена или нестабилна организациона структура</a:t>
            </a:r>
          </a:p>
          <a:p>
            <a:r>
              <a:rPr lang="sr-Cyrl-BA" dirty="0" smtClean="0"/>
              <a:t>неадекватне интерне контроле, посебно у области финансијског извјештавања</a:t>
            </a:r>
          </a:p>
          <a:p>
            <a:r>
              <a:rPr lang="sr-Cyrl-BA" dirty="0" smtClean="0"/>
              <a:t>неразумно повећање </a:t>
            </a:r>
            <a:r>
              <a:rPr lang="sr-Cyrl-BA" dirty="0" smtClean="0"/>
              <a:t>или смањење бруто </a:t>
            </a:r>
            <a:r>
              <a:rPr lang="sr-Cyrl-BA" dirty="0" smtClean="0"/>
              <a:t>марже</a:t>
            </a:r>
          </a:p>
          <a:p>
            <a:r>
              <a:rPr lang="sr-Cyrl-BA" dirty="0" smtClean="0"/>
              <a:t>негативни токови готовине из пословних активности</a:t>
            </a:r>
          </a:p>
          <a:p>
            <a:r>
              <a:rPr lang="sr-Cyrl-BA" dirty="0" smtClean="0"/>
              <a:t>неуобичајено висока или ниска добит</a:t>
            </a:r>
          </a:p>
          <a:p>
            <a:r>
              <a:rPr lang="sr-Cyrl-BA" dirty="0" smtClean="0"/>
              <a:t>значајан износ трансакција са повезаним странама</a:t>
            </a:r>
          </a:p>
          <a:p>
            <a:r>
              <a:rPr lang="sr-Cyrl-BA" dirty="0" smtClean="0"/>
              <a:t>значајне, неуобичајене и веома сложене трансакције на крају пословне године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8756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УПОЗОРЕЊА НА МОГУЋЕ ФИКТИВНЕ ПРИХОДЕ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неуобичајени раст средстава</a:t>
            </a:r>
          </a:p>
          <a:p>
            <a:r>
              <a:rPr lang="sr-Cyrl-BA" dirty="0" smtClean="0"/>
              <a:t>непостојање података или нелогични подаци за одређене купце, попут пословне адресе и сл.</a:t>
            </a:r>
          </a:p>
          <a:p>
            <a:r>
              <a:rPr lang="sr-Cyrl-BA" dirty="0" smtClean="0"/>
              <a:t>необјашњиве промјене у одређеним односима или показатељима – на примјер, приходи од продаје нису упоредиви са прометом дуговне стране рачуна потраживања или потражна страна рачуна потраживања није упоредива са приливима готовине по основу </a:t>
            </a:r>
            <a:r>
              <a:rPr lang="sr-Cyrl-BA" dirty="0" smtClean="0"/>
              <a:t>продаје</a:t>
            </a:r>
          </a:p>
          <a:p>
            <a:r>
              <a:rPr lang="sr-Cyrl-BA" dirty="0" smtClean="0"/>
              <a:t>неуобичајена и нелогична  одобравања рабата и других попуста на крају обрачунског периода</a:t>
            </a:r>
          </a:p>
          <a:p>
            <a:r>
              <a:rPr lang="sr-Cyrl-BA" dirty="0" smtClean="0"/>
              <a:t>неуобичајени поврати продатих учинака на почетку наредног обрачунског периода</a:t>
            </a:r>
          </a:p>
          <a:p>
            <a:r>
              <a:rPr lang="sr-Cyrl-BA" dirty="0" smtClean="0"/>
              <a:t>необјашњиве разлике између пословног и пореског биланса</a:t>
            </a:r>
            <a:endParaRPr lang="sr-Cyrl-BA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85445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341</TotalTime>
  <Words>2926</Words>
  <Application>Microsoft Office PowerPoint</Application>
  <PresentationFormat>On-screen Show (4:3)</PresentationFormat>
  <Paragraphs>304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Adjacency</vt:lpstr>
      <vt:lpstr>КРИМИНАЛНЕ ШЕМЕ, ЦРВЕНЕ ЗАСТАВЕ И ТЕХНИКЕ  ОТКРИВАЊА ПРЕВАРА</vt:lpstr>
      <vt:lpstr>КРИМИНАЛНЕ ШЕМЕ ПРЕМА КЛАСИФИКАЦИЈИ ACFE</vt:lpstr>
      <vt:lpstr>ACFE – СТАБЛО КРИМИНАЛНИХ РАДЊИ</vt:lpstr>
      <vt:lpstr>КРИМИНАЛНЕ ШЕМЕ</vt:lpstr>
      <vt:lpstr>ИНДИКАТОРИ ПРЕВАРЕ (RED FLAGS - ЦРВЕНЕ ЗАСТАВЕ)</vt:lpstr>
      <vt:lpstr>НЕКИ ОД ГЛАВНИХ ИНДИКАТОРА ПРЕВАРЕ </vt:lpstr>
      <vt:lpstr>ОПШТИ ЗНАЦИ УПОЗОРЕЊА</vt:lpstr>
      <vt:lpstr>ЗНАЦИ УПОЗОРЕЊА У ВЕЗИ КРИМИНАЛНИХ РАДЊИ У ФИ</vt:lpstr>
      <vt:lpstr>УПОЗОРЕЊА НА МОГУЋЕ ФИКТИВНЕ ПРИХОДЕ</vt:lpstr>
      <vt:lpstr>УПОЗОРЕЊА НА МОГУЋА ПРИКРИВАЊА ОБАВЕЗА</vt:lpstr>
      <vt:lpstr>УПОЗОРЕЊА НА МОГУЋА НЕАДЕКВАТНА ОБЈАВЉИВАЊА</vt:lpstr>
      <vt:lpstr>УПОЗОРЕЊА У ВЕЗИ СА ВРЕДНОВАЊЕМ ИМОВИНЕ</vt:lpstr>
      <vt:lpstr>СУКОБ ИНТЕРЕСА</vt:lpstr>
      <vt:lpstr>ЗНАЦИ УПОЗОРЕЊА НА МОГУЋИ СУКОБ ИНТЕРЕСА</vt:lpstr>
      <vt:lpstr>ПОДМИЋИВАЊЕ</vt:lpstr>
      <vt:lpstr>ЗНАЦИ УПОЗОРЕЊА НА МОГУЋЕ ПОДМИЋИВАЊЕ</vt:lpstr>
      <vt:lpstr>НЕЛЕГАЛНЕ НАГРАДЕ И ЕКОНОМСКА УЦЈЕНА</vt:lpstr>
      <vt:lpstr>КРАЂА НОВЦА И ДРУГЕ ИМОВИНЕ</vt:lpstr>
      <vt:lpstr>ЗНАЦИ УПОЗОРЕЊА О МОГУЋОЈ КРАЂИ</vt:lpstr>
      <vt:lpstr>ПЛАЋАЊА У  КРИМИНАЛНЕ СВРХЕ</vt:lpstr>
      <vt:lpstr>ШЕМЕ У ВЕЗИ ФАКТУРИСАЊА</vt:lpstr>
      <vt:lpstr>ЗНАЦИ УПОЗОРЕЊА</vt:lpstr>
      <vt:lpstr>ШЕМЕ У ВЕЗИ ОБРАЧУНА ЗАРАДА</vt:lpstr>
      <vt:lpstr>ЗНАЦИ УПОЗОРЕЊА</vt:lpstr>
      <vt:lpstr>ШЕМЕ У ВЕЗИ НАКНАДЕ ТРОШКОВА</vt:lpstr>
      <vt:lpstr>МАЛВЕРЗАЦИЈЕ СА ЧЕКОВИМА И МЈЕНИЦАМА</vt:lpstr>
      <vt:lpstr>ЗНАЦИ УПОЗОРЕЊА</vt:lpstr>
      <vt:lpstr>ШЕМЕ У ВЕЗИ ИСПЛАТА ИЗ БЛАГАЈНЕ И СА РАЧУНА</vt:lpstr>
      <vt:lpstr>SKIMMING</vt:lpstr>
      <vt:lpstr>ЗНАЦИ УПОЗОРЕЊА</vt:lpstr>
      <vt:lpstr>ШЕМА ПРЕКЛАПАЊА РАЧУНА</vt:lpstr>
      <vt:lpstr>ЗНАЦИ УПОЗОРЕЊА</vt:lpstr>
      <vt:lpstr>ЗЛОУПОТРЕБЕ ИМОВИНЕ</vt:lpstr>
      <vt:lpstr>ОПШТЕ МЕТОДЕ ЗА ОТКРИВАЊЕ КРИМИНАЛНИХ РАДЊИ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КРИМИНАЛНЕ ШЕМЕ, ЦРВЕНЕ ЗАСТАВЕ И ТЕХНИКЕ  ОТКРИВАЊА ПРЕВАРА</dc:title>
  <dc:creator>Brane</dc:creator>
  <cp:lastModifiedBy>Душко Шњегота</cp:lastModifiedBy>
  <cp:revision>70</cp:revision>
  <dcterms:created xsi:type="dcterms:W3CDTF">2006-08-16T00:00:00Z</dcterms:created>
  <dcterms:modified xsi:type="dcterms:W3CDTF">2017-12-12T09:06:18Z</dcterms:modified>
</cp:coreProperties>
</file>