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png" ContentType="image/png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jpg" ContentType="image/jpg"/>
  <Override PartName="/ppt/slides/slide2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371010" y="0"/>
            <a:ext cx="1219200" cy="6854825"/>
          </a:xfrm>
          <a:custGeom>
            <a:avLst/>
            <a:gdLst/>
            <a:ahLst/>
            <a:cxnLst/>
            <a:rect l="l" t="t" r="r" b="b"/>
            <a:pathLst>
              <a:path w="1219200" h="6854825">
                <a:moveTo>
                  <a:pt x="0" y="0"/>
                </a:moveTo>
                <a:lnTo>
                  <a:pt x="1218578" y="6854502"/>
                </a:lnTo>
              </a:path>
            </a:pathLst>
          </a:custGeom>
          <a:ln w="12693">
            <a:solidFill>
              <a:srgbClr val="BFBFB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7427696" y="3681412"/>
            <a:ext cx="4761230" cy="3175000"/>
          </a:xfrm>
          <a:custGeom>
            <a:avLst/>
            <a:gdLst/>
            <a:ahLst/>
            <a:cxnLst/>
            <a:rect l="l" t="t" r="r" b="b"/>
            <a:pathLst>
              <a:path w="4761230" h="3175000">
                <a:moveTo>
                  <a:pt x="4761128" y="0"/>
                </a:moveTo>
                <a:lnTo>
                  <a:pt x="0" y="3174967"/>
                </a:lnTo>
              </a:path>
            </a:pathLst>
          </a:custGeom>
          <a:ln w="12693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9181482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346" y="0"/>
                </a:moveTo>
                <a:lnTo>
                  <a:pt x="2043002" y="0"/>
                </a:lnTo>
                <a:lnTo>
                  <a:pt x="0" y="6858000"/>
                </a:lnTo>
                <a:lnTo>
                  <a:pt x="3007346" y="6858000"/>
                </a:lnTo>
                <a:lnTo>
                  <a:pt x="3007346" y="0"/>
                </a:lnTo>
                <a:close/>
              </a:path>
            </a:pathLst>
          </a:custGeom>
          <a:solidFill>
            <a:srgbClr val="90C226">
              <a:alpha val="301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9604933" y="0"/>
            <a:ext cx="2587625" cy="6858000"/>
          </a:xfrm>
          <a:custGeom>
            <a:avLst/>
            <a:gdLst/>
            <a:ahLst/>
            <a:cxnLst/>
            <a:rect l="l" t="t" r="r" b="b"/>
            <a:pathLst>
              <a:path w="2587625" h="6858000">
                <a:moveTo>
                  <a:pt x="2587060" y="0"/>
                </a:moveTo>
                <a:lnTo>
                  <a:pt x="0" y="0"/>
                </a:lnTo>
                <a:lnTo>
                  <a:pt x="1207967" y="6858000"/>
                </a:lnTo>
                <a:lnTo>
                  <a:pt x="2587060" y="6858000"/>
                </a:lnTo>
                <a:lnTo>
                  <a:pt x="2587060" y="0"/>
                </a:lnTo>
                <a:close/>
              </a:path>
            </a:pathLst>
          </a:custGeom>
          <a:solidFill>
            <a:srgbClr val="90C226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8932333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670" y="0"/>
                </a:moveTo>
                <a:lnTo>
                  <a:pt x="0" y="3810000"/>
                </a:lnTo>
                <a:lnTo>
                  <a:pt x="3259670" y="3810000"/>
                </a:lnTo>
                <a:lnTo>
                  <a:pt x="3259670" y="0"/>
                </a:lnTo>
                <a:close/>
              </a:path>
            </a:pathLst>
          </a:custGeom>
          <a:solidFill>
            <a:srgbClr val="54A021">
              <a:alpha val="7215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9337546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278" y="0"/>
                </a:moveTo>
                <a:lnTo>
                  <a:pt x="0" y="0"/>
                </a:lnTo>
                <a:lnTo>
                  <a:pt x="2467698" y="6858000"/>
                </a:lnTo>
                <a:lnTo>
                  <a:pt x="2851278" y="6858000"/>
                </a:lnTo>
                <a:lnTo>
                  <a:pt x="2851278" y="0"/>
                </a:lnTo>
                <a:close/>
              </a:path>
            </a:pathLst>
          </a:custGeom>
          <a:solidFill>
            <a:srgbClr val="3F7819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10898731" y="0"/>
            <a:ext cx="1290320" cy="6858000"/>
          </a:xfrm>
          <a:custGeom>
            <a:avLst/>
            <a:gdLst/>
            <a:ahLst/>
            <a:cxnLst/>
            <a:rect l="l" t="t" r="r" b="b"/>
            <a:pathLst>
              <a:path w="1290320" h="6858000">
                <a:moveTo>
                  <a:pt x="1290090" y="0"/>
                </a:moveTo>
                <a:lnTo>
                  <a:pt x="1018475" y="0"/>
                </a:lnTo>
                <a:lnTo>
                  <a:pt x="0" y="6858000"/>
                </a:lnTo>
                <a:lnTo>
                  <a:pt x="1290090" y="6858000"/>
                </a:lnTo>
                <a:lnTo>
                  <a:pt x="1290090" y="0"/>
                </a:lnTo>
                <a:close/>
              </a:path>
            </a:pathLst>
          </a:custGeom>
          <a:solidFill>
            <a:srgbClr val="C0E474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10940367" y="0"/>
            <a:ext cx="1249045" cy="6858000"/>
          </a:xfrm>
          <a:custGeom>
            <a:avLst/>
            <a:gdLst/>
            <a:ahLst/>
            <a:cxnLst/>
            <a:rect l="l" t="t" r="r" b="b"/>
            <a:pathLst>
              <a:path w="1249045" h="6858000">
                <a:moveTo>
                  <a:pt x="1248451" y="0"/>
                </a:moveTo>
                <a:lnTo>
                  <a:pt x="0" y="0"/>
                </a:lnTo>
                <a:lnTo>
                  <a:pt x="1108014" y="6858000"/>
                </a:lnTo>
                <a:lnTo>
                  <a:pt x="1248451" y="6858000"/>
                </a:lnTo>
                <a:lnTo>
                  <a:pt x="1248451" y="0"/>
                </a:lnTo>
                <a:close/>
              </a:path>
            </a:pathLst>
          </a:custGeom>
          <a:solidFill>
            <a:srgbClr val="90C226">
              <a:alpha val="650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k object 24"/>
          <p:cNvSpPr/>
          <p:nvPr/>
        </p:nvSpPr>
        <p:spPr>
          <a:xfrm>
            <a:off x="10371666" y="3589870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7154" y="0"/>
                </a:moveTo>
                <a:lnTo>
                  <a:pt x="0" y="3268129"/>
                </a:lnTo>
                <a:lnTo>
                  <a:pt x="1817154" y="3268129"/>
                </a:lnTo>
                <a:lnTo>
                  <a:pt x="1817154" y="0"/>
                </a:lnTo>
                <a:close/>
              </a:path>
            </a:pathLst>
          </a:custGeom>
          <a:solidFill>
            <a:srgbClr val="90C226">
              <a:alpha val="79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k object 25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800"/>
                </a:lnTo>
                <a:lnTo>
                  <a:pt x="448729" y="2844800"/>
                </a:lnTo>
                <a:lnTo>
                  <a:pt x="0" y="0"/>
                </a:lnTo>
                <a:close/>
              </a:path>
            </a:pathLst>
          </a:custGeom>
          <a:solidFill>
            <a:srgbClr val="90C226">
              <a:alpha val="8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90C226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371010" y="0"/>
            <a:ext cx="1219200" cy="6854825"/>
          </a:xfrm>
          <a:custGeom>
            <a:avLst/>
            <a:gdLst/>
            <a:ahLst/>
            <a:cxnLst/>
            <a:rect l="l" t="t" r="r" b="b"/>
            <a:pathLst>
              <a:path w="1219200" h="6854825">
                <a:moveTo>
                  <a:pt x="0" y="0"/>
                </a:moveTo>
                <a:lnTo>
                  <a:pt x="1218578" y="6854502"/>
                </a:lnTo>
              </a:path>
            </a:pathLst>
          </a:custGeom>
          <a:ln w="12693">
            <a:solidFill>
              <a:srgbClr val="BFBFB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7427696" y="3681412"/>
            <a:ext cx="4761230" cy="3175000"/>
          </a:xfrm>
          <a:custGeom>
            <a:avLst/>
            <a:gdLst/>
            <a:ahLst/>
            <a:cxnLst/>
            <a:rect l="l" t="t" r="r" b="b"/>
            <a:pathLst>
              <a:path w="4761230" h="3175000">
                <a:moveTo>
                  <a:pt x="4761128" y="0"/>
                </a:moveTo>
                <a:lnTo>
                  <a:pt x="0" y="3174967"/>
                </a:lnTo>
              </a:path>
            </a:pathLst>
          </a:custGeom>
          <a:ln w="12693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9181482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346" y="0"/>
                </a:moveTo>
                <a:lnTo>
                  <a:pt x="2043002" y="0"/>
                </a:lnTo>
                <a:lnTo>
                  <a:pt x="0" y="6858000"/>
                </a:lnTo>
                <a:lnTo>
                  <a:pt x="3007346" y="6858000"/>
                </a:lnTo>
                <a:lnTo>
                  <a:pt x="3007346" y="0"/>
                </a:lnTo>
                <a:close/>
              </a:path>
            </a:pathLst>
          </a:custGeom>
          <a:solidFill>
            <a:srgbClr val="90C226">
              <a:alpha val="301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9604933" y="0"/>
            <a:ext cx="2587625" cy="6858000"/>
          </a:xfrm>
          <a:custGeom>
            <a:avLst/>
            <a:gdLst/>
            <a:ahLst/>
            <a:cxnLst/>
            <a:rect l="l" t="t" r="r" b="b"/>
            <a:pathLst>
              <a:path w="2587625" h="6858000">
                <a:moveTo>
                  <a:pt x="2587060" y="0"/>
                </a:moveTo>
                <a:lnTo>
                  <a:pt x="0" y="0"/>
                </a:lnTo>
                <a:lnTo>
                  <a:pt x="1207967" y="6858000"/>
                </a:lnTo>
                <a:lnTo>
                  <a:pt x="2587060" y="6858000"/>
                </a:lnTo>
                <a:lnTo>
                  <a:pt x="2587060" y="0"/>
                </a:lnTo>
                <a:close/>
              </a:path>
            </a:pathLst>
          </a:custGeom>
          <a:solidFill>
            <a:srgbClr val="90C226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8932333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670" y="0"/>
                </a:moveTo>
                <a:lnTo>
                  <a:pt x="0" y="3810000"/>
                </a:lnTo>
                <a:lnTo>
                  <a:pt x="3259670" y="3810000"/>
                </a:lnTo>
                <a:lnTo>
                  <a:pt x="3259670" y="0"/>
                </a:lnTo>
                <a:close/>
              </a:path>
            </a:pathLst>
          </a:custGeom>
          <a:solidFill>
            <a:srgbClr val="54A021">
              <a:alpha val="7215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9337546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278" y="0"/>
                </a:moveTo>
                <a:lnTo>
                  <a:pt x="0" y="0"/>
                </a:lnTo>
                <a:lnTo>
                  <a:pt x="2467698" y="6858000"/>
                </a:lnTo>
                <a:lnTo>
                  <a:pt x="2851278" y="6858000"/>
                </a:lnTo>
                <a:lnTo>
                  <a:pt x="2851278" y="0"/>
                </a:lnTo>
                <a:close/>
              </a:path>
            </a:pathLst>
          </a:custGeom>
          <a:solidFill>
            <a:srgbClr val="3F7819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10898731" y="0"/>
            <a:ext cx="1290320" cy="6858000"/>
          </a:xfrm>
          <a:custGeom>
            <a:avLst/>
            <a:gdLst/>
            <a:ahLst/>
            <a:cxnLst/>
            <a:rect l="l" t="t" r="r" b="b"/>
            <a:pathLst>
              <a:path w="1290320" h="6858000">
                <a:moveTo>
                  <a:pt x="1290090" y="0"/>
                </a:moveTo>
                <a:lnTo>
                  <a:pt x="1018475" y="0"/>
                </a:lnTo>
                <a:lnTo>
                  <a:pt x="0" y="6858000"/>
                </a:lnTo>
                <a:lnTo>
                  <a:pt x="1290090" y="6858000"/>
                </a:lnTo>
                <a:lnTo>
                  <a:pt x="1290090" y="0"/>
                </a:lnTo>
                <a:close/>
              </a:path>
            </a:pathLst>
          </a:custGeom>
          <a:solidFill>
            <a:srgbClr val="C0E474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10940367" y="0"/>
            <a:ext cx="1249045" cy="6858000"/>
          </a:xfrm>
          <a:custGeom>
            <a:avLst/>
            <a:gdLst/>
            <a:ahLst/>
            <a:cxnLst/>
            <a:rect l="l" t="t" r="r" b="b"/>
            <a:pathLst>
              <a:path w="1249045" h="6858000">
                <a:moveTo>
                  <a:pt x="1248451" y="0"/>
                </a:moveTo>
                <a:lnTo>
                  <a:pt x="0" y="0"/>
                </a:lnTo>
                <a:lnTo>
                  <a:pt x="1108014" y="6858000"/>
                </a:lnTo>
                <a:lnTo>
                  <a:pt x="1248451" y="6858000"/>
                </a:lnTo>
                <a:lnTo>
                  <a:pt x="1248451" y="0"/>
                </a:lnTo>
                <a:close/>
              </a:path>
            </a:pathLst>
          </a:custGeom>
          <a:solidFill>
            <a:srgbClr val="90C226">
              <a:alpha val="650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k object 24"/>
          <p:cNvSpPr/>
          <p:nvPr/>
        </p:nvSpPr>
        <p:spPr>
          <a:xfrm>
            <a:off x="10371666" y="3589870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7154" y="0"/>
                </a:moveTo>
                <a:lnTo>
                  <a:pt x="0" y="3268129"/>
                </a:lnTo>
                <a:lnTo>
                  <a:pt x="1817154" y="3268129"/>
                </a:lnTo>
                <a:lnTo>
                  <a:pt x="1817154" y="0"/>
                </a:lnTo>
                <a:close/>
              </a:path>
            </a:pathLst>
          </a:custGeom>
          <a:solidFill>
            <a:srgbClr val="90C226">
              <a:alpha val="79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k object 25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800"/>
                </a:lnTo>
                <a:lnTo>
                  <a:pt x="448729" y="2844800"/>
                </a:lnTo>
                <a:lnTo>
                  <a:pt x="0" y="0"/>
                </a:lnTo>
                <a:close/>
              </a:path>
            </a:pathLst>
          </a:custGeom>
          <a:solidFill>
            <a:srgbClr val="90C226">
              <a:alpha val="8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90C226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90C226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371010" y="0"/>
            <a:ext cx="1219200" cy="6854825"/>
          </a:xfrm>
          <a:custGeom>
            <a:avLst/>
            <a:gdLst/>
            <a:ahLst/>
            <a:cxnLst/>
            <a:rect l="l" t="t" r="r" b="b"/>
            <a:pathLst>
              <a:path w="1219200" h="6854825">
                <a:moveTo>
                  <a:pt x="0" y="0"/>
                </a:moveTo>
                <a:lnTo>
                  <a:pt x="1218578" y="6854502"/>
                </a:lnTo>
              </a:path>
            </a:pathLst>
          </a:custGeom>
          <a:ln w="12693">
            <a:solidFill>
              <a:srgbClr val="BFBFB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7427696" y="3681412"/>
            <a:ext cx="4761230" cy="3175000"/>
          </a:xfrm>
          <a:custGeom>
            <a:avLst/>
            <a:gdLst/>
            <a:ahLst/>
            <a:cxnLst/>
            <a:rect l="l" t="t" r="r" b="b"/>
            <a:pathLst>
              <a:path w="4761230" h="3175000">
                <a:moveTo>
                  <a:pt x="4761128" y="0"/>
                </a:moveTo>
                <a:lnTo>
                  <a:pt x="0" y="3174967"/>
                </a:lnTo>
              </a:path>
            </a:pathLst>
          </a:custGeom>
          <a:ln w="12693">
            <a:solidFill>
              <a:srgbClr val="D9D9D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9181482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7346" y="0"/>
                </a:moveTo>
                <a:lnTo>
                  <a:pt x="2043002" y="0"/>
                </a:lnTo>
                <a:lnTo>
                  <a:pt x="0" y="6858000"/>
                </a:lnTo>
                <a:lnTo>
                  <a:pt x="3007346" y="6858000"/>
                </a:lnTo>
                <a:lnTo>
                  <a:pt x="3007346" y="0"/>
                </a:lnTo>
                <a:close/>
              </a:path>
            </a:pathLst>
          </a:custGeom>
          <a:solidFill>
            <a:srgbClr val="90C226">
              <a:alpha val="301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9604933" y="0"/>
            <a:ext cx="2587625" cy="6858000"/>
          </a:xfrm>
          <a:custGeom>
            <a:avLst/>
            <a:gdLst/>
            <a:ahLst/>
            <a:cxnLst/>
            <a:rect l="l" t="t" r="r" b="b"/>
            <a:pathLst>
              <a:path w="2587625" h="6858000">
                <a:moveTo>
                  <a:pt x="2587060" y="0"/>
                </a:moveTo>
                <a:lnTo>
                  <a:pt x="0" y="0"/>
                </a:lnTo>
                <a:lnTo>
                  <a:pt x="1207967" y="6858000"/>
                </a:lnTo>
                <a:lnTo>
                  <a:pt x="2587060" y="6858000"/>
                </a:lnTo>
                <a:lnTo>
                  <a:pt x="2587060" y="0"/>
                </a:lnTo>
                <a:close/>
              </a:path>
            </a:pathLst>
          </a:custGeom>
          <a:solidFill>
            <a:srgbClr val="90C226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8932333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670" y="0"/>
                </a:moveTo>
                <a:lnTo>
                  <a:pt x="0" y="3810000"/>
                </a:lnTo>
                <a:lnTo>
                  <a:pt x="3259670" y="3810000"/>
                </a:lnTo>
                <a:lnTo>
                  <a:pt x="3259670" y="0"/>
                </a:lnTo>
                <a:close/>
              </a:path>
            </a:pathLst>
          </a:custGeom>
          <a:solidFill>
            <a:srgbClr val="54A021">
              <a:alpha val="7215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9337546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278" y="0"/>
                </a:moveTo>
                <a:lnTo>
                  <a:pt x="0" y="0"/>
                </a:lnTo>
                <a:lnTo>
                  <a:pt x="2467698" y="6858000"/>
                </a:lnTo>
                <a:lnTo>
                  <a:pt x="2851278" y="6858000"/>
                </a:lnTo>
                <a:lnTo>
                  <a:pt x="2851278" y="0"/>
                </a:lnTo>
                <a:close/>
              </a:path>
            </a:pathLst>
          </a:custGeom>
          <a:solidFill>
            <a:srgbClr val="3F7819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10898731" y="0"/>
            <a:ext cx="1290320" cy="6858000"/>
          </a:xfrm>
          <a:custGeom>
            <a:avLst/>
            <a:gdLst/>
            <a:ahLst/>
            <a:cxnLst/>
            <a:rect l="l" t="t" r="r" b="b"/>
            <a:pathLst>
              <a:path w="1290320" h="6858000">
                <a:moveTo>
                  <a:pt x="1290090" y="0"/>
                </a:moveTo>
                <a:lnTo>
                  <a:pt x="1018475" y="0"/>
                </a:lnTo>
                <a:lnTo>
                  <a:pt x="0" y="6858000"/>
                </a:lnTo>
                <a:lnTo>
                  <a:pt x="1290090" y="6858000"/>
                </a:lnTo>
                <a:lnTo>
                  <a:pt x="1290090" y="0"/>
                </a:lnTo>
                <a:close/>
              </a:path>
            </a:pathLst>
          </a:custGeom>
          <a:solidFill>
            <a:srgbClr val="C0E474">
              <a:alpha val="701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10940367" y="0"/>
            <a:ext cx="1249045" cy="6858000"/>
          </a:xfrm>
          <a:custGeom>
            <a:avLst/>
            <a:gdLst/>
            <a:ahLst/>
            <a:cxnLst/>
            <a:rect l="l" t="t" r="r" b="b"/>
            <a:pathLst>
              <a:path w="1249045" h="6858000">
                <a:moveTo>
                  <a:pt x="1248451" y="0"/>
                </a:moveTo>
                <a:lnTo>
                  <a:pt x="0" y="0"/>
                </a:lnTo>
                <a:lnTo>
                  <a:pt x="1108014" y="6858000"/>
                </a:lnTo>
                <a:lnTo>
                  <a:pt x="1248451" y="6858000"/>
                </a:lnTo>
                <a:lnTo>
                  <a:pt x="1248451" y="0"/>
                </a:lnTo>
                <a:close/>
              </a:path>
            </a:pathLst>
          </a:custGeom>
          <a:solidFill>
            <a:srgbClr val="90C226">
              <a:alpha val="650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k object 24"/>
          <p:cNvSpPr/>
          <p:nvPr/>
        </p:nvSpPr>
        <p:spPr>
          <a:xfrm>
            <a:off x="10371666" y="3589870"/>
            <a:ext cx="1817370" cy="3268345"/>
          </a:xfrm>
          <a:custGeom>
            <a:avLst/>
            <a:gdLst/>
            <a:ahLst/>
            <a:cxnLst/>
            <a:rect l="l" t="t" r="r" b="b"/>
            <a:pathLst>
              <a:path w="1817370" h="3268345">
                <a:moveTo>
                  <a:pt x="1817154" y="0"/>
                </a:moveTo>
                <a:lnTo>
                  <a:pt x="0" y="3268129"/>
                </a:lnTo>
                <a:lnTo>
                  <a:pt x="1817154" y="3268129"/>
                </a:lnTo>
                <a:lnTo>
                  <a:pt x="1817154" y="0"/>
                </a:lnTo>
                <a:close/>
              </a:path>
            </a:pathLst>
          </a:custGeom>
          <a:solidFill>
            <a:srgbClr val="90C226">
              <a:alpha val="79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6074" y="630428"/>
            <a:ext cx="10679851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90C226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074" y="1819147"/>
            <a:ext cx="10679851" cy="32505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jp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842644" cy="5666740"/>
          </a:xfrm>
          <a:custGeom>
            <a:avLst/>
            <a:gdLst/>
            <a:ahLst/>
            <a:cxnLst/>
            <a:rect l="l" t="t" r="r" b="b"/>
            <a:pathLst>
              <a:path w="842644" h="5666740">
                <a:moveTo>
                  <a:pt x="842594" y="0"/>
                </a:moveTo>
                <a:lnTo>
                  <a:pt x="0" y="0"/>
                </a:lnTo>
                <a:lnTo>
                  <a:pt x="0" y="5666155"/>
                </a:lnTo>
                <a:lnTo>
                  <a:pt x="842594" y="0"/>
                </a:lnTo>
                <a:close/>
              </a:path>
            </a:pathLst>
          </a:custGeom>
          <a:solidFill>
            <a:srgbClr val="90C226">
              <a:alpha val="8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73324" y="2882900"/>
            <a:ext cx="6622415" cy="1488440"/>
          </a:xfrm>
          <a:prstGeom prst="rect"/>
        </p:spPr>
        <p:txBody>
          <a:bodyPr wrap="square" lIns="0" tIns="33655" rIns="0" bIns="0" rtlCol="0" vert="horz">
            <a:spAutoFit/>
          </a:bodyPr>
          <a:lstStyle/>
          <a:p>
            <a:pPr marL="1248410" marR="967105" indent="-1236345">
              <a:lnSpc>
                <a:spcPts val="4290"/>
              </a:lnSpc>
              <a:spcBef>
                <a:spcPts val="265"/>
              </a:spcBef>
            </a:pPr>
            <a:r>
              <a:rPr dirty="0" spc="-35"/>
              <a:t>KORPORATIVNA</a:t>
            </a:r>
            <a:r>
              <a:rPr dirty="0" spc="-210"/>
              <a:t> </a:t>
            </a:r>
            <a:r>
              <a:rPr dirty="0" spc="-5"/>
              <a:t>DRUŠTVENA  ODGOVORNOST</a:t>
            </a:r>
          </a:p>
          <a:p>
            <a:pPr marL="4329430">
              <a:lnSpc>
                <a:spcPct val="100000"/>
              </a:lnSpc>
              <a:spcBef>
                <a:spcPts val="615"/>
              </a:spcBef>
            </a:pPr>
            <a:r>
              <a:rPr dirty="0" sz="1800" spc="-20">
                <a:solidFill>
                  <a:srgbClr val="7F7F7F"/>
                </a:solidFill>
              </a:rPr>
              <a:t>Prof. </a:t>
            </a:r>
            <a:r>
              <a:rPr dirty="0" sz="1800" spc="-5">
                <a:solidFill>
                  <a:srgbClr val="7F7F7F"/>
                </a:solidFill>
              </a:rPr>
              <a:t>dr Igor</a:t>
            </a:r>
            <a:r>
              <a:rPr dirty="0" sz="1800" spc="-85">
                <a:solidFill>
                  <a:srgbClr val="7F7F7F"/>
                </a:solidFill>
              </a:rPr>
              <a:t> </a:t>
            </a:r>
            <a:r>
              <a:rPr dirty="0" sz="1800" spc="-30">
                <a:solidFill>
                  <a:srgbClr val="7F7F7F"/>
                </a:solidFill>
              </a:rPr>
              <a:t>Todorović</a:t>
            </a:r>
            <a:endParaRPr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800"/>
                </a:lnTo>
                <a:lnTo>
                  <a:pt x="448729" y="2844800"/>
                </a:lnTo>
                <a:lnTo>
                  <a:pt x="0" y="0"/>
                </a:lnTo>
                <a:close/>
              </a:path>
            </a:pathLst>
          </a:custGeom>
          <a:solidFill>
            <a:srgbClr val="90C226">
              <a:alpha val="8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6074" y="444500"/>
            <a:ext cx="6722745" cy="1119505"/>
          </a:xfrm>
          <a:prstGeom prst="rect"/>
        </p:spPr>
        <p:txBody>
          <a:bodyPr wrap="square" lIns="0" tIns="33655" rIns="0" bIns="0" rtlCol="0" vert="horz">
            <a:spAutoFit/>
          </a:bodyPr>
          <a:lstStyle/>
          <a:p>
            <a:pPr marL="12700" marR="5080">
              <a:lnSpc>
                <a:spcPts val="4290"/>
              </a:lnSpc>
              <a:spcBef>
                <a:spcPts val="265"/>
              </a:spcBef>
            </a:pPr>
            <a:r>
              <a:rPr dirty="0" spc="-25"/>
              <a:t>Piramida </a:t>
            </a:r>
            <a:r>
              <a:rPr dirty="0" spc="-5"/>
              <a:t>društvene </a:t>
            </a:r>
            <a:r>
              <a:rPr dirty="0"/>
              <a:t>odgovornosti  </a:t>
            </a:r>
            <a:r>
              <a:rPr dirty="0" spc="-5"/>
              <a:t>preduzeća </a:t>
            </a:r>
            <a:r>
              <a:rPr dirty="0" spc="-20"/>
              <a:t>(Kerol</a:t>
            </a:r>
            <a:r>
              <a:rPr dirty="0" spc="-10"/>
              <a:t> </a:t>
            </a:r>
            <a:r>
              <a:rPr dirty="0" spc="-5"/>
              <a:t>1979)</a:t>
            </a:r>
          </a:p>
        </p:txBody>
      </p:sp>
      <p:sp>
        <p:nvSpPr>
          <p:cNvPr id="4" name="object 4"/>
          <p:cNvSpPr/>
          <p:nvPr/>
        </p:nvSpPr>
        <p:spPr>
          <a:xfrm>
            <a:off x="676655" y="1557527"/>
            <a:ext cx="7208520" cy="52151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580707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45"/>
              <a:t>Važnost </a:t>
            </a:r>
            <a:r>
              <a:rPr dirty="0"/>
              <a:t>KDO za</a:t>
            </a:r>
            <a:r>
              <a:rPr dirty="0" spc="15"/>
              <a:t> </a:t>
            </a:r>
            <a:r>
              <a:rPr dirty="0" spc="-5"/>
              <a:t>organizaciju</a:t>
            </a:r>
          </a:p>
        </p:txBody>
      </p:sp>
      <p:sp>
        <p:nvSpPr>
          <p:cNvPr id="3" name="object 3"/>
          <p:cNvSpPr/>
          <p:nvPr/>
        </p:nvSpPr>
        <p:spPr>
          <a:xfrm>
            <a:off x="2257255" y="2392295"/>
            <a:ext cx="7019518" cy="41518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064636" y="4197604"/>
            <a:ext cx="1790064" cy="100711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700" marR="5080">
              <a:lnSpc>
                <a:spcPct val="100800"/>
              </a:lnSpc>
              <a:spcBef>
                <a:spcPts val="85"/>
              </a:spcBef>
            </a:pPr>
            <a:r>
              <a:rPr dirty="0" sz="1600" spc="-20" b="1">
                <a:latin typeface="Constantia"/>
                <a:cs typeface="Constantia"/>
              </a:rPr>
              <a:t>Nivo </a:t>
            </a:r>
            <a:r>
              <a:rPr dirty="0" sz="1600" b="1">
                <a:latin typeface="Constantia"/>
                <a:cs typeface="Constantia"/>
              </a:rPr>
              <a:t>1: </a:t>
            </a:r>
            <a:r>
              <a:rPr dirty="0" sz="1600" spc="-10" b="1">
                <a:latin typeface="Constantia"/>
                <a:cs typeface="Constantia"/>
              </a:rPr>
              <a:t>Osnovni  </a:t>
            </a:r>
            <a:r>
              <a:rPr dirty="0" sz="1600" spc="-5">
                <a:latin typeface="Constantia"/>
                <a:cs typeface="Constantia"/>
              </a:rPr>
              <a:t>Plaćanje </a:t>
            </a:r>
            <a:r>
              <a:rPr dirty="0" sz="1600" spc="-10">
                <a:latin typeface="Constantia"/>
                <a:cs typeface="Constantia"/>
              </a:rPr>
              <a:t>poreza  Pridržavanje</a:t>
            </a:r>
            <a:r>
              <a:rPr dirty="0" sz="1600" spc="-140">
                <a:latin typeface="Constantia"/>
                <a:cs typeface="Constantia"/>
              </a:rPr>
              <a:t> </a:t>
            </a:r>
            <a:r>
              <a:rPr dirty="0" sz="1600" spc="-10">
                <a:latin typeface="Constantia"/>
                <a:cs typeface="Constantia"/>
              </a:rPr>
              <a:t>zakona  </a:t>
            </a:r>
            <a:r>
              <a:rPr dirty="0" sz="1600" spc="-20">
                <a:latin typeface="Constantia"/>
                <a:cs typeface="Constantia"/>
              </a:rPr>
              <a:t>Pošten</a:t>
            </a:r>
            <a:endParaRPr sz="1600">
              <a:latin typeface="Constantia"/>
              <a:cs typeface="Constant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33142" y="3436620"/>
            <a:ext cx="2573020" cy="455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5" b="1">
                <a:latin typeface="Constantia"/>
                <a:cs typeface="Constantia"/>
              </a:rPr>
              <a:t>Nivo </a:t>
            </a:r>
            <a:r>
              <a:rPr dirty="0" sz="1400" spc="-5" b="1">
                <a:latin typeface="Constantia"/>
                <a:cs typeface="Constantia"/>
              </a:rPr>
              <a:t>2:</a:t>
            </a:r>
            <a:r>
              <a:rPr dirty="0" sz="1400" spc="-30" b="1">
                <a:latin typeface="Constantia"/>
                <a:cs typeface="Constantia"/>
              </a:rPr>
              <a:t> </a:t>
            </a:r>
            <a:r>
              <a:rPr dirty="0" sz="1400" spc="-5" b="1">
                <a:latin typeface="Constantia"/>
                <a:cs typeface="Constantia"/>
              </a:rPr>
              <a:t>Organizacioni</a:t>
            </a:r>
            <a:endParaRPr sz="14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400" spc="-5">
                <a:latin typeface="Constantia"/>
                <a:cs typeface="Constantia"/>
              </a:rPr>
              <a:t>Minimiziranje negativnih</a:t>
            </a:r>
            <a:r>
              <a:rPr dirty="0" sz="1400" spc="-110">
                <a:latin typeface="Constantia"/>
                <a:cs typeface="Constantia"/>
              </a:rPr>
              <a:t> </a:t>
            </a:r>
            <a:r>
              <a:rPr dirty="0" sz="1400" spc="-5">
                <a:latin typeface="Constantia"/>
                <a:cs typeface="Constantia"/>
              </a:rPr>
              <a:t>efekata</a:t>
            </a:r>
            <a:endParaRPr sz="1400">
              <a:latin typeface="Constantia"/>
              <a:cs typeface="Constant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56865" y="5469585"/>
            <a:ext cx="243459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latin typeface="Constantia"/>
                <a:cs typeface="Constantia"/>
              </a:rPr>
              <a:t>Ponašanje </a:t>
            </a:r>
            <a:r>
              <a:rPr dirty="0" sz="1400">
                <a:latin typeface="Constantia"/>
                <a:cs typeface="Constantia"/>
              </a:rPr>
              <a:t>u </a:t>
            </a:r>
            <a:r>
              <a:rPr dirty="0" sz="1400" spc="-5">
                <a:latin typeface="Constantia"/>
                <a:cs typeface="Constantia"/>
              </a:rPr>
              <a:t>skladu sa</a:t>
            </a:r>
            <a:r>
              <a:rPr dirty="0" sz="1400" spc="-204">
                <a:latin typeface="Constantia"/>
                <a:cs typeface="Constantia"/>
              </a:rPr>
              <a:t> </a:t>
            </a:r>
            <a:r>
              <a:rPr dirty="0" sz="1400" spc="-5">
                <a:latin typeface="Constantia"/>
                <a:cs typeface="Constantia"/>
              </a:rPr>
              <a:t>zakonom</a:t>
            </a:r>
            <a:endParaRPr sz="1400">
              <a:latin typeface="Constantia"/>
              <a:cs typeface="Constant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90039" y="2619628"/>
            <a:ext cx="4043045" cy="6718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5" b="1">
                <a:latin typeface="Constantia"/>
                <a:cs typeface="Constantia"/>
              </a:rPr>
              <a:t>Nivo </a:t>
            </a:r>
            <a:r>
              <a:rPr dirty="0" sz="1400" spc="-5" b="1">
                <a:latin typeface="Constantia"/>
                <a:cs typeface="Constantia"/>
              </a:rPr>
              <a:t>3:</a:t>
            </a:r>
            <a:r>
              <a:rPr dirty="0" sz="1400" spc="-25" b="1">
                <a:latin typeface="Constantia"/>
                <a:cs typeface="Constantia"/>
              </a:rPr>
              <a:t> </a:t>
            </a:r>
            <a:r>
              <a:rPr dirty="0" sz="1400" spc="-10" b="1">
                <a:latin typeface="Constantia"/>
                <a:cs typeface="Constantia"/>
              </a:rPr>
              <a:t>Društveni</a:t>
            </a:r>
            <a:endParaRPr sz="14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dirty="0" sz="1400" spc="-10">
                <a:latin typeface="Constantia"/>
                <a:cs typeface="Constantia"/>
              </a:rPr>
              <a:t>Odgovornost </a:t>
            </a:r>
            <a:r>
              <a:rPr dirty="0" sz="1400">
                <a:latin typeface="Constantia"/>
                <a:cs typeface="Constantia"/>
              </a:rPr>
              <a:t>za </a:t>
            </a:r>
            <a:r>
              <a:rPr dirty="0" sz="1400" spc="-20">
                <a:latin typeface="Constantia"/>
                <a:cs typeface="Constantia"/>
              </a:rPr>
              <a:t>zdravo</a:t>
            </a:r>
            <a:r>
              <a:rPr dirty="0" sz="1400" spc="-165">
                <a:latin typeface="Constantia"/>
                <a:cs typeface="Constantia"/>
              </a:rPr>
              <a:t> </a:t>
            </a:r>
            <a:r>
              <a:rPr dirty="0" sz="1400" spc="-5">
                <a:latin typeface="Constantia"/>
                <a:cs typeface="Constantia"/>
              </a:rPr>
              <a:t>društvo</a:t>
            </a:r>
            <a:endParaRPr sz="1400">
              <a:latin typeface="Constantia"/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400" spc="-10">
                <a:latin typeface="Constantia"/>
                <a:cs typeface="Constantia"/>
              </a:rPr>
              <a:t>Pomaganje </a:t>
            </a:r>
            <a:r>
              <a:rPr dirty="0" sz="1400">
                <a:latin typeface="Constantia"/>
                <a:cs typeface="Constantia"/>
              </a:rPr>
              <a:t>u </a:t>
            </a:r>
            <a:r>
              <a:rPr dirty="0" sz="1400" spc="-5">
                <a:latin typeface="Constantia"/>
                <a:cs typeface="Constantia"/>
              </a:rPr>
              <a:t>uklanjanju/ublažavanju bolesti</a:t>
            </a:r>
            <a:r>
              <a:rPr dirty="0" sz="1400" spc="-125">
                <a:latin typeface="Constantia"/>
                <a:cs typeface="Constantia"/>
              </a:rPr>
              <a:t> </a:t>
            </a:r>
            <a:r>
              <a:rPr dirty="0" sz="1400" spc="-5">
                <a:latin typeface="Constantia"/>
                <a:cs typeface="Constantia"/>
              </a:rPr>
              <a:t>društva</a:t>
            </a:r>
            <a:endParaRPr sz="1400">
              <a:latin typeface="Constantia"/>
              <a:cs typeface="Constant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6074" y="2181859"/>
            <a:ext cx="3118485" cy="1747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35">
                <a:solidFill>
                  <a:srgbClr val="404040"/>
                </a:solidFill>
                <a:latin typeface="Trebuchet MS"/>
                <a:cs typeface="Trebuchet MS"/>
              </a:rPr>
              <a:t>Peach’s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pond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model</a:t>
            </a:r>
            <a:r>
              <a:rPr dirty="0" sz="1800" spc="3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(1987)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00">
              <a:latin typeface="Times New Roman"/>
              <a:cs typeface="Times New Roman"/>
            </a:endParaRPr>
          </a:p>
          <a:p>
            <a:pPr marL="12700" marR="1556385">
              <a:lnSpc>
                <a:spcPct val="99400"/>
              </a:lnSpc>
            </a:pPr>
            <a:r>
              <a:rPr dirty="0" sz="1800" spc="-10">
                <a:latin typeface="Constantia"/>
                <a:cs typeface="Constantia"/>
              </a:rPr>
              <a:t>Uticaj  </a:t>
            </a:r>
            <a:r>
              <a:rPr dirty="0" sz="1800" spc="-5">
                <a:latin typeface="Constantia"/>
                <a:cs typeface="Constantia"/>
              </a:rPr>
              <a:t>organizacije </a:t>
            </a:r>
            <a:r>
              <a:rPr dirty="0" sz="1800">
                <a:latin typeface="Constantia"/>
                <a:cs typeface="Constantia"/>
              </a:rPr>
              <a:t>na  </a:t>
            </a:r>
            <a:r>
              <a:rPr dirty="0" sz="1800" spc="-10">
                <a:latin typeface="Constantia"/>
                <a:cs typeface="Constantia"/>
              </a:rPr>
              <a:t>životnu</a:t>
            </a:r>
            <a:r>
              <a:rPr dirty="0" sz="1800" spc="-114">
                <a:latin typeface="Constantia"/>
                <a:cs typeface="Constantia"/>
              </a:rPr>
              <a:t> </a:t>
            </a:r>
            <a:r>
              <a:rPr dirty="0" sz="1800" spc="-10">
                <a:latin typeface="Constantia"/>
                <a:cs typeface="Constantia"/>
              </a:rPr>
              <a:t>sredinu</a:t>
            </a:r>
            <a:endParaRPr sz="1800"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6081395" cy="1119505"/>
          </a:xfrm>
          <a:prstGeom prst="rect"/>
        </p:spPr>
        <p:txBody>
          <a:bodyPr wrap="square" lIns="0" tIns="33655" rIns="0" bIns="0" rtlCol="0" vert="horz">
            <a:spAutoFit/>
          </a:bodyPr>
          <a:lstStyle/>
          <a:p>
            <a:pPr marL="12700" marR="5080">
              <a:lnSpc>
                <a:spcPts val="4290"/>
              </a:lnSpc>
              <a:spcBef>
                <a:spcPts val="265"/>
              </a:spcBef>
            </a:pPr>
            <a:r>
              <a:rPr dirty="0" spc="-20"/>
              <a:t>Prednosti </a:t>
            </a:r>
            <a:r>
              <a:rPr dirty="0" spc="-5"/>
              <a:t>primjene društveno  </a:t>
            </a:r>
            <a:r>
              <a:rPr dirty="0"/>
              <a:t>odogovorne </a:t>
            </a:r>
            <a:r>
              <a:rPr dirty="0" spc="-5"/>
              <a:t>poslovne</a:t>
            </a:r>
            <a:r>
              <a:rPr dirty="0" spc="-35"/>
              <a:t> </a:t>
            </a:r>
            <a:r>
              <a:rPr dirty="0" spc="-5"/>
              <a:t>prakse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2181859"/>
            <a:ext cx="8435340" cy="280924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355600" marR="5080" indent="-343535">
              <a:lnSpc>
                <a:spcPct val="101099"/>
              </a:lnSpc>
              <a:spcBef>
                <a:spcPts val="7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Na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bazi dosadašnjeg iskustva inostranih multinacionalnih kompanija, izdvajaju  se ključne koristi od ulaganja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društveno odgovorno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poslovanje:</a:t>
            </a:r>
            <a:endParaRPr sz="18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1040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10">
                <a:solidFill>
                  <a:srgbClr val="404040"/>
                </a:solidFill>
                <a:latin typeface="Trebuchet MS"/>
                <a:cs typeface="Trebuchet MS"/>
              </a:rPr>
              <a:t>Povećanje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prodaje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i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udjela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na</a:t>
            </a:r>
            <a:r>
              <a:rPr dirty="0" sz="1600" spc="-16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tržištu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Jačanje pozicije</a:t>
            </a:r>
            <a:r>
              <a:rPr dirty="0" sz="1600" spc="-18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brenda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Jačanje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korporativnog imidža i</a:t>
            </a:r>
            <a:r>
              <a:rPr dirty="0" sz="1600" spc="-17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uticaja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980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Jačanje mogućnosti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za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privlačenje,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motivisanje i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zadržavanje</a:t>
            </a:r>
            <a:r>
              <a:rPr dirty="0" sz="1600" spc="-11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zaposlenih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1080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Smanjenje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troškova</a:t>
            </a:r>
            <a:r>
              <a:rPr dirty="0" sz="1600" spc="-19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poslovanja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10">
                <a:solidFill>
                  <a:srgbClr val="404040"/>
                </a:solidFill>
                <a:latin typeface="Trebuchet MS"/>
                <a:cs typeface="Trebuchet MS"/>
              </a:rPr>
              <a:t>Povećanje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privlačnosti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za investitore i finansijske</a:t>
            </a:r>
            <a:r>
              <a:rPr dirty="0" sz="1600" spc="-14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analitičare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6081395" cy="1119505"/>
          </a:xfrm>
          <a:prstGeom prst="rect"/>
        </p:spPr>
        <p:txBody>
          <a:bodyPr wrap="square" lIns="0" tIns="33655" rIns="0" bIns="0" rtlCol="0" vert="horz">
            <a:spAutoFit/>
          </a:bodyPr>
          <a:lstStyle/>
          <a:p>
            <a:pPr marL="12700" marR="5080">
              <a:lnSpc>
                <a:spcPts val="4290"/>
              </a:lnSpc>
              <a:spcBef>
                <a:spcPts val="265"/>
              </a:spcBef>
            </a:pPr>
            <a:r>
              <a:rPr dirty="0" spc="-20"/>
              <a:t>Prednosti </a:t>
            </a:r>
            <a:r>
              <a:rPr dirty="0" spc="-5"/>
              <a:t>primjene društveno  </a:t>
            </a:r>
            <a:r>
              <a:rPr dirty="0"/>
              <a:t>odogovorne </a:t>
            </a:r>
            <a:r>
              <a:rPr dirty="0" spc="-5"/>
              <a:t>poslovne</a:t>
            </a:r>
            <a:r>
              <a:rPr dirty="0" spc="-35"/>
              <a:t> </a:t>
            </a:r>
            <a:r>
              <a:rPr dirty="0" spc="-5"/>
              <a:t>prakse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2181859"/>
            <a:ext cx="8314055" cy="27387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355600" marR="1097915" indent="-343535">
              <a:lnSpc>
                <a:spcPct val="101099"/>
              </a:lnSpc>
              <a:spcBef>
                <a:spcPts val="7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Sve veći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broj fondova integrišu kriterijume korporativne društvene  odgovornosti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svoj selektivni proces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investicijonu</a:t>
            </a:r>
            <a:r>
              <a:rPr dirty="0" sz="1800" spc="-1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politiku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2200"/>
              </a:lnSpc>
              <a:spcBef>
                <a:spcPts val="1689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25">
                <a:solidFill>
                  <a:srgbClr val="404040"/>
                </a:solidFill>
                <a:latin typeface="Trebuchet MS"/>
                <a:cs typeface="Trebuchet MS"/>
              </a:rPr>
              <a:t>Veliki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ulagači, poput penzionih fondova,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imaju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obavezu da ulažu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u firme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koje  se smatraju društveno odgovornim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355600" marR="387350" indent="-343535">
              <a:lnSpc>
                <a:spcPct val="102200"/>
              </a:lnSpc>
              <a:spcBef>
                <a:spcPts val="1664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Dakle,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usvajanje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prakse KDO može kompanijama da omogući bolji pristup  kapitalu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340169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KDO i</a:t>
            </a:r>
            <a:r>
              <a:rPr dirty="0" spc="-75"/>
              <a:t> </a:t>
            </a:r>
            <a:r>
              <a:rPr dirty="0" spc="-5"/>
              <a:t>reputacija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2181859"/>
            <a:ext cx="74250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15">
                <a:solidFill>
                  <a:srgbClr val="404040"/>
                </a:solidFill>
                <a:latin typeface="Trebuchet MS"/>
                <a:cs typeface="Trebuchet MS"/>
              </a:rPr>
              <a:t>Preduzeću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je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potrebno puno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vremena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da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stekne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pozitivnu</a:t>
            </a:r>
            <a:r>
              <a:rPr dirty="0" sz="1800" spc="10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reputaciju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6074" y="3388867"/>
            <a:ext cx="8014334" cy="57721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354965" marR="5080" indent="-342900">
              <a:lnSpc>
                <a:spcPct val="101099"/>
              </a:lnSpc>
              <a:spcBef>
                <a:spcPts val="7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10">
                <a:solidFill>
                  <a:srgbClr val="404040"/>
                </a:solidFill>
                <a:latin typeface="Trebuchet MS"/>
                <a:cs typeface="Trebuchet MS"/>
              </a:rPr>
              <a:t>Reputacija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može da bude brzo ugrožena incidentima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kao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što su skandali ili  nanošenje štete životnoj</a:t>
            </a:r>
            <a:r>
              <a:rPr dirty="0" sz="1800" spc="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sredini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340169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KDO i</a:t>
            </a:r>
            <a:r>
              <a:rPr dirty="0" spc="-75"/>
              <a:t> </a:t>
            </a:r>
            <a:r>
              <a:rPr dirty="0" spc="-5"/>
              <a:t>reputacija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2033269"/>
            <a:ext cx="5773420" cy="3075940"/>
          </a:xfrm>
          <a:prstGeom prst="rect">
            <a:avLst/>
          </a:prstGeom>
        </p:spPr>
        <p:txBody>
          <a:bodyPr wrap="square" lIns="0" tIns="1612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Ovakvi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događaji mogu da privuku neželjnu</a:t>
            </a:r>
            <a:r>
              <a:rPr dirty="0" sz="1800" spc="7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pažnju</a:t>
            </a:r>
            <a:endParaRPr sz="18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1040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</a:t>
            </a:r>
            <a:r>
              <a:rPr dirty="0" sz="1300" spc="-200">
                <a:solidFill>
                  <a:srgbClr val="90C226"/>
                </a:solidFill>
                <a:latin typeface="Wingdings 3"/>
                <a:cs typeface="Wingdings 3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sudova,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</a:t>
            </a:r>
            <a:r>
              <a:rPr dirty="0" sz="1300" spc="-200">
                <a:solidFill>
                  <a:srgbClr val="90C226"/>
                </a:solidFill>
                <a:latin typeface="Wingdings 3"/>
                <a:cs typeface="Wingdings 3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vlade,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1080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nevladinih</a:t>
            </a:r>
            <a:r>
              <a:rPr dirty="0" sz="1600" spc="-19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organizacija,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960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</a:t>
            </a:r>
            <a:r>
              <a:rPr dirty="0" sz="1300" spc="-200">
                <a:solidFill>
                  <a:srgbClr val="90C226"/>
                </a:solidFill>
                <a:latin typeface="Wingdings 3"/>
                <a:cs typeface="Wingdings 3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medija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980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i ostalih</a:t>
            </a:r>
            <a:r>
              <a:rPr dirty="0" sz="1600" spc="-18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akcija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Ovi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događaji mogu da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nanesu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veliku štetu</a:t>
            </a:r>
            <a:r>
              <a:rPr dirty="0" sz="1800" spc="5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preduzeću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306514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Promocija</a:t>
            </a:r>
            <a:r>
              <a:rPr dirty="0" spc="-70"/>
              <a:t> </a:t>
            </a:r>
            <a:r>
              <a:rPr dirty="0"/>
              <a:t>KDO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2181859"/>
            <a:ext cx="8259445" cy="3583940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355600" marR="5080" indent="-343535">
              <a:lnSpc>
                <a:spcPct val="101099"/>
              </a:lnSpc>
              <a:spcBef>
                <a:spcPts val="7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Adekvatna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promocija korporativne društvene odgovornosti unutar kompanije 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ima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sledeće</a:t>
            </a:r>
            <a:r>
              <a:rPr dirty="0" sz="1800" spc="-1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prednosti: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1745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poboljšanje radnog</a:t>
            </a:r>
            <a:r>
              <a:rPr dirty="0" sz="1600" spc="-19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morala,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1080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veći ponos zaposlenih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u vezi sa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poslom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koji</a:t>
            </a:r>
            <a:r>
              <a:rPr dirty="0" sz="1600" spc="-12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obavljaju,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960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lakše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zadržavanje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kvalitetnih i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talenatovanih zaposlenih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u</a:t>
            </a:r>
            <a:r>
              <a:rPr dirty="0" sz="1600" spc="-114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kompaniji,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veća lojalnost</a:t>
            </a:r>
            <a:r>
              <a:rPr dirty="0" sz="1600" spc="-18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zaposlenih,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intenzivniji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angažman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na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poslu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i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povećana</a:t>
            </a:r>
            <a:r>
              <a:rPr dirty="0" sz="1600" spc="-17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produktivnost,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veća efikasnost</a:t>
            </a:r>
            <a:r>
              <a:rPr dirty="0" sz="1600" spc="-18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poslovanja,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1080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bolja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kooperativnost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među zaposlenima,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kao i sa top</a:t>
            </a:r>
            <a:r>
              <a:rPr dirty="0" sz="1600" spc="-14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menadžmentom.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306514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Promocija</a:t>
            </a:r>
            <a:r>
              <a:rPr dirty="0" spc="-70"/>
              <a:t> </a:t>
            </a:r>
            <a:r>
              <a:rPr dirty="0"/>
              <a:t>KDO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2181859"/>
            <a:ext cx="4650740" cy="3303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15">
                <a:solidFill>
                  <a:srgbClr val="404040"/>
                </a:solidFill>
                <a:latin typeface="Trebuchet MS"/>
                <a:cs typeface="Trebuchet MS"/>
              </a:rPr>
              <a:t>Preduzeće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može da promoviše svoju</a:t>
            </a:r>
            <a:r>
              <a:rPr dirty="0" sz="1800" spc="10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KDO: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1814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Izvještaji</a:t>
            </a:r>
            <a:r>
              <a:rPr dirty="0" sz="1600" spc="-19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preduzeća,</a:t>
            </a:r>
            <a:endParaRPr sz="1600">
              <a:latin typeface="Trebuchet MS"/>
              <a:cs typeface="Trebuchet MS"/>
            </a:endParaRPr>
          </a:p>
          <a:p>
            <a:pPr marL="469900" marR="2136140">
              <a:lnSpc>
                <a:spcPct val="151200"/>
              </a:lnSpc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Internet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stranica, </a:t>
            </a:r>
            <a:r>
              <a:rPr dirty="0" sz="1600" spc="-5">
                <a:solidFill>
                  <a:srgbClr val="90C226"/>
                </a:solidFill>
                <a:latin typeface="Trebuchet MS"/>
                <a:cs typeface="Trebuchet MS"/>
              </a:rPr>
              <a:t> </a:t>
            </a: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20">
                <a:solidFill>
                  <a:srgbClr val="404040"/>
                </a:solidFill>
                <a:latin typeface="Trebuchet MS"/>
                <a:cs typeface="Trebuchet MS"/>
              </a:rPr>
              <a:t>Press</a:t>
            </a:r>
            <a:r>
              <a:rPr dirty="0" sz="1600" spc="-21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konferencije, </a:t>
            </a:r>
            <a:r>
              <a:rPr dirty="0" sz="1600" spc="-5">
                <a:solidFill>
                  <a:srgbClr val="90C226"/>
                </a:solidFill>
                <a:latin typeface="Trebuchet MS"/>
                <a:cs typeface="Trebuchet MS"/>
              </a:rPr>
              <a:t> </a:t>
            </a: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Studije</a:t>
            </a:r>
            <a:r>
              <a:rPr dirty="0" sz="1600" spc="-22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slučaja,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1080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Brošure,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kao i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drugi štampani</a:t>
            </a:r>
            <a:r>
              <a:rPr dirty="0" sz="1600" spc="-13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materijali,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960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Mejling</a:t>
            </a:r>
            <a:r>
              <a:rPr dirty="0" sz="1600" spc="-204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liste,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10">
                <a:solidFill>
                  <a:srgbClr val="404040"/>
                </a:solidFill>
                <a:latin typeface="Trebuchet MS"/>
                <a:cs typeface="Trebuchet MS"/>
              </a:rPr>
              <a:t>Relevantni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događaji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i</a:t>
            </a:r>
            <a:r>
              <a:rPr dirty="0" sz="1600" spc="-16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manifestacije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691134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KDO </a:t>
            </a:r>
            <a:r>
              <a:rPr dirty="0" spc="-5"/>
              <a:t>multinacionalinh</a:t>
            </a:r>
            <a:r>
              <a:rPr dirty="0" spc="-60"/>
              <a:t> </a:t>
            </a:r>
            <a:r>
              <a:rPr dirty="0" spc="-5"/>
              <a:t>korporacija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2181859"/>
            <a:ext cx="8091805" cy="1659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Svrha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poslovanja svakog preduzeća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je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ostvarivanje</a:t>
            </a:r>
            <a:r>
              <a:rPr dirty="0" sz="1800" spc="7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dobiti.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0000"/>
              </a:lnSpc>
              <a:spcBef>
                <a:spcPts val="181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0">
                <a:solidFill>
                  <a:srgbClr val="404040"/>
                </a:solidFill>
                <a:latin typeface="Trebuchet MS"/>
                <a:cs typeface="Trebuchet MS"/>
              </a:rPr>
              <a:t>Trka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za ostvarivanje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kontinuiranim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povećanjem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dobiti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većine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preduzeća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u  svijetu, 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posebno velikih multinacionalnih kompanija, postala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je 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suprotstavljena ciljevima šire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uže društvene</a:t>
            </a:r>
            <a:r>
              <a:rPr dirty="0" sz="1800" spc="1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zajednice.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691134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KDO </a:t>
            </a:r>
            <a:r>
              <a:rPr dirty="0" spc="-5"/>
              <a:t>multinacionalinh</a:t>
            </a:r>
            <a:r>
              <a:rPr dirty="0" spc="-60"/>
              <a:t> </a:t>
            </a:r>
            <a:r>
              <a:rPr dirty="0" spc="-5"/>
              <a:t>korporacija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2181859"/>
            <a:ext cx="8273415" cy="28632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Fokusiranje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samo na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povećanje dobiti dovodi</a:t>
            </a:r>
            <a:r>
              <a:rPr dirty="0" sz="1800" spc="4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do: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1814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Nekontrolisanog korištenja</a:t>
            </a:r>
            <a:r>
              <a:rPr dirty="0" sz="1600" spc="-19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resursa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Nebrigi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o</a:t>
            </a:r>
            <a:r>
              <a:rPr dirty="0" sz="1600" spc="-18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društvu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985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Nebrigi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o okolini i životnoj</a:t>
            </a:r>
            <a:r>
              <a:rPr dirty="0" sz="1600" spc="-16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sredini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5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1099"/>
              </a:lnSpc>
              <a:spcBef>
                <a:spcPts val="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Što dovodi do katastrofalnih posljedica za društvo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okolinu,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a samim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tim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za  preduzeće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741299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5"/>
              <a:t>Korporativna </a:t>
            </a:r>
            <a:r>
              <a:rPr dirty="0" spc="-5"/>
              <a:t>društvena</a:t>
            </a:r>
            <a:r>
              <a:rPr dirty="0" spc="-30"/>
              <a:t> </a:t>
            </a:r>
            <a:r>
              <a:rPr dirty="0"/>
              <a:t>odgovornost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2181859"/>
            <a:ext cx="8223884" cy="14033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5600" marR="5080" indent="-342900">
              <a:lnSpc>
                <a:spcPct val="100499"/>
              </a:lnSpc>
              <a:spcBef>
                <a:spcPts val="9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10">
                <a:solidFill>
                  <a:srgbClr val="404040"/>
                </a:solidFill>
                <a:latin typeface="Trebuchet MS"/>
                <a:cs typeface="Trebuchet MS"/>
              </a:rPr>
              <a:t>Koncept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„korporativne društvene odgovornosti“ (Corporate social  responsibility– CSR) odnosi se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na „meku“,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dobrovoljnu samoregulaciju koju  uvode kompanije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kako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bi popravile određene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segmente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svog preduzeća, koji  se mogu odnositi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na radnu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snagu, zaštitu životne sredine ili pitanja ljudskih  prava.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3200"/>
            <a:ext cx="448945" cy="2844800"/>
          </a:xfrm>
          <a:custGeom>
            <a:avLst/>
            <a:gdLst/>
            <a:ahLst/>
            <a:cxnLst/>
            <a:rect l="l" t="t" r="r" b="b"/>
            <a:pathLst>
              <a:path w="448945" h="2844800">
                <a:moveTo>
                  <a:pt x="0" y="0"/>
                </a:moveTo>
                <a:lnTo>
                  <a:pt x="0" y="2844800"/>
                </a:lnTo>
                <a:lnTo>
                  <a:pt x="448729" y="2844800"/>
                </a:lnTo>
                <a:lnTo>
                  <a:pt x="0" y="0"/>
                </a:lnTo>
                <a:close/>
              </a:path>
            </a:pathLst>
          </a:custGeom>
          <a:solidFill>
            <a:srgbClr val="90C226">
              <a:alpha val="8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399986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5"/>
              <a:t>Primjeri </a:t>
            </a:r>
            <a:r>
              <a:rPr dirty="0"/>
              <a:t>-</a:t>
            </a:r>
            <a:r>
              <a:rPr dirty="0" spc="-35"/>
              <a:t> </a:t>
            </a:r>
            <a:r>
              <a:rPr dirty="0" spc="-5"/>
              <a:t>negativni</a:t>
            </a:r>
          </a:p>
        </p:txBody>
      </p:sp>
      <p:sp>
        <p:nvSpPr>
          <p:cNvPr id="4" name="object 4"/>
          <p:cNvSpPr/>
          <p:nvPr/>
        </p:nvSpPr>
        <p:spPr>
          <a:xfrm>
            <a:off x="1005839" y="2029967"/>
            <a:ext cx="3105911" cy="11795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736080" y="1267967"/>
            <a:ext cx="2575560" cy="23896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85800" y="3895344"/>
            <a:ext cx="2045208" cy="20452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480815" y="3511296"/>
            <a:ext cx="2990088" cy="16093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865734" y="4100974"/>
            <a:ext cx="2315817" cy="23158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244538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KDO</a:t>
            </a:r>
            <a:r>
              <a:rPr dirty="0" spc="-85"/>
              <a:t> </a:t>
            </a:r>
            <a:r>
              <a:rPr dirty="0" spc="-5"/>
              <a:t>indeksi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1819147"/>
            <a:ext cx="8038465" cy="3250565"/>
          </a:xfrm>
          <a:prstGeom prst="rect">
            <a:avLst/>
          </a:prstGeom>
        </p:spPr>
        <p:txBody>
          <a:bodyPr wrap="square" lIns="0" tIns="143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3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b="1">
                <a:solidFill>
                  <a:srgbClr val="404040"/>
                </a:solidFill>
                <a:latin typeface="Trebuchet MS"/>
                <a:cs typeface="Trebuchet MS"/>
              </a:rPr>
              <a:t>Dow </a:t>
            </a:r>
            <a:r>
              <a:rPr dirty="0" sz="1800" spc="-5" b="1">
                <a:solidFill>
                  <a:srgbClr val="404040"/>
                </a:solidFill>
                <a:latin typeface="Trebuchet MS"/>
                <a:cs typeface="Trebuchet MS"/>
              </a:rPr>
              <a:t>Jones Sustainability </a:t>
            </a:r>
            <a:r>
              <a:rPr dirty="0" sz="1800" b="1">
                <a:solidFill>
                  <a:srgbClr val="404040"/>
                </a:solidFill>
                <a:latin typeface="Trebuchet MS"/>
                <a:cs typeface="Trebuchet MS"/>
              </a:rPr>
              <a:t>Index series</a:t>
            </a:r>
            <a:r>
              <a:rPr dirty="0" sz="1800" spc="50" b="1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404040"/>
                </a:solidFill>
                <a:latin typeface="Trebuchet MS"/>
                <a:cs typeface="Trebuchet MS"/>
              </a:rPr>
              <a:t>(DJSI)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 b="1">
                <a:solidFill>
                  <a:srgbClr val="404040"/>
                </a:solidFill>
                <a:latin typeface="Trebuchet MS"/>
                <a:cs typeface="Trebuchet MS"/>
              </a:rPr>
              <a:t>Calvert Social Index</a:t>
            </a:r>
            <a:r>
              <a:rPr dirty="0" sz="1800" spc="45" b="1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 b="1">
                <a:solidFill>
                  <a:srgbClr val="404040"/>
                </a:solidFill>
                <a:latin typeface="Trebuchet MS"/>
                <a:cs typeface="Trebuchet MS"/>
              </a:rPr>
              <a:t>(CSI)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 b="1">
                <a:solidFill>
                  <a:srgbClr val="404040"/>
                </a:solidFill>
                <a:latin typeface="Trebuchet MS"/>
                <a:cs typeface="Trebuchet MS"/>
              </a:rPr>
              <a:t>FTSE4GOOD</a:t>
            </a:r>
            <a:r>
              <a:rPr dirty="0" sz="1800" spc="60" b="1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 b="1">
                <a:solidFill>
                  <a:srgbClr val="404040"/>
                </a:solidFill>
                <a:latin typeface="Trebuchet MS"/>
                <a:cs typeface="Trebuchet MS"/>
              </a:rPr>
              <a:t>series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3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 b="1">
                <a:solidFill>
                  <a:srgbClr val="404040"/>
                </a:solidFill>
                <a:latin typeface="Trebuchet MS"/>
                <a:cs typeface="Trebuchet MS"/>
              </a:rPr>
              <a:t>FTSE Johannesburg Stock Exchange Socially Responsible Index </a:t>
            </a:r>
            <a:r>
              <a:rPr dirty="0" sz="1800" b="1">
                <a:solidFill>
                  <a:srgbClr val="404040"/>
                </a:solidFill>
                <a:latin typeface="Trebuchet MS"/>
                <a:cs typeface="Trebuchet MS"/>
              </a:rPr>
              <a:t>(JSE</a:t>
            </a:r>
            <a:r>
              <a:rPr dirty="0" sz="1800" spc="90" b="1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404040"/>
                </a:solidFill>
                <a:latin typeface="Trebuchet MS"/>
                <a:cs typeface="Trebuchet MS"/>
              </a:rPr>
              <a:t>SRI)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b="1">
                <a:solidFill>
                  <a:srgbClr val="404040"/>
                </a:solidFill>
                <a:latin typeface="Trebuchet MS"/>
                <a:cs typeface="Trebuchet MS"/>
              </a:rPr>
              <a:t>Sao </a:t>
            </a:r>
            <a:r>
              <a:rPr dirty="0" sz="1800" spc="-20" b="1">
                <a:solidFill>
                  <a:srgbClr val="404040"/>
                </a:solidFill>
                <a:latin typeface="Trebuchet MS"/>
                <a:cs typeface="Trebuchet MS"/>
              </a:rPr>
              <a:t>Paolo </a:t>
            </a:r>
            <a:r>
              <a:rPr dirty="0" sz="1800" spc="-5" b="1">
                <a:solidFill>
                  <a:srgbClr val="404040"/>
                </a:solidFill>
                <a:latin typeface="Trebuchet MS"/>
                <a:cs typeface="Trebuchet MS"/>
              </a:rPr>
              <a:t>Stock Exchange </a:t>
            </a:r>
            <a:r>
              <a:rPr dirty="0" sz="1800" spc="-10" b="1">
                <a:solidFill>
                  <a:srgbClr val="404040"/>
                </a:solidFill>
                <a:latin typeface="Trebuchet MS"/>
                <a:cs typeface="Trebuchet MS"/>
              </a:rPr>
              <a:t>Corporate </a:t>
            </a:r>
            <a:r>
              <a:rPr dirty="0" sz="1800" spc="-5" b="1">
                <a:solidFill>
                  <a:srgbClr val="404040"/>
                </a:solidFill>
                <a:latin typeface="Trebuchet MS"/>
                <a:cs typeface="Trebuchet MS"/>
              </a:rPr>
              <a:t>Sustainability Index</a:t>
            </a:r>
            <a:r>
              <a:rPr dirty="0" sz="1800" spc="75" b="1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 b="1">
                <a:solidFill>
                  <a:srgbClr val="404040"/>
                </a:solidFill>
                <a:latin typeface="Trebuchet MS"/>
                <a:cs typeface="Trebuchet MS"/>
              </a:rPr>
              <a:t>(ISE)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b="1">
                <a:solidFill>
                  <a:srgbClr val="404040"/>
                </a:solidFill>
                <a:latin typeface="Trebuchet MS"/>
                <a:cs typeface="Trebuchet MS"/>
              </a:rPr>
              <a:t>KLD </a:t>
            </a:r>
            <a:r>
              <a:rPr dirty="0" sz="1800" spc="-5" b="1">
                <a:solidFill>
                  <a:srgbClr val="404040"/>
                </a:solidFill>
                <a:latin typeface="Trebuchet MS"/>
                <a:cs typeface="Trebuchet MS"/>
              </a:rPr>
              <a:t>Global Sustainability Index </a:t>
            </a:r>
            <a:r>
              <a:rPr dirty="0" sz="1800" b="1">
                <a:solidFill>
                  <a:srgbClr val="404040"/>
                </a:solidFill>
                <a:latin typeface="Trebuchet MS"/>
                <a:cs typeface="Trebuchet MS"/>
              </a:rPr>
              <a:t>Series</a:t>
            </a:r>
            <a:r>
              <a:rPr dirty="0" sz="1800" spc="45" b="1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404040"/>
                </a:solidFill>
                <a:latin typeface="Trebuchet MS"/>
                <a:cs typeface="Trebuchet MS"/>
              </a:rPr>
              <a:t>(GSI)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3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CR Index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–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Business in </a:t>
            </a:r>
            <a:r>
              <a:rPr dirty="0" sz="1800" spc="-25">
                <a:solidFill>
                  <a:srgbClr val="404040"/>
                </a:solidFill>
                <a:latin typeface="Trebuchet MS"/>
                <a:cs typeface="Trebuchet MS"/>
              </a:rPr>
              <a:t>community,</a:t>
            </a:r>
            <a:r>
              <a:rPr dirty="0" sz="1800" spc="4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UK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21536" y="5141976"/>
            <a:ext cx="3349752" cy="874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307086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Dimenzije</a:t>
            </a:r>
            <a:r>
              <a:rPr dirty="0" spc="-70"/>
              <a:t> </a:t>
            </a:r>
            <a:r>
              <a:rPr dirty="0"/>
              <a:t>KDO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2181859"/>
            <a:ext cx="2437130" cy="19126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</a:t>
            </a:r>
            <a:r>
              <a:rPr dirty="0" sz="1400" spc="50">
                <a:solidFill>
                  <a:srgbClr val="90C226"/>
                </a:solidFill>
                <a:latin typeface="Wingdings 3"/>
                <a:cs typeface="Wingdings 3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Ekonomska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1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</a:t>
            </a:r>
            <a:r>
              <a:rPr dirty="0" sz="1400" spc="40">
                <a:solidFill>
                  <a:srgbClr val="90C226"/>
                </a:solidFill>
                <a:latin typeface="Wingdings 3"/>
                <a:cs typeface="Wingdings 3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Socijalna/Društvena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</a:t>
            </a:r>
            <a:r>
              <a:rPr dirty="0" sz="1400" spc="50">
                <a:solidFill>
                  <a:srgbClr val="90C226"/>
                </a:solidFill>
                <a:latin typeface="Wingdings 3"/>
                <a:cs typeface="Wingdings 3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Ekološka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741299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5"/>
              <a:t>Korporativna </a:t>
            </a:r>
            <a:r>
              <a:rPr dirty="0" spc="-5"/>
              <a:t>društvena</a:t>
            </a:r>
            <a:r>
              <a:rPr dirty="0" spc="-30"/>
              <a:t> </a:t>
            </a:r>
            <a:r>
              <a:rPr dirty="0"/>
              <a:t>odgovornost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2181859"/>
            <a:ext cx="8373109" cy="256857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355600" marR="203835" indent="-343535">
              <a:lnSpc>
                <a:spcPct val="101099"/>
              </a:lnSpc>
              <a:spcBef>
                <a:spcPts val="7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10">
                <a:solidFill>
                  <a:srgbClr val="404040"/>
                </a:solidFill>
                <a:latin typeface="Trebuchet MS"/>
                <a:cs typeface="Trebuchet MS"/>
              </a:rPr>
              <a:t>Komisija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Evropske zajednice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(2002) 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knjizi autora Dalsruda (Dahlsrud </a:t>
            </a:r>
            <a:r>
              <a:rPr dirty="0" sz="1800" spc="5">
                <a:solidFill>
                  <a:srgbClr val="404040"/>
                </a:solidFill>
                <a:latin typeface="Trebuchet MS"/>
                <a:cs typeface="Trebuchet MS"/>
              </a:rPr>
              <a:t>2006) 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predlaže sledeću opštu definiciju: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755015" marR="5080" indent="-285750">
              <a:lnSpc>
                <a:spcPct val="100000"/>
              </a:lnSpc>
              <a:spcBef>
                <a:spcPts val="1745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„Društveno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odgovorno poslovanje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tiče se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odgovornosti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koje ima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preduzeće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i 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preduzimanja mera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u okviru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preduzeća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koja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prevazilaze njegove pravne obaveze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i 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ekonomske/poslovne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ciljeve. </a:t>
            </a:r>
            <a:r>
              <a:rPr dirty="0" sz="1600" spc="-105">
                <a:solidFill>
                  <a:srgbClr val="404040"/>
                </a:solidFill>
                <a:latin typeface="Trebuchet MS"/>
                <a:cs typeface="Trebuchet MS"/>
              </a:rPr>
              <a:t>Te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šire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odgovornosti obuhvataju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niz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pitanja, ali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se 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obično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rezimiraju kao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društvena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i ona koja se tiču zaštite okoline –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društveno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se 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odnosi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šire na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društvo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u celini a ne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samo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na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socijalna pitanja. Ovo možemo nazvati  pristupom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tri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glavne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linije: tj. ekonomske,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društvene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i</a:t>
            </a:r>
            <a:r>
              <a:rPr dirty="0" sz="1600" spc="6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ekološke.“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630428"/>
            <a:ext cx="401066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0"/>
              <a:t>Tipovi</a:t>
            </a:r>
            <a:r>
              <a:rPr dirty="0" spc="-80"/>
              <a:t> </a:t>
            </a:r>
            <a:r>
              <a:rPr dirty="0"/>
              <a:t>odgovornosti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074" y="2033269"/>
            <a:ext cx="8187055" cy="3159125"/>
          </a:xfrm>
          <a:prstGeom prst="rect">
            <a:avLst/>
          </a:prstGeom>
        </p:spPr>
        <p:txBody>
          <a:bodyPr wrap="square" lIns="0" tIns="1612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Ričardu Di</a:t>
            </a:r>
            <a:r>
              <a:rPr dirty="0" sz="1800" spc="5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Džordžu</a:t>
            </a:r>
            <a:endParaRPr sz="1800">
              <a:latin typeface="Trebuchet MS"/>
              <a:cs typeface="Trebuchet MS"/>
            </a:endParaRPr>
          </a:p>
          <a:p>
            <a:pPr marL="755650" marR="158750" indent="-286385">
              <a:lnSpc>
                <a:spcPts val="1900"/>
              </a:lnSpc>
              <a:spcBef>
                <a:spcPts val="1120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15" b="1">
                <a:solidFill>
                  <a:srgbClr val="404040"/>
                </a:solidFill>
                <a:latin typeface="Trebuchet MS"/>
                <a:cs typeface="Trebuchet MS"/>
              </a:rPr>
              <a:t>Poslovna </a:t>
            </a:r>
            <a:r>
              <a:rPr dirty="0" sz="1600" spc="-5" b="1">
                <a:solidFill>
                  <a:srgbClr val="404040"/>
                </a:solidFill>
                <a:latin typeface="Trebuchet MS"/>
                <a:cs typeface="Trebuchet MS"/>
              </a:rPr>
              <a:t>odgovornost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- svoje porijeklo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vodi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od ciljeva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zbog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kojih je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kompanija  formirana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i od interesa onih koji su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njeni vlasnici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ili su 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njoj</a:t>
            </a:r>
            <a:r>
              <a:rPr dirty="0" sz="1600" spc="12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zaposleni</a:t>
            </a:r>
            <a:endParaRPr sz="1600">
              <a:latin typeface="Trebuchet MS"/>
              <a:cs typeface="Trebuchet MS"/>
            </a:endParaRPr>
          </a:p>
          <a:p>
            <a:pPr marL="469900">
              <a:lnSpc>
                <a:spcPct val="100000"/>
              </a:lnSpc>
              <a:spcBef>
                <a:spcPts val="1015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10" b="1">
                <a:solidFill>
                  <a:srgbClr val="404040"/>
                </a:solidFill>
                <a:latin typeface="Trebuchet MS"/>
                <a:cs typeface="Trebuchet MS"/>
              </a:rPr>
              <a:t>Moralna </a:t>
            </a:r>
            <a:r>
              <a:rPr dirty="0" sz="1600" spc="-5" b="1">
                <a:solidFill>
                  <a:srgbClr val="404040"/>
                </a:solidFill>
                <a:latin typeface="Trebuchet MS"/>
                <a:cs typeface="Trebuchet MS"/>
              </a:rPr>
              <a:t>odgovornost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- proizilazi iz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morala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i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moralnih</a:t>
            </a:r>
            <a:r>
              <a:rPr dirty="0" sz="1600" spc="-14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normi.</a:t>
            </a:r>
            <a:endParaRPr sz="1600">
              <a:latin typeface="Trebuchet MS"/>
              <a:cs typeface="Trebuchet MS"/>
            </a:endParaRPr>
          </a:p>
          <a:p>
            <a:pPr marL="755650" marR="647700" indent="-286385">
              <a:lnSpc>
                <a:spcPts val="1900"/>
              </a:lnSpc>
              <a:spcBef>
                <a:spcPts val="1065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spc="-10" b="1">
                <a:solidFill>
                  <a:srgbClr val="404040"/>
                </a:solidFill>
                <a:latin typeface="Trebuchet MS"/>
                <a:cs typeface="Trebuchet MS"/>
              </a:rPr>
              <a:t>Pravna </a:t>
            </a:r>
            <a:r>
              <a:rPr dirty="0" sz="1600" spc="-5" b="1">
                <a:solidFill>
                  <a:srgbClr val="404040"/>
                </a:solidFill>
                <a:latin typeface="Trebuchet MS"/>
                <a:cs typeface="Trebuchet MS"/>
              </a:rPr>
              <a:t>odgovornost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-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podrazumijeva zadovoljavanje određenih duštvenih  zahtjeva,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koji svoju osnovu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dobijaju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pravnoj</a:t>
            </a:r>
            <a:r>
              <a:rPr dirty="0" sz="1600" spc="5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regulativi.</a:t>
            </a:r>
            <a:endParaRPr sz="1600">
              <a:latin typeface="Trebuchet MS"/>
              <a:cs typeface="Trebuchet MS"/>
            </a:endParaRPr>
          </a:p>
          <a:p>
            <a:pPr marL="755015" marR="5080" indent="-285750">
              <a:lnSpc>
                <a:spcPct val="100400"/>
              </a:lnSpc>
              <a:spcBef>
                <a:spcPts val="910"/>
              </a:spcBef>
            </a:pPr>
            <a:r>
              <a:rPr dirty="0" sz="13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600" b="1">
                <a:solidFill>
                  <a:srgbClr val="404040"/>
                </a:solidFill>
                <a:latin typeface="Trebuchet MS"/>
                <a:cs typeface="Trebuchet MS"/>
              </a:rPr>
              <a:t>Društvena </a:t>
            </a:r>
            <a:r>
              <a:rPr dirty="0" sz="1600" spc="-5" b="1">
                <a:solidFill>
                  <a:srgbClr val="404040"/>
                </a:solidFill>
                <a:latin typeface="Trebuchet MS"/>
                <a:cs typeface="Trebuchet MS"/>
              </a:rPr>
              <a:t>odgovornost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-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počiva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na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moralnoj,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jer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polazi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od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moralnih zahtjeva da </a:t>
            </a:r>
            <a:r>
              <a:rPr dirty="0" u="sng" sz="1600" spc="-5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se čini </a:t>
            </a:r>
            <a:r>
              <a:rPr dirty="0" u="sng" sz="1600" spc="-5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dobro, odnosno da </a:t>
            </a:r>
            <a:r>
              <a:rPr dirty="0" u="sng" sz="160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se ne </a:t>
            </a:r>
            <a:r>
              <a:rPr dirty="0" u="sng" sz="1600" spc="-5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nanosi </a:t>
            </a:r>
            <a:r>
              <a:rPr dirty="0" u="sng" sz="160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zlo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. </a:t>
            </a:r>
            <a:r>
              <a:rPr dirty="0" sz="1600" spc="-55">
                <a:solidFill>
                  <a:srgbClr val="404040"/>
                </a:solidFill>
                <a:latin typeface="Trebuchet MS"/>
                <a:cs typeface="Trebuchet MS"/>
              </a:rPr>
              <a:t>Tako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da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se ono što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društvo traži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od 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firme,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u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skladu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sa opštim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moralnim ponašanjem, </a:t>
            </a:r>
            <a:r>
              <a:rPr dirty="0" sz="1600">
                <a:solidFill>
                  <a:srgbClr val="404040"/>
                </a:solidFill>
                <a:latin typeface="Trebuchet MS"/>
                <a:cs typeface="Trebuchet MS"/>
              </a:rPr>
              <a:t>naziva društvenim  </a:t>
            </a:r>
            <a:r>
              <a:rPr dirty="0" sz="1600" spc="-5">
                <a:solidFill>
                  <a:srgbClr val="404040"/>
                </a:solidFill>
                <a:latin typeface="Trebuchet MS"/>
                <a:cs typeface="Trebuchet MS"/>
              </a:rPr>
              <a:t>odgovornostima.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2181859"/>
            <a:ext cx="8181340" cy="857885"/>
          </a:xfrm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355600" marR="5080" indent="-342900">
              <a:lnSpc>
                <a:spcPct val="101699"/>
              </a:lnSpc>
              <a:spcBef>
                <a:spcPts val="60"/>
              </a:spcBef>
            </a:pPr>
            <a:r>
              <a:rPr dirty="0" sz="1400"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</a:rPr>
              <a:t>Globalizacija </a:t>
            </a:r>
            <a:r>
              <a:rPr dirty="0" sz="1800">
                <a:solidFill>
                  <a:srgbClr val="404040"/>
                </a:solidFill>
              </a:rPr>
              <a:t>svjetske </a:t>
            </a:r>
            <a:r>
              <a:rPr dirty="0" sz="1800" spc="-5">
                <a:solidFill>
                  <a:srgbClr val="404040"/>
                </a:solidFill>
              </a:rPr>
              <a:t>privrede, liberalizacija </a:t>
            </a:r>
            <a:r>
              <a:rPr dirty="0" sz="1800">
                <a:solidFill>
                  <a:srgbClr val="404040"/>
                </a:solidFill>
              </a:rPr>
              <a:t>svjetske </a:t>
            </a:r>
            <a:r>
              <a:rPr dirty="0" sz="1800" spc="-5">
                <a:solidFill>
                  <a:srgbClr val="404040"/>
                </a:solidFill>
              </a:rPr>
              <a:t>trgovine </a:t>
            </a:r>
            <a:r>
              <a:rPr dirty="0" sz="1800">
                <a:solidFill>
                  <a:srgbClr val="404040"/>
                </a:solidFill>
              </a:rPr>
              <a:t>i </a:t>
            </a:r>
            <a:r>
              <a:rPr dirty="0" sz="1800" spc="-5">
                <a:solidFill>
                  <a:srgbClr val="404040"/>
                </a:solidFill>
              </a:rPr>
              <a:t>ekonomske  integracije </a:t>
            </a:r>
            <a:r>
              <a:rPr dirty="0" sz="1800">
                <a:solidFill>
                  <a:srgbClr val="404040"/>
                </a:solidFill>
              </a:rPr>
              <a:t>na </a:t>
            </a:r>
            <a:r>
              <a:rPr dirty="0" sz="1800" spc="-5">
                <a:solidFill>
                  <a:srgbClr val="404040"/>
                </a:solidFill>
              </a:rPr>
              <a:t>međunarodnom tržištu, omogućavaju brojnim kompanijama  pristup </a:t>
            </a:r>
            <a:r>
              <a:rPr dirty="0" sz="1800">
                <a:solidFill>
                  <a:srgbClr val="404040"/>
                </a:solidFill>
              </a:rPr>
              <a:t>i </a:t>
            </a:r>
            <a:r>
              <a:rPr dirty="0" sz="1800" spc="-5">
                <a:solidFill>
                  <a:srgbClr val="404040"/>
                </a:solidFill>
              </a:rPr>
              <a:t>poslovanje </a:t>
            </a:r>
            <a:r>
              <a:rPr dirty="0" sz="1800">
                <a:solidFill>
                  <a:srgbClr val="404040"/>
                </a:solidFill>
              </a:rPr>
              <a:t>na </a:t>
            </a:r>
            <a:r>
              <a:rPr dirty="0" sz="1800" spc="-5">
                <a:solidFill>
                  <a:srgbClr val="404040"/>
                </a:solidFill>
              </a:rPr>
              <a:t>prethodno nedostupnim</a:t>
            </a:r>
            <a:r>
              <a:rPr dirty="0" sz="1800" spc="-15">
                <a:solidFill>
                  <a:srgbClr val="404040"/>
                </a:solidFill>
              </a:rPr>
              <a:t> </a:t>
            </a:r>
            <a:r>
              <a:rPr dirty="0" sz="1800" spc="-5">
                <a:solidFill>
                  <a:srgbClr val="404040"/>
                </a:solidFill>
              </a:rPr>
              <a:t>tržištima.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074" y="3541267"/>
            <a:ext cx="7992109" cy="565150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354965" marR="5080" indent="-342900">
              <a:lnSpc>
                <a:spcPts val="2090"/>
              </a:lnSpc>
              <a:spcBef>
                <a:spcPts val="22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tako globalizovanoj ekonomiji korporativni sektor kontinuirano stiče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sve  veću moć 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utiče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ne samo na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komercijalnu,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već i na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širu društvenu</a:t>
            </a:r>
            <a:r>
              <a:rPr dirty="0" sz="1800" spc="-2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sferu.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2181859"/>
            <a:ext cx="8174990" cy="857885"/>
          </a:xfrm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354965" marR="5080" indent="-342900">
              <a:lnSpc>
                <a:spcPct val="101699"/>
              </a:lnSpc>
              <a:spcBef>
                <a:spcPts val="60"/>
              </a:spcBef>
            </a:pPr>
            <a:r>
              <a:rPr dirty="0" sz="1400">
                <a:latin typeface="Wingdings 3"/>
                <a:cs typeface="Wingdings 3"/>
              </a:rPr>
              <a:t>u </a:t>
            </a:r>
            <a:r>
              <a:rPr dirty="0" sz="1800">
                <a:solidFill>
                  <a:srgbClr val="404040"/>
                </a:solidFill>
              </a:rPr>
              <a:t>Jačanje </a:t>
            </a:r>
            <a:r>
              <a:rPr dirty="0" sz="1800" spc="-5">
                <a:solidFill>
                  <a:srgbClr val="404040"/>
                </a:solidFill>
              </a:rPr>
              <a:t>uticaja </a:t>
            </a:r>
            <a:r>
              <a:rPr dirty="0" sz="1800">
                <a:solidFill>
                  <a:srgbClr val="404040"/>
                </a:solidFill>
              </a:rPr>
              <a:t>i </a:t>
            </a:r>
            <a:r>
              <a:rPr dirty="0" sz="1800" spc="-5">
                <a:solidFill>
                  <a:srgbClr val="404040"/>
                </a:solidFill>
              </a:rPr>
              <a:t>moći kompanija bio </a:t>
            </a:r>
            <a:r>
              <a:rPr dirty="0" sz="1800">
                <a:solidFill>
                  <a:srgbClr val="404040"/>
                </a:solidFill>
              </a:rPr>
              <a:t>je </a:t>
            </a:r>
            <a:r>
              <a:rPr dirty="0" sz="1800" spc="-5">
                <a:solidFill>
                  <a:srgbClr val="404040"/>
                </a:solidFill>
              </a:rPr>
              <a:t>povod za iniciranje brojnih </a:t>
            </a:r>
            <a:r>
              <a:rPr dirty="0" sz="1800">
                <a:solidFill>
                  <a:srgbClr val="404040"/>
                </a:solidFill>
              </a:rPr>
              <a:t>javnih  rasprava o </a:t>
            </a:r>
            <a:r>
              <a:rPr dirty="0" sz="1800" spc="-5">
                <a:solidFill>
                  <a:srgbClr val="404040"/>
                </a:solidFill>
              </a:rPr>
              <a:t>važnosti biznisa </a:t>
            </a:r>
            <a:r>
              <a:rPr dirty="0" sz="1800">
                <a:solidFill>
                  <a:srgbClr val="404040"/>
                </a:solidFill>
              </a:rPr>
              <a:t>kao aktera u razvoju </a:t>
            </a:r>
            <a:r>
              <a:rPr dirty="0" sz="1800" spc="-5">
                <a:solidFill>
                  <a:srgbClr val="404040"/>
                </a:solidFill>
              </a:rPr>
              <a:t>društva, </a:t>
            </a:r>
            <a:r>
              <a:rPr dirty="0" sz="1800">
                <a:solidFill>
                  <a:srgbClr val="404040"/>
                </a:solidFill>
              </a:rPr>
              <a:t>a </a:t>
            </a:r>
            <a:r>
              <a:rPr dirty="0" sz="1800" spc="-5">
                <a:solidFill>
                  <a:srgbClr val="404040"/>
                </a:solidFill>
              </a:rPr>
              <a:t>poseban </a:t>
            </a:r>
            <a:r>
              <a:rPr dirty="0" sz="1800">
                <a:solidFill>
                  <a:srgbClr val="404040"/>
                </a:solidFill>
              </a:rPr>
              <a:t>akcenat  je na </a:t>
            </a:r>
            <a:r>
              <a:rPr dirty="0" sz="1800" spc="-5">
                <a:solidFill>
                  <a:srgbClr val="404040"/>
                </a:solidFill>
              </a:rPr>
              <a:t>ulozi velikih, internacionalnih </a:t>
            </a:r>
            <a:r>
              <a:rPr dirty="0" sz="1800">
                <a:solidFill>
                  <a:srgbClr val="404040"/>
                </a:solidFill>
              </a:rPr>
              <a:t>i </a:t>
            </a:r>
            <a:r>
              <a:rPr dirty="0" sz="1800" spc="-5">
                <a:solidFill>
                  <a:srgbClr val="404040"/>
                </a:solidFill>
              </a:rPr>
              <a:t>multinacionalnih</a:t>
            </a:r>
            <a:r>
              <a:rPr dirty="0" sz="1800" spc="5">
                <a:solidFill>
                  <a:srgbClr val="404040"/>
                </a:solidFill>
              </a:rPr>
              <a:t> </a:t>
            </a:r>
            <a:r>
              <a:rPr dirty="0" sz="1800" spc="-5">
                <a:solidFill>
                  <a:srgbClr val="404040"/>
                </a:solidFill>
              </a:rPr>
              <a:t>kompanija.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074" y="3541267"/>
            <a:ext cx="8032750" cy="565150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355600" marR="5080" indent="-343535">
              <a:lnSpc>
                <a:spcPts val="2090"/>
              </a:lnSpc>
              <a:spcBef>
                <a:spcPts val="22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15">
                <a:solidFill>
                  <a:srgbClr val="404040"/>
                </a:solidFill>
                <a:latin typeface="Trebuchet MS"/>
                <a:cs typeface="Trebuchet MS"/>
              </a:rPr>
              <a:t>Rezultat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toga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je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povećani pritisak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rastuće interesovanje javnosti za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temu 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korporativne odgovornosti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i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transparentnosti</a:t>
            </a:r>
            <a:r>
              <a:rPr dirty="0" sz="1800" spc="-25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poslovanja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2181859"/>
            <a:ext cx="7916545" cy="577215"/>
          </a:xfrm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355600" marR="5080" indent="-343535">
              <a:lnSpc>
                <a:spcPct val="101099"/>
              </a:lnSpc>
              <a:spcBef>
                <a:spcPts val="75"/>
              </a:spcBef>
            </a:pPr>
            <a:r>
              <a:rPr dirty="0" sz="1400">
                <a:latin typeface="Wingdings 3"/>
                <a:cs typeface="Wingdings 3"/>
              </a:rPr>
              <a:t>u </a:t>
            </a:r>
            <a:r>
              <a:rPr dirty="0" sz="1800" spc="-15">
                <a:solidFill>
                  <a:srgbClr val="404040"/>
                </a:solidFill>
              </a:rPr>
              <a:t>Pristup </a:t>
            </a:r>
            <a:r>
              <a:rPr dirty="0" sz="1800" spc="-5">
                <a:solidFill>
                  <a:srgbClr val="404040"/>
                </a:solidFill>
              </a:rPr>
              <a:t>KDO se </a:t>
            </a:r>
            <a:r>
              <a:rPr dirty="0" sz="1800">
                <a:solidFill>
                  <a:srgbClr val="404040"/>
                </a:solidFill>
              </a:rPr>
              <a:t>vremenom mijenjao i </a:t>
            </a:r>
            <a:r>
              <a:rPr dirty="0" sz="1800" spc="-5">
                <a:solidFill>
                  <a:srgbClr val="404040"/>
                </a:solidFill>
              </a:rPr>
              <a:t>prilagođavao aktuelnom društvenom  trenutku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074" y="3260852"/>
            <a:ext cx="8410575" cy="192468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356235" marR="121920" indent="-344170">
              <a:lnSpc>
                <a:spcPct val="102200"/>
              </a:lnSpc>
              <a:spcBef>
                <a:spcPts val="5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Danas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pitanje poslovanja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na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društveno odgovoran način postalo ključna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tema 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koja zaokuplja pažnju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menadžmenta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99500"/>
              </a:lnSpc>
              <a:spcBef>
                <a:spcPts val="1725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15">
                <a:solidFill>
                  <a:srgbClr val="404040"/>
                </a:solidFill>
                <a:latin typeface="Trebuchet MS"/>
                <a:cs typeface="Trebuchet MS"/>
              </a:rPr>
              <a:t>Rezultat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toga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je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moguće prepoznati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činjenici da se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procesu odlučivanja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ne 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vodi računa isključivo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o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očekivanim ekonomskim efektima poslovnih odluka, 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nego i o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njihovom uticaju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na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širu društvenu ulogu</a:t>
            </a:r>
            <a:r>
              <a:rPr dirty="0" sz="1800" spc="-1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preduzeća.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074" y="2181859"/>
            <a:ext cx="8188959" cy="577215"/>
          </a:xfrm>
          <a:prstGeom prst="rect"/>
        </p:spPr>
        <p:txBody>
          <a:bodyPr wrap="square" lIns="0" tIns="9525" rIns="0" bIns="0" rtlCol="0" vert="horz">
            <a:spAutoFit/>
          </a:bodyPr>
          <a:lstStyle/>
          <a:p>
            <a:pPr marL="355600" marR="5080" indent="-342900">
              <a:lnSpc>
                <a:spcPct val="101099"/>
              </a:lnSpc>
              <a:spcBef>
                <a:spcPts val="75"/>
              </a:spcBef>
            </a:pPr>
            <a:r>
              <a:rPr dirty="0" sz="1400"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</a:rPr>
              <a:t>Biti prepoznatljiv </a:t>
            </a:r>
            <a:r>
              <a:rPr dirty="0" sz="1800">
                <a:solidFill>
                  <a:srgbClr val="404040"/>
                </a:solidFill>
              </a:rPr>
              <a:t>i </a:t>
            </a:r>
            <a:r>
              <a:rPr dirty="0" sz="1800" spc="-5">
                <a:solidFill>
                  <a:srgbClr val="404040"/>
                </a:solidFill>
              </a:rPr>
              <a:t>konkurentan </a:t>
            </a:r>
            <a:r>
              <a:rPr dirty="0" sz="1800">
                <a:solidFill>
                  <a:srgbClr val="404040"/>
                </a:solidFill>
              </a:rPr>
              <a:t>u </a:t>
            </a:r>
            <a:r>
              <a:rPr dirty="0" sz="1800" spc="-5">
                <a:solidFill>
                  <a:srgbClr val="404040"/>
                </a:solidFill>
              </a:rPr>
              <a:t>današnjem </a:t>
            </a:r>
            <a:r>
              <a:rPr dirty="0" sz="1800">
                <a:solidFill>
                  <a:srgbClr val="404040"/>
                </a:solidFill>
              </a:rPr>
              <a:t>okruženju </a:t>
            </a:r>
            <a:r>
              <a:rPr dirty="0" sz="1800" spc="-5">
                <a:solidFill>
                  <a:srgbClr val="404040"/>
                </a:solidFill>
              </a:rPr>
              <a:t>znači biti društveno  odgovoran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074" y="3260852"/>
            <a:ext cx="7771130" cy="58039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355600" marR="5080" indent="-343535">
              <a:lnSpc>
                <a:spcPct val="102200"/>
              </a:lnSpc>
              <a:spcBef>
                <a:spcPts val="50"/>
              </a:spcBef>
            </a:pPr>
            <a:r>
              <a:rPr dirty="0" sz="1400">
                <a:solidFill>
                  <a:srgbClr val="90C226"/>
                </a:solidFill>
                <a:latin typeface="Wingdings 3"/>
                <a:cs typeface="Wingdings 3"/>
              </a:rPr>
              <a:t>u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KDO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je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prepoznata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kao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bitan faktor koji utiče </a:t>
            </a:r>
            <a:r>
              <a:rPr dirty="0" sz="1800">
                <a:solidFill>
                  <a:srgbClr val="404040"/>
                </a:solidFill>
                <a:latin typeface="Trebuchet MS"/>
                <a:cs typeface="Trebuchet MS"/>
              </a:rPr>
              <a:t>na </a:t>
            </a:r>
            <a:r>
              <a:rPr dirty="0" sz="1800" spc="-5">
                <a:solidFill>
                  <a:srgbClr val="404040"/>
                </a:solidFill>
                <a:latin typeface="Trebuchet MS"/>
                <a:cs typeface="Trebuchet MS"/>
              </a:rPr>
              <a:t>konkurentsku prednost  preduzeća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881238KDO2_</dc:title>
  <dcterms:created xsi:type="dcterms:W3CDTF">2026-04-27T15:39:58Z</dcterms:created>
  <dcterms:modified xsi:type="dcterms:W3CDTF">2026-04-27T15:39:58Z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2026-04-27T00:00:00Z</vt:filetime>
  </property>
  <property fmtid="{D5CDD505-2E9C-101B-9397-08002B2CF9AE}" pid="3" name="Creator">
    <vt:lpwstr>PowerPoint</vt:lpwstr>
  </property>
  <property fmtid="{D5CDD505-2E9C-101B-9397-08002B2CF9AE}" pid="4" name="LastSaved">
    <vt:filetime>2026-04-27T00:00:00Z</vt:filetime>
  </property>
</Properties>
</file>