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268" r:id="rId11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13"/>
      <p:bold r:id="rId14"/>
      <p:italic r:id="rId15"/>
      <p:boldItalic r:id="rId16"/>
    </p:embeddedFont>
    <p:embeddedFont>
      <p:font typeface="Segoe UI Light" panose="020B0502040204020203" pitchFamily="34" charset="0"/>
      <p:regular r:id="rId17"/>
      <p: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Segoe UI Black" panose="020B0A02040204020203" pitchFamily="34" charset="0"/>
      <p:bold r:id="rId23"/>
      <p:boldItalic r:id="rId24"/>
    </p:embeddedFont>
    <p:embeddedFont>
      <p:font typeface="Oswald" panose="020B0604020202020204" charset="-18"/>
      <p:regular r:id="rId25"/>
      <p:bold r:id="rId26"/>
    </p:embeddedFont>
    <p:embeddedFont>
      <p:font typeface="Cambria Math" panose="02040503050406030204" pitchFamily="18" charset="0"/>
      <p:regular r:id="rId27"/>
    </p:embeddedFont>
    <p:embeddedFont>
      <p:font typeface="Source Sans Pro" panose="020B060402020202020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>
      <p:cViewPr varScale="1">
        <p:scale>
          <a:sx n="98" d="100"/>
          <a:sy n="98" d="100"/>
        </p:scale>
        <p:origin x="600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75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0" y="2952750"/>
            <a:ext cx="91440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4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STATISTIČKO OBUHVATANJE KAPACITETA</a:t>
            </a:r>
            <a:endParaRPr b="0" dirty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2250300" y="514350"/>
            <a:ext cx="53697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152400" y="422910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</a:t>
            </a:r>
            <a:r>
              <a:rPr lang="en-US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Kresojevi</a:t>
            </a:r>
            <a:r>
              <a:rPr lang="sr-Latn-BA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ć,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bojan.kresojevic</a:t>
            </a:r>
            <a:r>
              <a:rPr lang="sr-Latn-BA" sz="200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indent="0">
              <a:buNone/>
            </a:pPr>
            <a:r>
              <a:rPr lang="sr-Latn-BA" dirty="0"/>
              <a:t>Dati su podaci o korišćenju kapaciteta u posmatranom preduzeću</a:t>
            </a:r>
            <a:r>
              <a:rPr lang="sr-Latn-BA" dirty="0" smtClean="0"/>
              <a:t>:</a:t>
            </a:r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endParaRPr lang="sr-Latn-BA" dirty="0" smtClean="0"/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r>
              <a:rPr lang="sr-Latn-BA" dirty="0"/>
              <a:t>Kao i podaci za preduzeće u cjelini</a:t>
            </a:r>
            <a:r>
              <a:rPr lang="sr-Latn-BA" dirty="0" smtClean="0"/>
              <a:t>:</a:t>
            </a:r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endParaRPr lang="sr-Latn-BA" dirty="0" smtClean="0"/>
          </a:p>
          <a:p>
            <a:pPr marL="114300" indent="0">
              <a:buNone/>
            </a:pPr>
            <a:r>
              <a:rPr lang="sr-Latn-BA" dirty="0"/>
              <a:t>Izračunati:</a:t>
            </a:r>
            <a:endParaRPr lang="en-US" dirty="0"/>
          </a:p>
          <a:p>
            <a:pPr marL="114300" lvl="0" indent="0">
              <a:buNone/>
            </a:pPr>
            <a:r>
              <a:rPr lang="sr-Latn-BA" dirty="0" smtClean="0"/>
              <a:t>a) prosječnu </a:t>
            </a:r>
            <a:r>
              <a:rPr lang="sr-Latn-BA" dirty="0"/>
              <a:t>moguću proizvodnju po radnom satu, kao i prosječnu ostvarenu proizvodnju po satu;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1. ZADATAK</a:t>
            </a:r>
            <a:endParaRPr lang="sr-Latn-RS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9330245"/>
              </p:ext>
            </p:extLst>
          </p:nvPr>
        </p:nvGraphicFramePr>
        <p:xfrm>
          <a:off x="1219200" y="1331119"/>
          <a:ext cx="5716587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Document" r:id="rId3" imgW="5717274" imgH="1104120" progId="Word.Document.12">
                  <p:embed/>
                </p:oleObj>
              </mc:Choice>
              <mc:Fallback>
                <p:oleObj name="Document" r:id="rId3" imgW="5717274" imgH="110412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9200" y="1331119"/>
                        <a:ext cx="5716587" cy="1104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2567542"/>
              </p:ext>
            </p:extLst>
          </p:nvPr>
        </p:nvGraphicFramePr>
        <p:xfrm>
          <a:off x="1371600" y="2761060"/>
          <a:ext cx="5716587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Document" r:id="rId5" imgW="5717274" imgH="734040" progId="Word.Document.12">
                  <p:embed/>
                </p:oleObj>
              </mc:Choice>
              <mc:Fallback>
                <p:oleObj name="Document" r:id="rId5" imgW="5717274" imgH="73404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71600" y="2761060"/>
                        <a:ext cx="5716587" cy="733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02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57150"/>
                <a:ext cx="7772400" cy="30480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BA" dirty="0" smtClean="0"/>
                  <a:t>a) </a:t>
                </a: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 smtClean="0"/>
                  <a:t>Prosječna moguća proizvodnja po satu: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11.966.500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385.550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=31,04</m:t>
                      </m:r>
                    </m:oMath>
                  </m:oMathPara>
                </a14:m>
                <a:endParaRPr lang="sr-Latn-BA" b="0" dirty="0" smtClean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b="0" dirty="0" smtClean="0"/>
                  <a:t>Prosječna ostvarena proizvodnja po satu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5.650.000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26,34</m:t>
                      </m:r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57150"/>
                <a:ext cx="7772400" cy="3048000"/>
              </a:xfrm>
              <a:blipFill>
                <a:blip r:embed="rId2"/>
                <a:stretch>
                  <a:fillRect b="-32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895595"/>
              </p:ext>
            </p:extLst>
          </p:nvPr>
        </p:nvGraphicFramePr>
        <p:xfrm>
          <a:off x="914400" y="666750"/>
          <a:ext cx="6996114" cy="1196226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579989">
                  <a:extLst>
                    <a:ext uri="{9D8B030D-6E8A-4147-A177-3AD203B41FA5}">
                      <a16:colId xmlns:a16="http://schemas.microsoft.com/office/drawing/2014/main" xmlns="" val="2010023771"/>
                    </a:ext>
                  </a:extLst>
                </a:gridCol>
                <a:gridCol w="579989">
                  <a:extLst>
                    <a:ext uri="{9D8B030D-6E8A-4147-A177-3AD203B41FA5}">
                      <a16:colId xmlns:a16="http://schemas.microsoft.com/office/drawing/2014/main" xmlns="" val="4160134107"/>
                    </a:ext>
                  </a:extLst>
                </a:gridCol>
                <a:gridCol w="579989">
                  <a:extLst>
                    <a:ext uri="{9D8B030D-6E8A-4147-A177-3AD203B41FA5}">
                      <a16:colId xmlns:a16="http://schemas.microsoft.com/office/drawing/2014/main" xmlns="" val="1685743563"/>
                    </a:ext>
                  </a:extLst>
                </a:gridCol>
                <a:gridCol w="869983">
                  <a:extLst>
                    <a:ext uri="{9D8B030D-6E8A-4147-A177-3AD203B41FA5}">
                      <a16:colId xmlns:a16="http://schemas.microsoft.com/office/drawing/2014/main" xmlns="" val="1950244804"/>
                    </a:ext>
                  </a:extLst>
                </a:gridCol>
                <a:gridCol w="579989">
                  <a:extLst>
                    <a:ext uri="{9D8B030D-6E8A-4147-A177-3AD203B41FA5}">
                      <a16:colId xmlns:a16="http://schemas.microsoft.com/office/drawing/2014/main" xmlns="" val="1896488806"/>
                    </a:ext>
                  </a:extLst>
                </a:gridCol>
                <a:gridCol w="797484">
                  <a:extLst>
                    <a:ext uri="{9D8B030D-6E8A-4147-A177-3AD203B41FA5}">
                      <a16:colId xmlns:a16="http://schemas.microsoft.com/office/drawing/2014/main" xmlns="" val="2997915097"/>
                    </a:ext>
                  </a:extLst>
                </a:gridCol>
                <a:gridCol w="1220393">
                  <a:extLst>
                    <a:ext uri="{9D8B030D-6E8A-4147-A177-3AD203B41FA5}">
                      <a16:colId xmlns:a16="http://schemas.microsoft.com/office/drawing/2014/main" xmlns="" val="1781163317"/>
                    </a:ext>
                  </a:extLst>
                </a:gridCol>
                <a:gridCol w="1788298">
                  <a:extLst>
                    <a:ext uri="{9D8B030D-6E8A-4147-A177-3AD203B41FA5}">
                      <a16:colId xmlns:a16="http://schemas.microsoft.com/office/drawing/2014/main" xmlns="" val="3898326816"/>
                    </a:ext>
                  </a:extLst>
                </a:gridCol>
              </a:tblGrid>
              <a:tr h="199371">
                <a:tc>
                  <a:txBody>
                    <a:bodyPr/>
                    <a:lstStyle/>
                    <a:p>
                      <a:pPr algn="l" fontAlgn="ctr"/>
                      <a:r>
                        <a:rPr lang="sr-Latn-C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C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sr-Latn-BA" sz="1100" u="none" strike="noStrike">
                          <a:effectLst/>
                        </a:rPr>
                        <a:t>Radno vrijeme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100" u="none" strike="noStrike">
                          <a:effectLst/>
                        </a:rPr>
                        <a:t>Kapacitet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extLst>
                  <a:ext uri="{0D108BD9-81ED-4DB2-BD59-A6C34878D82A}">
                    <a16:rowId xmlns:a16="http://schemas.microsoft.com/office/drawing/2014/main" xmlns="" val="2878555632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l" fontAlgn="ctr"/>
                      <a:r>
                        <a:rPr lang="sr-Latn-BA" sz="1100" u="none" strike="noStrike">
                          <a:effectLst/>
                        </a:rPr>
                        <a:t>Pogon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100" u="none" strike="noStrike">
                          <a:effectLst/>
                        </a:rPr>
                        <a:t>Mašina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100" u="none" strike="noStrike">
                          <a:effectLst/>
                        </a:rPr>
                        <a:t>Sati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100" u="none" strike="noStrike">
                          <a:effectLst/>
                        </a:rPr>
                        <a:t>Broj smjena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100" u="none" strike="noStrike">
                          <a:effectLst/>
                        </a:rPr>
                        <a:t>Dana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BA" sz="1100" u="none" strike="noStrike">
                          <a:effectLst/>
                        </a:rPr>
                        <a:t>kom/sat (x)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Moguće vrijeme (f)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Moguća proizvodnja (xf)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extLst>
                  <a:ext uri="{0D108BD9-81ED-4DB2-BD59-A6C34878D82A}">
                    <a16:rowId xmlns:a16="http://schemas.microsoft.com/office/drawing/2014/main" xmlns="" val="1022104759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l" fontAlgn="ctr"/>
                      <a:r>
                        <a:rPr lang="sr-Latn-CS" sz="1100" u="none" strike="noStrike">
                          <a:effectLst/>
                        </a:rPr>
                        <a:t>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320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89.600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1.792.000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extLst>
                  <a:ext uri="{0D108BD9-81ED-4DB2-BD59-A6C34878D82A}">
                    <a16:rowId xmlns:a16="http://schemas.microsoft.com/office/drawing/2014/main" xmlns="" val="3471608154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l" fontAlgn="ctr"/>
                      <a:r>
                        <a:rPr lang="sr-Latn-CS" sz="1100" u="none" strike="noStrike">
                          <a:effectLst/>
                        </a:rPr>
                        <a:t>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350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36.750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1.102.500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extLst>
                  <a:ext uri="{0D108BD9-81ED-4DB2-BD59-A6C34878D82A}">
                    <a16:rowId xmlns:a16="http://schemas.microsoft.com/office/drawing/2014/main" xmlns="" val="1662200642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l" fontAlgn="ctr"/>
                      <a:r>
                        <a:rPr lang="sr-Latn-C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360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Latn-CS" sz="1100" u="none" strike="noStrike">
                          <a:effectLst/>
                        </a:rPr>
                        <a:t>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259.200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9.072.000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extLst>
                  <a:ext uri="{0D108BD9-81ED-4DB2-BD59-A6C34878D82A}">
                    <a16:rowId xmlns:a16="http://schemas.microsoft.com/office/drawing/2014/main" xmlns="" val="2833850986"/>
                  </a:ext>
                </a:extLst>
              </a:tr>
              <a:tr h="199371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385.550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11.966.500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062" marR="9062" marT="9062" marB="0" anchor="ctr"/>
                </a:tc>
                <a:extLst>
                  <a:ext uri="{0D108BD9-81ED-4DB2-BD59-A6C34878D82A}">
                    <a16:rowId xmlns:a16="http://schemas.microsoft.com/office/drawing/2014/main" xmlns="" val="1960787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73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57150"/>
                <a:ext cx="8229600" cy="3048000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BA" dirty="0" smtClean="0"/>
                  <a:t>b) koeficijent </a:t>
                </a:r>
                <a:r>
                  <a:rPr lang="sr-Latn-BA" dirty="0"/>
                  <a:t>ekstenzivnog, intenzivnog i integralnog iskorišćenja kapaciteta; </a:t>
                </a:r>
                <a:endParaRPr lang="sr-Latn-BA" dirty="0" smtClean="0"/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𝑂𝑠𝑡𝑣𝑎𝑟𝑒𝑛𝑜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385.550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=0,556</m:t>
                      </m:r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26,34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31,04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0,849</m:t>
                      </m:r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𝑛𝑡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𝑂𝑠𝑡𝑣𝑎𝑟𝑒𝑛𝑎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5.650.000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11.966.500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0,472=0,556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∙0,849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57150"/>
                <a:ext cx="8229600" cy="3048000"/>
              </a:xfrm>
              <a:blipFill>
                <a:blip r:embed="rId2"/>
                <a:stretch>
                  <a:fillRect b="-5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635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/>
              <a:t>Koeficijent ekstenzivnog iskorišćenja kapaciteta iznosio je 70% u 2006. godini, a koeficijent integralnog iskorišćenja kapaciteta 60%. Koeficijent ekstenzivnog iskorišćenja kapaciteta se povećavao prosječno 1% godišnjedo 2010. godine, a koeficijent integralnog iskorišćenja kapaciteta smanjivao za 2% godišnje. </a:t>
            </a:r>
            <a:endParaRPr lang="en-US" dirty="0"/>
          </a:p>
          <a:p>
            <a:pPr marL="114300" indent="0">
              <a:buNone/>
            </a:pPr>
            <a:r>
              <a:rPr lang="sr-Latn-BA" dirty="0"/>
              <a:t>Izračunati koeficijent intenzivnog iskorišćenja kapaciteta za 2010. godinu! </a:t>
            </a:r>
            <a:endParaRPr lang="sr-Latn-BA" dirty="0" smtClean="0"/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2. ZADATAK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99274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57150"/>
                <a:ext cx="8229600" cy="3048000"/>
              </a:xfrm>
            </p:spPr>
            <p:txBody>
              <a:bodyPr/>
              <a:lstStyle/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𝑛𝑡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06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sPre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Pre>
                            <m:sPre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06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𝑖𝑛𝑡</m:t>
                                  </m:r>
                                </m:sub>
                              </m:sSub>
                            </m:e>
                          </m:sPre>
                        </m:num>
                        <m:den>
                          <m:sPre>
                            <m:sPre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06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sPre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0,6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0,7</m:t>
                          </m:r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=0,8571</m:t>
                      </m:r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2010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sPre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Pre>
                            <m:sPre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2010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𝑖𝑛𝑡</m:t>
                                  </m:r>
                                </m:sub>
                              </m:sSub>
                            </m:e>
                          </m:sPre>
                        </m:num>
                        <m:den>
                          <m:sPre>
                            <m:sPre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2010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sPre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Pre>
                            <m:sPre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06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𝑖𝑛𝑡</m:t>
                                  </m:r>
                                </m:sub>
                              </m:sSub>
                            </m:e>
                          </m:sPre>
                          <m:r>
                            <a:rPr lang="sr-Latn-R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R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0,98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sPre>
                            <m:sPre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06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sPre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1,01</m:t>
                              </m:r>
                            </m:e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=0,7597</m:t>
                      </m:r>
                    </m:oMath>
                  </m:oMathPara>
                </a14:m>
                <a:endParaRPr lang="sr-Latn-BA" dirty="0"/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57150"/>
                <a:ext cx="8229600" cy="30480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560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/>
              <a:t>Dati su sljedeći podaci (koji se odnose na 2000. godinu):</a:t>
            </a:r>
            <a:endParaRPr lang="sr-Latn-RS" dirty="0"/>
          </a:p>
          <a:p>
            <a:pPr lvl="0"/>
            <a:r>
              <a:rPr lang="sr-Latn-BA" dirty="0"/>
              <a:t>Osnovna sredstva (u milionima KM) 			=350</a:t>
            </a:r>
            <a:endParaRPr lang="sr-Latn-RS" dirty="0"/>
          </a:p>
          <a:p>
            <a:pPr lvl="0"/>
            <a:r>
              <a:rPr lang="sr-Latn-BA" dirty="0"/>
              <a:t>Bruto domaći proizvod, GDP (u milionima KM)		=200</a:t>
            </a:r>
            <a:endParaRPr lang="sr-Latn-RS" dirty="0"/>
          </a:p>
          <a:p>
            <a:pPr marL="114300" indent="0">
              <a:buNone/>
            </a:pPr>
            <a:r>
              <a:rPr lang="sr-Latn-BA" dirty="0"/>
              <a:t>Stopa investicija (rast osnovnih sredstava) je 5%, a stopa rasta GDP-a je 8%.</a:t>
            </a:r>
            <a:endParaRPr lang="sr-Latn-RS" dirty="0"/>
          </a:p>
          <a:p>
            <a:pPr marL="114300" indent="0">
              <a:buNone/>
            </a:pPr>
            <a:r>
              <a:rPr lang="sr-Latn-BA" dirty="0"/>
              <a:t>Izračunati:</a:t>
            </a:r>
            <a:endParaRPr lang="sr-Latn-RS" dirty="0"/>
          </a:p>
          <a:p>
            <a:pPr lvl="0"/>
            <a:r>
              <a:rPr lang="sr-Latn-BA" dirty="0"/>
              <a:t>marginalni kapitalni koeficijent za 2005. godinu;</a:t>
            </a:r>
            <a:endParaRPr lang="sr-Latn-RS" dirty="0"/>
          </a:p>
          <a:p>
            <a:pPr lvl="0"/>
            <a:r>
              <a:rPr lang="sr-Latn-BA" dirty="0"/>
              <a:t>stopu rasta marginalnog kapitalnog koeficijenta u ovom periodu.</a:t>
            </a:r>
            <a:endParaRPr lang="sr-Latn-RS" dirty="0"/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3. </a:t>
            </a:r>
            <a:r>
              <a:rPr lang="sr-Latn-RS" dirty="0" smtClean="0"/>
              <a:t>ZADATAK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06780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09600" y="57150"/>
                <a:ext cx="8229600" cy="3048000"/>
              </a:xfrm>
            </p:spPr>
            <p:txBody>
              <a:bodyPr/>
              <a:lstStyle/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𝑀𝐾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𝐺𝐷𝑃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r>
                  <a:rPr lang="sr-Latn-BA" dirty="0" smtClean="0"/>
                  <a:t>Marginalni koeficijent u 2000 - toj</a:t>
                </a:r>
                <a:endParaRPr lang="sr-Latn-BA" dirty="0" smtClean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i="1">
                          <a:latin typeface="Cambria Math" panose="02040503050406030204" pitchFamily="18" charset="0"/>
                        </a:rPr>
                        <m:t>𝑀𝐾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𝐺𝐷𝑃</m:t>
                          </m:r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350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∙0,05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200∙0,08</m:t>
                          </m:r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17,5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=1,0934</m:t>
                      </m:r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Marginalni koeficijent u </a:t>
                </a:r>
                <a:r>
                  <a:rPr lang="sr-Latn-BA" dirty="0" smtClean="0"/>
                  <a:t>2005 </a:t>
                </a:r>
                <a:r>
                  <a:rPr lang="sr-Latn-BA" dirty="0"/>
                  <a:t>- toj</a:t>
                </a: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i="1">
                          <a:latin typeface="Cambria Math" panose="02040503050406030204" pitchFamily="18" charset="0"/>
                        </a:rPr>
                        <m:t>𝑀𝐾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𝐺𝐷𝑃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350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R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∙0,05</m:t>
                          </m:r>
                        </m:num>
                        <m:den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200∙</m:t>
                          </m:r>
                          <m:sSup>
                            <m:sSupPr>
                              <m:ctrlP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0,08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1,2797</m:t>
                      </m:r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9600" y="57150"/>
                <a:ext cx="8229600" cy="3048000"/>
              </a:xfrm>
              <a:blipFill rotWithShape="0">
                <a:blip r:embed="rId2"/>
                <a:stretch>
                  <a:fillRect b="-37800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359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33400" y="1047750"/>
                <a:ext cx="8229600" cy="3048000"/>
              </a:xfrm>
            </p:spPr>
            <p:txBody>
              <a:bodyPr/>
              <a:lstStyle/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𝑆𝑡𝑜𝑝𝑎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𝑟𝑎𝑠𝑡𝑎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</m:t>
                              </m:r>
                            </m:num>
                            <m:den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1,08</m:t>
                              </m:r>
                            </m:den>
                          </m:f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m:rPr>
                              <m:nor/>
                            </m:rPr>
                            <a:rPr lang="sr-Latn-BA" dirty="0"/>
                            <m:t> </m:t>
                          </m:r>
                        </m:e>
                      </m:d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=−2,778%</m:t>
                      </m:r>
                    </m:oMath>
                  </m:oMathPara>
                </a14:m>
                <a:endParaRPr lang="sr-Latn-RS" b="0" dirty="0" smtClean="0"/>
              </a:p>
              <a:p>
                <a:pPr marL="114300" indent="0">
                  <a:buNone/>
                </a:pPr>
                <a:r>
                  <a:rPr lang="sr-Latn-BA" dirty="0" smtClean="0"/>
                  <a:t>Provjeriti pomoću formule za stopu rasta...</a:t>
                </a:r>
                <a:endParaRPr lang="sr-Latn-BA" dirty="0" smtClean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33400" y="1047750"/>
                <a:ext cx="8229600" cy="30480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006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14205</TotalTime>
  <Words>221</Words>
  <Application>Microsoft Office PowerPoint</Application>
  <PresentationFormat>On-screen Show (16:9)</PresentationFormat>
  <Paragraphs>115</Paragraphs>
  <Slides>10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Cambria</vt:lpstr>
      <vt:lpstr>Segoe UI Light</vt:lpstr>
      <vt:lpstr>Calibri</vt:lpstr>
      <vt:lpstr>Segoe UI Black</vt:lpstr>
      <vt:lpstr>Wingdings</vt:lpstr>
      <vt:lpstr>Oswald</vt:lpstr>
      <vt:lpstr>Arial</vt:lpstr>
      <vt:lpstr>Cambria Math</vt:lpstr>
      <vt:lpstr>Source Sans Pro</vt:lpstr>
      <vt:lpstr>Quince template</vt:lpstr>
      <vt:lpstr>Document</vt:lpstr>
      <vt:lpstr>STATISTIČKO OBUHVATANJE KAPACITETA</vt:lpstr>
      <vt:lpstr>1. ZADATAK</vt:lpstr>
      <vt:lpstr>PowerPoint Presentation</vt:lpstr>
      <vt:lpstr>PowerPoint Presentation</vt:lpstr>
      <vt:lpstr>2. ZADATAK</vt:lpstr>
      <vt:lpstr>PowerPoint Presentation</vt:lpstr>
      <vt:lpstr>3. ZADATAK</vt:lpstr>
      <vt:lpstr>PowerPoint Presentation</vt:lpstr>
      <vt:lpstr>PowerPoint Presentation</vt:lpstr>
      <vt:lpstr>Hvala na pažnji!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Bojan</cp:lastModifiedBy>
  <cp:revision>104</cp:revision>
  <dcterms:modified xsi:type="dcterms:W3CDTF">2019-11-27T20:01:06Z</dcterms:modified>
</cp:coreProperties>
</file>