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notesMasterIdLst>
    <p:notesMasterId r:id="rId61"/>
  </p:notesMasterIdLst>
  <p:sldIdLst>
    <p:sldId id="256" r:id="rId2"/>
    <p:sldId id="358" r:id="rId3"/>
    <p:sldId id="316" r:id="rId4"/>
    <p:sldId id="294" r:id="rId5"/>
    <p:sldId id="295" r:id="rId6"/>
    <p:sldId id="296" r:id="rId7"/>
    <p:sldId id="259" r:id="rId8"/>
    <p:sldId id="260" r:id="rId9"/>
    <p:sldId id="261" r:id="rId10"/>
    <p:sldId id="369" r:id="rId11"/>
    <p:sldId id="366" r:id="rId12"/>
    <p:sldId id="368" r:id="rId13"/>
    <p:sldId id="321" r:id="rId14"/>
    <p:sldId id="367" r:id="rId15"/>
    <p:sldId id="370" r:id="rId16"/>
    <p:sldId id="377" r:id="rId17"/>
    <p:sldId id="373" r:id="rId18"/>
    <p:sldId id="371" r:id="rId19"/>
    <p:sldId id="374" r:id="rId20"/>
    <p:sldId id="378" r:id="rId21"/>
    <p:sldId id="383" r:id="rId22"/>
    <p:sldId id="379" r:id="rId23"/>
    <p:sldId id="382" r:id="rId24"/>
    <p:sldId id="375" r:id="rId25"/>
    <p:sldId id="376" r:id="rId26"/>
    <p:sldId id="325" r:id="rId27"/>
    <p:sldId id="326" r:id="rId28"/>
    <p:sldId id="352" r:id="rId29"/>
    <p:sldId id="340" r:id="rId30"/>
    <p:sldId id="357" r:id="rId31"/>
    <p:sldId id="327" r:id="rId32"/>
    <p:sldId id="331" r:id="rId33"/>
    <p:sldId id="332" r:id="rId34"/>
    <p:sldId id="333" r:id="rId35"/>
    <p:sldId id="334" r:id="rId36"/>
    <p:sldId id="335" r:id="rId37"/>
    <p:sldId id="336" r:id="rId38"/>
    <p:sldId id="338" r:id="rId39"/>
    <p:sldId id="337" r:id="rId40"/>
    <p:sldId id="339" r:id="rId41"/>
    <p:sldId id="353" r:id="rId42"/>
    <p:sldId id="324" r:id="rId43"/>
    <p:sldId id="356" r:id="rId44"/>
    <p:sldId id="341" r:id="rId45"/>
    <p:sldId id="355" r:id="rId46"/>
    <p:sldId id="342" r:id="rId47"/>
    <p:sldId id="311" r:id="rId48"/>
    <p:sldId id="344" r:id="rId49"/>
    <p:sldId id="351" r:id="rId50"/>
    <p:sldId id="312" r:id="rId51"/>
    <p:sldId id="345" r:id="rId52"/>
    <p:sldId id="346" r:id="rId53"/>
    <p:sldId id="359" r:id="rId54"/>
    <p:sldId id="360" r:id="rId55"/>
    <p:sldId id="363" r:id="rId56"/>
    <p:sldId id="361" r:id="rId57"/>
    <p:sldId id="364" r:id="rId58"/>
    <p:sldId id="365" r:id="rId59"/>
    <p:sldId id="384" r:id="rId60"/>
  </p:sldIdLst>
  <p:sldSz cx="9144000" cy="6858000" type="screen4x3"/>
  <p:notesSz cx="6858000" cy="9144000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717" autoAdjust="0"/>
  </p:normalViewPr>
  <p:slideViewPr>
    <p:cSldViewPr>
      <p:cViewPr varScale="1">
        <p:scale>
          <a:sx n="113" d="100"/>
          <a:sy n="113" d="100"/>
        </p:scale>
        <p:origin x="154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7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16C6AB-E2E2-2949-B963-5DF7F46436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8FC40C-9705-2346-9561-5002FBDC02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A235D4-FFB0-9542-8C7B-3B5CFE212ABB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9CE4B39-5A6E-6447-9F2F-A0F8771E08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54D81CB-370A-2B4F-95FE-7D5A0DB71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71698-B9AC-E741-B056-2285C76D83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8272D-76A6-6B4B-BE49-72E1920E0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C732B9B-D764-F945-80AE-DCEDC7EA76B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DF32AD35-A6BC-4543-870C-FCD43950E8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3B4DAC-CCBA-A14F-8DDB-A4B7F7F1351A}" type="slidenum">
              <a:rPr lang="en-US" altLang="sr-Latn-RS" smtClean="0"/>
              <a:pPr>
                <a:spcBef>
                  <a:spcPct val="0"/>
                </a:spcBef>
              </a:pPr>
              <a:t>2</a:t>
            </a:fld>
            <a:endParaRPr lang="en-US" altLang="sr-Latn-R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39AA5E30-63CC-3D47-B04D-705F687DF1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E8D06CE8-32CE-5247-8FDB-498C84675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26EA90B3-EB89-134C-A8B4-7C46D7588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328B509-7C71-F749-9795-C7C9D8970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sr-Latn-RS" sz="1000" i="1"/>
              <a:t>12</a:t>
            </a:r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C00A3625-EF19-ED46-B0BF-2112EDD74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95CF0D78-884B-3E40-92F6-6EE0031D6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57AE0EC0-1A87-DE48-8A37-CC6DF9B5E7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2FB5F371-E18E-3C4F-A35F-8AE9B3224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EF43C1A-4786-3A44-BBCC-6FC8477816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88788FE4-F177-D74E-AC4C-F53A2C4DAE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FB643F05-60D1-1341-A0B1-591E9C277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BA6073-3403-4F4F-81C9-BD4DBABEF2AE}" type="slidenum">
              <a:rPr lang="sr-Latn-BA" altLang="sr-Latn-RS" smtClean="0">
                <a:latin typeface="Calibri" panose="020F0502020204030204" pitchFamily="34" charset="0"/>
              </a:rPr>
              <a:pPr/>
              <a:t>17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E89F54D9-3003-3C45-BF3F-1F00C7F0C9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0750852-C1A0-964F-9F89-CA9288BC6D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5C30A58F-FED3-724C-B475-19F1BBB5C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C54F2C-A80D-3F4A-962A-EA51C918FD5E}" type="slidenum">
              <a:rPr lang="sr-Latn-BA" altLang="sr-Latn-RS" smtClean="0">
                <a:latin typeface="Calibri" panose="020F0502020204030204" pitchFamily="34" charset="0"/>
              </a:rPr>
              <a:pPr/>
              <a:t>19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6DF5E5D2-C82A-4B4B-971D-41BB9F6B78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470973F3-D14C-B64F-8128-EE4779B6F3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BFA34D47-A451-7D4B-98B3-697A87B16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7816553-FFA9-E045-9F76-4F9AC21AB79E}" type="slidenum">
              <a:rPr lang="sr-Latn-BA" altLang="sr-Latn-RS" smtClean="0">
                <a:latin typeface="Calibri" panose="020F0502020204030204" pitchFamily="34" charset="0"/>
              </a:rPr>
              <a:pPr/>
              <a:t>20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58DE701-F2C7-5B41-8866-5EC40D2A72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4EE41237-2945-9340-BAED-4DF2FEFE4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E995CC06-0AD1-AD4C-911D-E1C704FFB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A162657-A6E2-0B41-852C-EAD7F4B1686F}" type="slidenum">
              <a:rPr lang="sr-Latn-BA" altLang="sr-Latn-RS" smtClean="0">
                <a:latin typeface="Calibri" panose="020F0502020204030204" pitchFamily="34" charset="0"/>
              </a:rPr>
              <a:pPr/>
              <a:t>21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D421624F-656F-D34D-91DE-8B0813DCF9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96F9736F-181B-5346-9728-5587032281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FD6AAD84-ACA1-1646-95E4-365FD7EDE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369D93-EB6A-F541-A50C-DE772F391589}" type="slidenum">
              <a:rPr lang="sr-Latn-BA" altLang="sr-Latn-RS" smtClean="0">
                <a:latin typeface="Calibri" panose="020F0502020204030204" pitchFamily="34" charset="0"/>
              </a:rPr>
              <a:pPr/>
              <a:t>22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21E067D7-B058-534E-83ED-9E97D17EC3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D0A63DA7-DD08-1F48-9A95-4129A96867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D50FC87D-DB6E-444B-AC6D-14A6EC7C0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A97A44-401B-E54F-AF41-89F3A2F32813}" type="slidenum">
              <a:rPr lang="sr-Latn-BA" altLang="sr-Latn-RS" smtClean="0">
                <a:latin typeface="Calibri" panose="020F0502020204030204" pitchFamily="34" charset="0"/>
              </a:rPr>
              <a:pPr/>
              <a:t>23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06D8CD7-A3DB-2540-B48E-7D21F1FCBE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46E88F1C-D67F-4645-8E71-96283744C9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23E12C61-0771-2244-AB28-04438D77E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AC8054-5E18-F44B-93AE-E527226ED1E7}" type="slidenum">
              <a:rPr lang="sr-Latn-BA" altLang="sr-Latn-RS" smtClean="0">
                <a:latin typeface="Calibri" panose="020F0502020204030204" pitchFamily="34" charset="0"/>
              </a:rPr>
              <a:pPr/>
              <a:t>24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85DC9027-872D-8248-A3A6-08558ED9FB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C855ADEE-AB4A-C948-8FBE-D7B10BD4F9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A1C4D48B-C748-1F46-841B-4580DD5FF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AB28FE7-B76E-4C4E-A82E-3F0CAD60A1C8}" type="slidenum">
              <a:rPr lang="sr-Latn-BA" altLang="sr-Latn-RS" smtClean="0">
                <a:latin typeface="Calibri" panose="020F0502020204030204" pitchFamily="34" charset="0"/>
              </a:rPr>
              <a:pPr/>
              <a:t>25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486FE15D-6BEC-F341-A0F8-AE83E3426E01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76DA9FAB-47DB-DE4E-B47A-61CA0B114D8D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5B59616-7ED6-9B49-993A-7E3CE9A76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A02BEBCE-89BF-FF44-8245-5CD8A7748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423EAFB-D28E-8448-AC10-DAD076381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981DD98-7BFF-8C41-9FF7-3478E8D4A596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7FFE12E6-A80D-1B47-A4C5-902267931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4C8918E-5F09-4B4A-B868-16FA2F52AC4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BD6157E4-849C-3A4D-A139-92D21E0EF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26665000-A67B-A247-9AF5-9B8CC56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E4C8533-7BED-0D49-9838-D0005291910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12752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331808AE-916C-A34B-98A5-06A880AD5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005E4-A0B7-2540-BF19-A883C5CE83F3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F85FCE1-9F8E-B140-835E-FAD8F434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EC5E1AD-BB87-5F48-9596-B4B39877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D6281-F14C-1543-B124-D5518E75562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1034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C9CAEEDD-DE00-3A47-9731-DE45E86C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B4E30-09E4-524E-A0D9-4AC91E6E02B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42984C4-DE79-EC4F-AC46-908B7595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F9B75666-4517-1C46-ABC4-52DD0708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08D5D-2553-2349-BCB7-0E6F8AC44CC2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034794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65D12AEA-865C-E44F-8900-D2EF2DAB8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B0B08-F469-6C4E-AF76-5824EE18FF53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44C19C6-9CC3-BA44-9780-A9B902AB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5BAEAFD-B575-484C-B55C-E1D9D294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EAF5-733E-BC4C-8D6C-E986DB20E52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98279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B3BDEF07-53C8-3E4A-9FAA-F78005F2ADCA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7A59CEE7-D73D-7241-9272-9763EE9C9C3F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2FF367D-D3DC-BC41-B7A3-A4E5D768D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459B01-2AAA-0740-A854-E2FDE804A059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888FF1D-ED21-3042-9ADE-F28FF6B1F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9B69D5B-70DF-D74C-BE22-A1173FD0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9A44-B7B6-5249-9970-F22C2D452049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982781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4BB10-0004-BB47-BD3C-033CB4AF5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D57F74-903E-EE4E-A037-E26BA125E1AD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5C2F8-78A1-6140-BEE1-36EA2ABFD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3A2D7-341E-9548-9141-84EDC32C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0FF9C-AA98-A246-A942-4C7C129CE0F8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05161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26AFF6-0A45-EC43-A224-0A8535AC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CAA57C-EB1F-FD43-9AC4-6E753FAFBD0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049FAE-8B98-5842-A7AF-2DF820E3D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BEC98-C032-0049-951E-703E60A2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7D3DA-4ED1-0248-ABC6-E4E301BC09FA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509943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A7C2D7-BDD0-E946-984A-AD2BBE89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876EB8-A262-AB4D-8DF4-E7A24743A140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6ADFE5-1152-0E4B-8B61-B8FFCBF25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7A9BE-D4E3-3643-B179-A28ACA68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1DC88-6DA0-0F4A-8F48-055C3D99C3C6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508144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5BD527BD-E742-C941-A217-429A5CD3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43E0E-37FF-6949-9100-890DD8DB1AD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43A1732E-0045-654F-868F-224411A68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C55878E6-944A-7844-853E-8AAB493F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0D5E9-40DA-5947-A29D-EB30C9F8254A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774180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5D5F0-7C98-A840-AC24-EACF8CFF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184885-56C5-054C-938D-628F5632B3A0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C22F4-DB1C-FE4C-944D-37C5C041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3E478-B141-C84C-A663-97AEB4FDD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935AA-75E8-7249-BCF9-4A404AA03DB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958395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319C98B6-1B36-2148-A392-ED5410D540F5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0FFDFF93-5C38-1D45-80DF-2B78D2EA45CE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14E1CCC0-03F2-554F-9C3C-F107379554C1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3A4AA9-6263-2540-9B9F-856481EEE683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>
            <a:extLst>
              <a:ext uri="{FF2B5EF4-FFF2-40B4-BE49-F238E27FC236}">
                <a16:creationId xmlns:a16="http://schemas.microsoft.com/office/drawing/2014/main" id="{F8C09CC4-34C7-CD49-8EEA-B89CD5D53172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48F8FAE3-8106-2C49-8E5B-842AC0219418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FEBE90FE-D68C-474F-8BAA-4CC99DFCE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F179B57-B59D-8148-9514-28B36DF80D0A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FCFB4C1D-6C71-D744-AF4F-7CDFD7C6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CC8ADB05-981D-7A4B-B80A-52FE73AE1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17E6E-2898-2441-BCAE-BAA4D7C5C77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086959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288E9B90-3EBB-F44E-96B0-F465520A4B2A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F9A4101B-671D-EB40-A4C2-30D5153240BB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118D5542-9D8F-1C44-9BBD-0668BEACC6E4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BDD2C3-D51F-1640-BBD6-9159AEA9212C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31090B1E-3F28-F442-917B-0EE767DC0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22E07302-29F9-8F49-A545-BBA52AABA2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FB607AA-BDC7-404C-A2D6-8E73DA12C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7896182-7552-FD44-BF8B-9B9F14E5C28B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8133800F-B94C-6748-B043-288DB0E72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B79179A4-8AFE-0946-83B0-9ED13EA4D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2B33EEFC-4707-904D-AA6D-E39FAD10E1B8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1" r:id="rId2"/>
    <p:sldLayoutId id="2147484086" r:id="rId3"/>
    <p:sldLayoutId id="2147484087" r:id="rId4"/>
    <p:sldLayoutId id="2147484088" r:id="rId5"/>
    <p:sldLayoutId id="2147484089" r:id="rId6"/>
    <p:sldLayoutId id="2147484082" r:id="rId7"/>
    <p:sldLayoutId id="2147484090" r:id="rId8"/>
    <p:sldLayoutId id="2147484091" r:id="rId9"/>
    <p:sldLayoutId id="2147484083" r:id="rId10"/>
    <p:sldLayoutId id="21474840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emf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5.emf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1.emf"/><Relationship Id="rId9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5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247E7-0E98-A345-934D-02D7A2F90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501008"/>
            <a:ext cx="7772400" cy="182976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  <p:pic>
        <p:nvPicPr>
          <p:cNvPr id="10243" name="Picture 2" descr="http://www.iss.rs/images/upload/ProfitJigsaw_SM(1).jpg">
            <a:extLst>
              <a:ext uri="{FF2B5EF4-FFF2-40B4-BE49-F238E27FC236}">
                <a16:creationId xmlns:a16="http://schemas.microsoft.com/office/drawing/2014/main" id="{EDC8760F-6534-784E-813C-151F920EB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77041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E48909F-10FD-604B-A14B-3A5F408EE3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13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>
            <a:extLst>
              <a:ext uri="{FF2B5EF4-FFF2-40B4-BE49-F238E27FC236}">
                <a16:creationId xmlns:a16="http://schemas.microsoft.com/office/drawing/2014/main" id="{7760EBF3-BEFC-2F46-8248-5C86BF7BA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Profit (oznaka pf) – razlika između TR i TC, odnosno pf=TR-TC</a:t>
            </a:r>
          </a:p>
          <a:p>
            <a:r>
              <a:rPr lang="sr-Latn-BA" altLang="sr-Latn-RS"/>
              <a:t>Preduzeće ostvaruje: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Dobit → pf&gt;0, odnosno TR&gt;TC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Gubitak → pf&lt;0, odnosno TR&lt;TC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Nulti profit (tzv. tačka pokrića ili prag ekonomičnsti) → pf=0, odnosno TR=TC</a:t>
            </a:r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EF578D-2462-A24F-B5B6-369C95EC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Profit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3B3B0C3-32E5-4044-A294-1FE76E07C4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7946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>
            <a:extLst>
              <a:ext uri="{FF2B5EF4-FFF2-40B4-BE49-F238E27FC236}">
                <a16:creationId xmlns:a16="http://schemas.microsoft.com/office/drawing/2014/main" id="{78C3B96A-CDC6-174D-A145-D9F3EA982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Normalan profit – P=AC – održivost poslovanja=nulti profit</a:t>
            </a:r>
          </a:p>
          <a:p>
            <a:r>
              <a:rPr lang="sr-Latn-BA" altLang="sr-Latn-RS"/>
              <a:t>Supernormalan profit – P&gt;AC – iznad prosjeka industrije – privlačenje novih konkurenata</a:t>
            </a:r>
          </a:p>
          <a:p>
            <a:r>
              <a:rPr lang="sr-Latn-BA" altLang="sr-Latn-RS"/>
              <a:t>Subnormalan profit – P&lt;AC – napuštanje poslovanja u dugom roku</a:t>
            </a:r>
          </a:p>
          <a:p>
            <a:r>
              <a:rPr lang="sr-Latn-BA" altLang="sr-Latn-RS"/>
              <a:t>P≤AVC – zatvaranje preduzeća u kratkom roku zbog nemogućnosti pokrića varijabilnih troškova</a:t>
            </a:r>
          </a:p>
          <a:p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B396C2-D726-2641-BFEC-A8F2AEFD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Vrste profita</a:t>
            </a:r>
            <a:endParaRPr lang="en-US" dirty="0"/>
          </a:p>
        </p:txBody>
      </p:sp>
      <p:pic>
        <p:nvPicPr>
          <p:cNvPr id="21508" name="Picture 3" descr="https://c4.staticflickr.com/8/7164/6551525739_cea94562f0.jpg">
            <a:extLst>
              <a:ext uri="{FF2B5EF4-FFF2-40B4-BE49-F238E27FC236}">
                <a16:creationId xmlns:a16="http://schemas.microsoft.com/office/drawing/2014/main" id="{52936751-0244-CF4B-A34C-4D43B6CF9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18478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1B57548-5B58-6C48-9A72-AB07638598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997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>
            <a:extLst>
              <a:ext uri="{FF2B5EF4-FFF2-40B4-BE49-F238E27FC236}">
                <a16:creationId xmlns:a16="http://schemas.microsoft.com/office/drawing/2014/main" id="{507FE749-5B28-CA4F-A33D-0248E31D8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Uslov maksimizacije profita (oznaka max pf) podrazumijeva jednakost MR i MC (važi za bilo koje tržišno stanje)</a:t>
            </a:r>
          </a:p>
          <a:p>
            <a:r>
              <a:rPr lang="sr-Latn-BA" altLang="sr-Latn-RS"/>
              <a:t>Max pf → </a:t>
            </a:r>
            <a:r>
              <a:rPr lang="sr-Latn-BA" altLang="sr-Latn-RS">
                <a:solidFill>
                  <a:srgbClr val="FF0000"/>
                </a:solidFill>
              </a:rPr>
              <a:t>P=MC</a:t>
            </a:r>
            <a:r>
              <a:rPr lang="sr-Latn-BA" altLang="sr-Latn-RS"/>
              <a:t> za stanje </a:t>
            </a:r>
            <a:r>
              <a:rPr lang="sr-Latn-BA" altLang="sr-Latn-RS" i="1">
                <a:solidFill>
                  <a:srgbClr val="FF0000"/>
                </a:solidFill>
              </a:rPr>
              <a:t>savršene </a:t>
            </a:r>
            <a:r>
              <a:rPr lang="en-GB" altLang="sr-Latn-RS" i="1">
                <a:solidFill>
                  <a:srgbClr val="FF0000"/>
                </a:solidFill>
              </a:rPr>
              <a:t>k</a:t>
            </a:r>
            <a:r>
              <a:rPr lang="sr-Latn-BA" altLang="sr-Latn-RS" i="1">
                <a:solidFill>
                  <a:srgbClr val="FF0000"/>
                </a:solidFill>
              </a:rPr>
              <a:t>onkurencije</a:t>
            </a:r>
            <a:endParaRPr lang="sr-Latn-BA" altLang="sr-Latn-RS">
              <a:solidFill>
                <a:srgbClr val="FF0000"/>
              </a:solidFill>
            </a:endParaRPr>
          </a:p>
          <a:p>
            <a:pPr>
              <a:buFont typeface="Wingdings 3" pitchFamily="2" charset="2"/>
              <a:buNone/>
            </a:pPr>
            <a:endParaRPr lang="sr-Latn-BA" altLang="sr-Latn-RS"/>
          </a:p>
          <a:p>
            <a:r>
              <a:rPr lang="sr-Latn-BA" altLang="sr-Latn-RS"/>
              <a:t>Problem max pf možemo posmatrati dvojako: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TR i 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graničnih i prosječnih vrijednosti funkcija prihoda i troškova (P(MR), MC, AC, AVC)</a:t>
            </a:r>
          </a:p>
          <a:p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362564-B880-0D45-9553-7CAB2D22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DBA7B75-24AB-CD4E-ACA6-CCDC33AE2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5285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5F4201-B46A-FE49-BD92-400AE464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4214842"/>
          </a:xfrm>
        </p:spPr>
        <p:txBody>
          <a:bodyPr/>
          <a:lstStyle/>
          <a:p>
            <a:pPr>
              <a:defRPr/>
            </a:pPr>
            <a:r>
              <a:rPr lang="sr-Latn-BA" dirty="0"/>
              <a:t>Savršena konkurencija</a:t>
            </a:r>
            <a:br>
              <a:rPr lang="sr-Latn-BA" dirty="0"/>
            </a:br>
            <a:br>
              <a:rPr lang="sr-Latn-BA" dirty="0"/>
            </a:br>
            <a:r>
              <a:rPr lang="sr-Latn-BA" sz="3100" dirty="0"/>
              <a:t>Maksimizacija profita, tačke nultog profita i tačka zatvaranja preduzeća na osnovu promjene prodajne cijene.</a:t>
            </a:r>
            <a:br>
              <a:rPr lang="sr-Latn-BA" sz="3100" dirty="0"/>
            </a:br>
            <a:br>
              <a:rPr lang="sr-Latn-BA" sz="3100" dirty="0"/>
            </a:br>
            <a:r>
              <a:rPr lang="sr-Latn-BA" sz="3100" dirty="0"/>
              <a:t>Grafički prikaz.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70F1335-D3AF-5F4D-92E5-660B9CF37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7793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719DDD-D47F-6E45-9D98-CEE4FB4DB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TR i TC</a:t>
            </a:r>
            <a:endParaRPr lang="en-US" dirty="0"/>
          </a:p>
        </p:txBody>
      </p:sp>
      <p:pic>
        <p:nvPicPr>
          <p:cNvPr id="24579" name="Picture 5" descr="http://upload.wikimedia.org/wikipedia/commons/thumb/d/d5/Profit_max_total_small.svg/540px-Profit_max_total_small.svg.png">
            <a:extLst>
              <a:ext uri="{FF2B5EF4-FFF2-40B4-BE49-F238E27FC236}">
                <a16:creationId xmlns:a16="http://schemas.microsoft.com/office/drawing/2014/main" id="{59412660-297A-E74E-A8E9-F5E98065B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3" b="4190"/>
          <a:stretch>
            <a:fillRect/>
          </a:stretch>
        </p:blipFill>
        <p:spPr bwMode="auto">
          <a:xfrm>
            <a:off x="900113" y="1628775"/>
            <a:ext cx="73437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5FE155D-BEB8-1844-8A60-79B3643935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45042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>
            <a:extLst>
              <a:ext uri="{FF2B5EF4-FFF2-40B4-BE49-F238E27FC236}">
                <a16:creationId xmlns:a16="http://schemas.microsoft.com/office/drawing/2014/main" id="{1E94FD50-6EA0-9D49-ABAB-1AF0AA7FD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pf=TR-TC</a:t>
            </a:r>
          </a:p>
          <a:p>
            <a:r>
              <a:rPr lang="sr-Latn-BA" altLang="sr-Latn-RS"/>
              <a:t>(pf)</a:t>
            </a:r>
            <a:r>
              <a:rPr lang="en-US" altLang="sr-Latn-RS"/>
              <a:t>’</a:t>
            </a:r>
            <a:r>
              <a:rPr lang="sr-Latn-BA" altLang="sr-Latn-RS"/>
              <a:t>=(TR)</a:t>
            </a:r>
            <a:r>
              <a:rPr lang="en-GB" altLang="sr-Latn-RS"/>
              <a:t>’</a:t>
            </a:r>
            <a:r>
              <a:rPr lang="sr-Latn-BA" altLang="sr-Latn-RS"/>
              <a:t>-(TC)</a:t>
            </a:r>
            <a:r>
              <a:rPr lang="en-GB" altLang="sr-Latn-RS"/>
              <a:t>’</a:t>
            </a:r>
            <a:endParaRPr lang="sr-Latn-BA" altLang="sr-Latn-RS"/>
          </a:p>
          <a:p>
            <a:r>
              <a:rPr lang="sr-Latn-BA" altLang="sr-Latn-RS"/>
              <a:t>Mpf=MR-MC</a:t>
            </a:r>
          </a:p>
          <a:p>
            <a:r>
              <a:rPr lang="sr-Latn-BA" altLang="sr-Latn-RS"/>
              <a:t>Max pf → (pf)</a:t>
            </a:r>
            <a:r>
              <a:rPr lang="en-US" altLang="sr-Latn-RS"/>
              <a:t>’</a:t>
            </a:r>
            <a:r>
              <a:rPr lang="sr-Latn-BA" altLang="sr-Latn-RS"/>
              <a:t>=0, odnosno marginalna vrijednost profita jednaka 0 (Mpf=0) pri Q* </a:t>
            </a:r>
          </a:p>
          <a:p>
            <a:r>
              <a:rPr lang="sr-Latn-BA" altLang="sr-Latn-RS"/>
              <a:t>Kada je: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&gt; MC → Mpf pozitivan</a:t>
            </a:r>
            <a:r>
              <a:rPr lang="en-US" altLang="sr-Latn-RS"/>
              <a:t> – </a:t>
            </a:r>
            <a:r>
              <a:rPr lang="sr-Latn-BA" altLang="sr-Latn-RS"/>
              <a:t>Q&lt;Q* gdje se povećanjem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endParaRPr lang="sr-Latn-BA" altLang="sr-Latn-RS"/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&lt; MC → Mpf negativan – Q&gt;Q* gdje se smanjenjem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r>
              <a:rPr lang="sr-Latn-BA" altLang="sr-Latn-RS"/>
              <a:t> 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MR= MC → Mpf=0 – maksimalan profit pri nivou Q*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D84751-DC28-864C-B420-14E98527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1E2128D-6971-6945-ABC6-E96FF2BF6C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400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1655BB-DFA3-EE43-A6F7-C9F01C79038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08957" y="1340768"/>
            <a:ext cx="8579296" cy="541459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26" b="-3604"/>
            </a:stretch>
          </a:blipFill>
          <a:extLst/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0FF56C-5134-B844-8369-6F985CA91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37" y="260648"/>
            <a:ext cx="8939336" cy="9941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Uslov za maksimizaciju pf u savršenoj konkurenciji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1AEA19DF-18EB-6C44-9F84-BCC95153DF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2366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3">
            <a:extLst>
              <a:ext uri="{FF2B5EF4-FFF2-40B4-BE49-F238E27FC236}">
                <a16:creationId xmlns:a16="http://schemas.microsoft.com/office/drawing/2014/main" id="{E2A792FC-7CA3-0545-8195-59CA352CE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03575" y="1377950"/>
            <a:ext cx="5697538" cy="5445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C31C6D0-B6E2-4A47-9731-6F561985F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TR i TC</a:t>
            </a: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42351C51-B229-904D-9862-40CA25467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84313"/>
            <a:ext cx="3024187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900">
                <a:latin typeface="Arial" panose="020B0604020202020204" pitchFamily="34" charset="0"/>
              </a:rPr>
              <a:t>TR kr</a:t>
            </a:r>
            <a:r>
              <a:rPr lang="sr-Latn-BA" altLang="sr-Latn-RS" sz="1900">
                <a:latin typeface="Arial" panose="020B0604020202020204" pitchFamily="34" charset="0"/>
              </a:rPr>
              <a:t>iva plave boje je prikazana u gornjem dijelu slike.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900">
                <a:latin typeface="Arial" panose="020B0604020202020204" pitchFamily="34" charset="0"/>
              </a:rPr>
              <a:t>Razlika između TR i TC je ekonomski profit (</a:t>
            </a:r>
            <a:r>
              <a:rPr lang="sr-Cyrl-BA" altLang="sr-Latn-RS" sz="1900">
                <a:latin typeface="Arial" panose="020B0604020202020204" pitchFamily="34" charset="0"/>
              </a:rPr>
              <a:t>П</a:t>
            </a:r>
            <a:r>
              <a:rPr lang="en-US" altLang="sr-Latn-RS" sz="1900">
                <a:latin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</a:rPr>
              <a:t>) prikazan u donjem dijelu slike. Pri nivou Q=0, </a:t>
            </a:r>
            <a:r>
              <a:rPr lang="sr-Cyrl-BA" altLang="sr-Latn-RS" sz="1900">
                <a:latin typeface="Arial" panose="020B0604020202020204" pitchFamily="34" charset="0"/>
              </a:rPr>
              <a:t>П</a:t>
            </a:r>
            <a:r>
              <a:rPr lang="en-US" altLang="sr-Latn-RS" sz="1900">
                <a:latin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</a:rPr>
              <a:t>=-TFC=-30. Ekonomski profit ostvaruje svoj maksimum ($12/wk) pri nivou Q=7.4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32F84CE-DB60-154C-A61D-91AE7DE7C7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1407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EE4E4B-A484-F344-AF1D-927A03BC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pic>
        <p:nvPicPr>
          <p:cNvPr id="29699" name="Picture 3" descr="http://upload.wikimedia.org/wikipedia/commons/thumb/1/17/Profit_max_marginal_small.svg/570px-Profit_max_marginal_small.svg.png">
            <a:extLst>
              <a:ext uri="{FF2B5EF4-FFF2-40B4-BE49-F238E27FC236}">
                <a16:creationId xmlns:a16="http://schemas.microsoft.com/office/drawing/2014/main" id="{CF931659-5545-C541-9633-6AC9BA52D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1524000"/>
            <a:ext cx="7129462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297421D-6DCD-564C-99CC-676FFB8650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73418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7">
            <a:extLst>
              <a:ext uri="{FF2B5EF4-FFF2-40B4-BE49-F238E27FC236}">
                <a16:creationId xmlns:a16="http://schemas.microsoft.com/office/drawing/2014/main" id="{728798EE-70AA-7F4A-90B9-56A4C5339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613" y="2222500"/>
            <a:ext cx="7978775" cy="41735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A8ED1A-C34D-9940-B80F-00791F96F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sp>
        <p:nvSpPr>
          <p:cNvPr id="30724" name="TextBox 8">
            <a:extLst>
              <a:ext uri="{FF2B5EF4-FFF2-40B4-BE49-F238E27FC236}">
                <a16:creationId xmlns:a16="http://schemas.microsoft.com/office/drawing/2014/main" id="{BFCE83E3-B1F3-7A46-AF93-53FFA8A04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544638"/>
            <a:ext cx="80295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900">
                <a:latin typeface="Arial" panose="020B0604020202020204" pitchFamily="34" charset="0"/>
              </a:rPr>
              <a:t>Neophodan uslov za maksimizaciju profita je jednakost P i MC na dijelu gdje MC kriva raste. Maksimalan profit se ostvaruje pri nivou Q*=7.4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B7C7F2D-AB88-274D-BD60-A6642CA7A5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818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34CB9DD-98F9-A44C-9B7B-91BF9DFFD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11267" name="Picture 7" descr="tf4">
            <a:extLst>
              <a:ext uri="{FF2B5EF4-FFF2-40B4-BE49-F238E27FC236}">
                <a16:creationId xmlns:a16="http://schemas.microsoft.com/office/drawing/2014/main" id="{08C1AE48-2652-6649-9AB7-A04386962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7831DB8-1DD9-0347-8365-1ED1E78356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1923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11117-5B78-5747-890C-F18FFF28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Dobit preduzeća u savršenoj konkurenciji</a:t>
            </a:r>
          </a:p>
        </p:txBody>
      </p:sp>
      <p:pic>
        <p:nvPicPr>
          <p:cNvPr id="32771" name="Content Placeholder 3">
            <a:extLst>
              <a:ext uri="{FF2B5EF4-FFF2-40B4-BE49-F238E27FC236}">
                <a16:creationId xmlns:a16="http://schemas.microsoft.com/office/drawing/2014/main" id="{30B01D4F-55F2-BA4F-AB2E-EC720CDEB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363" y="1373188"/>
            <a:ext cx="8424862" cy="4321175"/>
          </a:xfrm>
        </p:spPr>
      </p:pic>
      <p:sp>
        <p:nvSpPr>
          <p:cNvPr id="5" name="Rectangle 115">
            <a:extLst>
              <a:ext uri="{FF2B5EF4-FFF2-40B4-BE49-F238E27FC236}">
                <a16:creationId xmlns:a16="http://schemas.microsoft.com/office/drawing/2014/main" id="{054C3416-682D-7F47-91BC-FD03D10DB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5589588"/>
            <a:ext cx="6211888" cy="92075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n-US" altLang="sr-Latn-RS" dirty="0"/>
              <a:t>Da bi predu</a:t>
            </a:r>
            <a:r>
              <a:rPr lang="sr-Latn-BA" altLang="sr-Latn-RS" dirty="0"/>
              <a:t>z</a:t>
            </a:r>
            <a:r>
              <a:rPr lang="en-US" altLang="sr-Latn-RS" dirty="0"/>
              <a:t>e</a:t>
            </a:r>
            <a:r>
              <a:rPr lang="sr-Latn-BA" altLang="sr-Latn-RS" dirty="0"/>
              <a:t>ć</a:t>
            </a:r>
            <a:r>
              <a:rPr lang="en-US" altLang="sr-Latn-RS" dirty="0"/>
              <a:t>e</a:t>
            </a:r>
            <a:r>
              <a:rPr lang="sr-Latn-BA" altLang="sr-Latn-RS" dirty="0"/>
              <a:t> </a:t>
            </a:r>
            <a:r>
              <a:rPr lang="en-US" altLang="sr-Latn-RS" dirty="0"/>
              <a:t>maksimizira</a:t>
            </a:r>
            <a:r>
              <a:rPr lang="sr-Latn-BA" altLang="sr-Latn-RS" dirty="0"/>
              <a:t>l</a:t>
            </a:r>
            <a:r>
              <a:rPr lang="en-US" altLang="sr-Latn-RS" dirty="0"/>
              <a:t>o p</a:t>
            </a:r>
            <a:r>
              <a:rPr lang="sr-Latn-BA" altLang="sr-Latn-RS" dirty="0"/>
              <a:t>f mora</a:t>
            </a:r>
            <a:r>
              <a:rPr lang="en-US" altLang="sr-Latn-RS" dirty="0"/>
              <a:t> </a:t>
            </a:r>
            <a:r>
              <a:rPr lang="hr-HR" altLang="sr-Latn-RS" dirty="0"/>
              <a:t>povećavati izlazne proizvode sve dok MC raste do nivoa MR, odnosno presjeca MR. </a:t>
            </a:r>
            <a:r>
              <a:rPr lang="hr-HR" altLang="sr-Latn-RS" b="1" dirty="0"/>
              <a:t>U savršenoj konkurenciji to znači P = MC</a:t>
            </a:r>
            <a:r>
              <a:rPr lang="hr-HR" altLang="sr-Latn-RS" dirty="0"/>
              <a:t>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2773" name="Rectangle 112">
            <a:extLst>
              <a:ext uri="{FF2B5EF4-FFF2-40B4-BE49-F238E27FC236}">
                <a16:creationId xmlns:a16="http://schemas.microsoft.com/office/drawing/2014/main" id="{7ED85255-924A-8C43-B257-FA042AE81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3136900"/>
            <a:ext cx="2736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2000" b="1" i="1">
                <a:solidFill>
                  <a:srgbClr val="FF0000"/>
                </a:solidFill>
              </a:rPr>
              <a:t>Profit = (P</a:t>
            </a:r>
            <a:r>
              <a:rPr lang="en-US" altLang="sr-Latn-RS" sz="2000" b="1" i="1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en-US" altLang="sr-Latn-RS" sz="2000" b="1" i="1">
                <a:solidFill>
                  <a:srgbClr val="FF0000"/>
                </a:solidFill>
              </a:rPr>
              <a:t>AC)Q</a:t>
            </a:r>
            <a:r>
              <a:rPr lang="sr-Latn-BA" altLang="sr-Latn-RS" sz="2000" b="1" i="1">
                <a:solidFill>
                  <a:srgbClr val="FF0000"/>
                </a:solidFill>
              </a:rPr>
              <a:t>&gt;0</a:t>
            </a:r>
            <a:endParaRPr lang="en-US" altLang="sr-Latn-RS" sz="2000" b="1" i="1">
              <a:solidFill>
                <a:srgbClr val="FF0000"/>
              </a:solidFill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4798A2D5-6A9F-A44D-AAB4-1E96B20283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91019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EB832-5FCD-A142-BC73-9A72CE502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/>
              <a:t>Nulti profit</a:t>
            </a:r>
            <a:r>
              <a:rPr lang="sr-Latn-BA" dirty="0"/>
              <a:t> preduzeća u savršenoj konkurenciji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FE2A31-0F07-3E4C-8F52-45E5C0F6A93D}"/>
              </a:ext>
            </a:extLst>
          </p:cNvPr>
          <p:cNvSpPr/>
          <p:nvPr/>
        </p:nvSpPr>
        <p:spPr>
          <a:xfrm>
            <a:off x="3708400" y="3856038"/>
            <a:ext cx="3600450" cy="13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r-Latn-BA"/>
          </a:p>
        </p:txBody>
      </p:sp>
      <p:sp>
        <p:nvSpPr>
          <p:cNvPr id="34" name="Rectangle 115">
            <a:extLst>
              <a:ext uri="{FF2B5EF4-FFF2-40B4-BE49-F238E27FC236}">
                <a16:creationId xmlns:a16="http://schemas.microsoft.com/office/drawing/2014/main" id="{97B31E75-AA10-E64F-87A5-193A8A3B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5608638"/>
            <a:ext cx="8226425" cy="11985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sr-Latn-BA" altLang="sr-Latn-RS" dirty="0"/>
              <a:t>Smanjenje cijene na novi nivo</a:t>
            </a:r>
            <a:r>
              <a:rPr lang="en-GB" altLang="sr-Latn-RS" dirty="0"/>
              <a:t> P’</a:t>
            </a:r>
            <a:r>
              <a:rPr lang="sr-Latn-BA" altLang="sr-Latn-RS" dirty="0"/>
              <a:t> (prava crvene boje) gdje se izjednačava</a:t>
            </a:r>
            <a:r>
              <a:rPr lang="en-GB" altLang="sr-Latn-RS" dirty="0"/>
              <a:t> </a:t>
            </a:r>
            <a:r>
              <a:rPr lang="sr-Latn-BA" altLang="sr-Latn-RS" dirty="0"/>
              <a:t>sa minimalnim </a:t>
            </a:r>
            <a:r>
              <a:rPr lang="en-GB" altLang="sr-Latn-RS" dirty="0"/>
              <a:t>A</a:t>
            </a:r>
            <a:r>
              <a:rPr lang="sr-Latn-BA" altLang="sr-Latn-RS" dirty="0"/>
              <a:t>TC </a:t>
            </a:r>
            <a:r>
              <a:rPr lang="en-GB" altLang="sr-Latn-RS" dirty="0"/>
              <a:t>(MC=A</a:t>
            </a:r>
            <a:r>
              <a:rPr lang="sr-Latn-BA" altLang="sr-Latn-RS" dirty="0"/>
              <a:t>T</a:t>
            </a:r>
            <a:r>
              <a:rPr lang="en-GB" altLang="sr-Latn-RS" dirty="0"/>
              <a:t>C)</a:t>
            </a:r>
            <a:r>
              <a:rPr lang="sr-Latn-BA" altLang="sr-Latn-RS" dirty="0"/>
              <a:t> ukazuje na nivo </a:t>
            </a:r>
            <a:r>
              <a:rPr lang="en-GB" altLang="sr-Latn-RS" dirty="0"/>
              <a:t>Q*</a:t>
            </a:r>
            <a:r>
              <a:rPr lang="sr-Latn-BA" altLang="sr-Latn-RS" dirty="0"/>
              <a:t> pri kome se ostvaruje normalan profit (pf=0), odnosno, dolazi do izjednačavanja P i ATC (ukupan prihod jednak ukupnim troškovima).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06885C-08CB-F641-A1F4-EFFBE083BD37}"/>
              </a:ext>
            </a:extLst>
          </p:cNvPr>
          <p:cNvSpPr txBox="1"/>
          <p:nvPr/>
        </p:nvSpPr>
        <p:spPr>
          <a:xfrm>
            <a:off x="3203575" y="1989138"/>
            <a:ext cx="2889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</a:rPr>
              <a:t>$</a:t>
            </a:r>
          </a:p>
        </p:txBody>
      </p:sp>
      <p:pic>
        <p:nvPicPr>
          <p:cNvPr id="34822" name="Content Placeholder 4">
            <a:extLst>
              <a:ext uri="{FF2B5EF4-FFF2-40B4-BE49-F238E27FC236}">
                <a16:creationId xmlns:a16="http://schemas.microsoft.com/office/drawing/2014/main" id="{37B40F2A-DEA4-8E48-A216-C1E08F6B8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21"/>
          <a:stretch>
            <a:fillRect/>
          </a:stretch>
        </p:blipFill>
        <p:spPr>
          <a:xfrm>
            <a:off x="457200" y="1366838"/>
            <a:ext cx="7488238" cy="4084637"/>
          </a:xfr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145005-6221-C24F-97EA-7E6B655FEEE9}"/>
              </a:ext>
            </a:extLst>
          </p:cNvPr>
          <p:cNvCxnSpPr/>
          <p:nvPr/>
        </p:nvCxnSpPr>
        <p:spPr>
          <a:xfrm>
            <a:off x="3708400" y="3538538"/>
            <a:ext cx="0" cy="17287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824" name="Rectangle 17">
            <a:extLst>
              <a:ext uri="{FF2B5EF4-FFF2-40B4-BE49-F238E27FC236}">
                <a16:creationId xmlns:a16="http://schemas.microsoft.com/office/drawing/2014/main" id="{5239390D-C97C-5E41-9C58-A8E142083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4322763"/>
            <a:ext cx="2262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 b="1" i="1">
                <a:solidFill>
                  <a:srgbClr val="FF0000"/>
                </a:solidFill>
                <a:latin typeface="Arial" panose="020B0604020202020204" pitchFamily="34" charset="0"/>
              </a:rPr>
              <a:t>Profit = (P</a:t>
            </a:r>
            <a:r>
              <a:rPr lang="en-US" altLang="sr-Latn-RS" sz="1800" b="1" i="1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altLang="sr-Latn-RS" sz="1800" b="1" i="1">
                <a:solidFill>
                  <a:srgbClr val="FF0000"/>
                </a:solidFill>
                <a:latin typeface="Arial" panose="020B0604020202020204" pitchFamily="34" charset="0"/>
              </a:rPr>
              <a:t>AC)Q</a:t>
            </a:r>
            <a:r>
              <a:rPr lang="en-GB" altLang="sr-Latn-RS" sz="1800" b="1" i="1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r>
              <a:rPr lang="sr-Latn-BA" altLang="sr-Latn-RS" sz="1800" b="1" i="1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endParaRPr lang="en-US" altLang="sr-Latn-RS" sz="1800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4825" name="Rectangle 26">
            <a:extLst>
              <a:ext uri="{FF2B5EF4-FFF2-40B4-BE49-F238E27FC236}">
                <a16:creationId xmlns:a16="http://schemas.microsoft.com/office/drawing/2014/main" id="{C23076F2-E74F-6547-9DF7-7C6FFC4F1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240338"/>
            <a:ext cx="454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>
                <a:latin typeface="Arial" panose="020B0604020202020204" pitchFamily="34" charset="0"/>
              </a:rPr>
              <a:t>Q*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339432-9281-A74C-9DE2-49CD7A058962}"/>
              </a:ext>
            </a:extLst>
          </p:cNvPr>
          <p:cNvCxnSpPr/>
          <p:nvPr/>
        </p:nvCxnSpPr>
        <p:spPr>
          <a:xfrm flipV="1">
            <a:off x="684213" y="3513138"/>
            <a:ext cx="1295400" cy="708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05A544-8871-754B-8890-4DFEA9ADC2E6}"/>
              </a:ext>
            </a:extLst>
          </p:cNvPr>
          <p:cNvCxnSpPr/>
          <p:nvPr/>
        </p:nvCxnSpPr>
        <p:spPr>
          <a:xfrm flipV="1">
            <a:off x="704850" y="3538538"/>
            <a:ext cx="2262188" cy="146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0BFB42-5DB6-8241-872A-5E11B9384F7D}"/>
              </a:ext>
            </a:extLst>
          </p:cNvPr>
          <p:cNvCxnSpPr/>
          <p:nvPr/>
        </p:nvCxnSpPr>
        <p:spPr>
          <a:xfrm flipV="1">
            <a:off x="1406525" y="3867150"/>
            <a:ext cx="2301875" cy="1400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F7FAB9-3491-A740-B06B-603EF118EBBF}"/>
              </a:ext>
            </a:extLst>
          </p:cNvPr>
          <p:cNvCxnSpPr/>
          <p:nvPr/>
        </p:nvCxnSpPr>
        <p:spPr>
          <a:xfrm flipV="1">
            <a:off x="2674938" y="4645025"/>
            <a:ext cx="1033462" cy="622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0" name="Rectangle 17">
            <a:extLst>
              <a:ext uri="{FF2B5EF4-FFF2-40B4-BE49-F238E27FC236}">
                <a16:creationId xmlns:a16="http://schemas.microsoft.com/office/drawing/2014/main" id="{59DD4087-6EC0-3141-A3A9-337A49F82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038" y="4364038"/>
            <a:ext cx="935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 b="1" i="1">
                <a:solidFill>
                  <a:srgbClr val="FF0000"/>
                </a:solidFill>
                <a:latin typeface="Arial" panose="020B0604020202020204" pitchFamily="34" charset="0"/>
              </a:rPr>
              <a:t>TR=TC</a:t>
            </a:r>
            <a:endParaRPr lang="en-US" altLang="sr-Latn-RS" sz="1800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038E9E-04FB-FE4D-B44D-9A039336A9E8}"/>
              </a:ext>
            </a:extLst>
          </p:cNvPr>
          <p:cNvCxnSpPr/>
          <p:nvPr/>
        </p:nvCxnSpPr>
        <p:spPr>
          <a:xfrm flipV="1">
            <a:off x="3735388" y="4549775"/>
            <a:ext cx="441325" cy="174625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D7A956F-B9BD-9A4A-BD08-A8163A9760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9527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522D6-7BA8-3840-ACBE-2F3F6D61A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3977"/>
            <a:ext cx="89644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Kratkoročno podnošljiv gubitak preduzeća u savršenoj konkurenciji</a:t>
            </a:r>
          </a:p>
        </p:txBody>
      </p:sp>
      <p:pic>
        <p:nvPicPr>
          <p:cNvPr id="36867" name="Content Placeholder 3">
            <a:extLst>
              <a:ext uri="{FF2B5EF4-FFF2-40B4-BE49-F238E27FC236}">
                <a16:creationId xmlns:a16="http://schemas.microsoft.com/office/drawing/2014/main" id="{13F89646-7A84-734E-8577-437D1C1240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1341438"/>
            <a:ext cx="7561262" cy="3941762"/>
          </a:xfr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18693169-58DC-384E-B381-C05CC3DD9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57788"/>
            <a:ext cx="8785225" cy="14779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hr-HR" altLang="sr-Latn-RS" dirty="0"/>
              <a:t>Preduzeća uvijek ne ostvaruju profit. Ako tržišna cijena padne ispod minimalnih prosječnih troškova, preduzeće ostvaruje gubitak. Prodaja proizvoda za koje P = MC ostvaruje kratkoročno podnošljive gubitke, odnosno kada je prodajna cijena još uvijek iznad minimalnih prosječnih varijabilnih troškova. Preduzeće uspijeva pa djelimično pokrije fiksne troškove.</a:t>
            </a:r>
            <a:endParaRPr lang="sr-Latn-BA" altLang="sr-Latn-RS" dirty="0"/>
          </a:p>
        </p:txBody>
      </p:sp>
      <p:sp>
        <p:nvSpPr>
          <p:cNvPr id="36869" name="Rectangle 107">
            <a:extLst>
              <a:ext uri="{FF2B5EF4-FFF2-40B4-BE49-F238E27FC236}">
                <a16:creationId xmlns:a16="http://schemas.microsoft.com/office/drawing/2014/main" id="{1BE37F17-02B3-B841-995E-3D3D00E9F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2060575"/>
            <a:ext cx="26384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 b="1">
                <a:solidFill>
                  <a:srgbClr val="FF0000"/>
                </a:solidFill>
              </a:rPr>
              <a:t>Profit=(P-AC)*Q&lt;0</a:t>
            </a:r>
            <a:endParaRPr lang="en-US" altLang="sr-Latn-RS" sz="2000" b="1">
              <a:solidFill>
                <a:srgbClr val="FF0000"/>
              </a:solidFill>
            </a:endParaRPr>
          </a:p>
        </p:txBody>
      </p:sp>
      <p:sp>
        <p:nvSpPr>
          <p:cNvPr id="36870" name="Rectangle 107">
            <a:extLst>
              <a:ext uri="{FF2B5EF4-FFF2-40B4-BE49-F238E27FC236}">
                <a16:creationId xmlns:a16="http://schemas.microsoft.com/office/drawing/2014/main" id="{9B27CD81-6BC6-444E-AD0F-421FC6E38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7788" y="4759325"/>
            <a:ext cx="25527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 b="1"/>
              <a:t>AVCmin&lt;P&lt;ACmin</a:t>
            </a:r>
            <a:endParaRPr lang="en-US" altLang="sr-Latn-RS" sz="2000" b="1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81D7190B-3B42-884E-94D0-EE78B57073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8193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DF18-9827-014F-9CD6-4727D012A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35201"/>
            <a:ext cx="89644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Zatvaranje preduzeća u savršenoj konkurenciji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601641D1-0E07-464F-81F2-06B1859AC1EF}"/>
              </a:ext>
            </a:extLst>
          </p:cNvPr>
          <p:cNvSpPr txBox="1">
            <a:spLocks noChangeArrowheads="1"/>
          </p:cNvSpPr>
          <p:nvPr/>
        </p:nvSpPr>
        <p:spPr>
          <a:xfrm>
            <a:off x="2268538" y="5529263"/>
            <a:ext cx="6119812" cy="92392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Tačka zatvaranja preduzeća: kada se izjednači sa minimalnim AVC,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tada 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J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e gubitak 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jednak TFC (pf=-TFC).</a:t>
            </a:r>
            <a:endParaRPr lang="en-US" sz="20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B264DE-6058-F543-8E61-84E8282D9506}"/>
              </a:ext>
            </a:extLst>
          </p:cNvPr>
          <p:cNvSpPr txBox="1"/>
          <p:nvPr/>
        </p:nvSpPr>
        <p:spPr>
          <a:xfrm>
            <a:off x="3203575" y="2178050"/>
            <a:ext cx="5762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600" i="1" dirty="0">
                <a:solidFill>
                  <a:schemeClr val="bg1">
                    <a:lumMod val="50000"/>
                  </a:schemeClr>
                </a:solidFill>
              </a:rPr>
              <a:t>P</a:t>
            </a:r>
            <a:endParaRPr lang="sr-Latn-BA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6262D9-5703-0241-B910-70ED43F19E64}"/>
              </a:ext>
            </a:extLst>
          </p:cNvPr>
          <p:cNvSpPr txBox="1"/>
          <p:nvPr/>
        </p:nvSpPr>
        <p:spPr>
          <a:xfrm>
            <a:off x="3059113" y="1866900"/>
            <a:ext cx="2889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</a:rPr>
              <a:t>$</a:t>
            </a:r>
          </a:p>
        </p:txBody>
      </p:sp>
      <p:pic>
        <p:nvPicPr>
          <p:cNvPr id="38918" name="Content Placeholder 16">
            <a:extLst>
              <a:ext uri="{FF2B5EF4-FFF2-40B4-BE49-F238E27FC236}">
                <a16:creationId xmlns:a16="http://schemas.microsoft.com/office/drawing/2014/main" id="{65AD0950-C599-A846-BA27-713146EBE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8"/>
          <a:stretch>
            <a:fillRect/>
          </a:stretch>
        </p:blipFill>
        <p:spPr>
          <a:xfrm>
            <a:off x="550863" y="1296988"/>
            <a:ext cx="7112000" cy="3984625"/>
          </a:xfr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DD40B4-622F-2B49-A52E-3DEA34146425}"/>
              </a:ext>
            </a:extLst>
          </p:cNvPr>
          <p:cNvCxnSpPr/>
          <p:nvPr/>
        </p:nvCxnSpPr>
        <p:spPr>
          <a:xfrm>
            <a:off x="3059113" y="3279775"/>
            <a:ext cx="0" cy="17335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920" name="TextBox 24">
            <a:extLst>
              <a:ext uri="{FF2B5EF4-FFF2-40B4-BE49-F238E27FC236}">
                <a16:creationId xmlns:a16="http://schemas.microsoft.com/office/drawing/2014/main" id="{4B505D24-F07F-D94A-8CF6-AD8F8E5BD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3181350"/>
            <a:ext cx="1460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600" b="1">
                <a:solidFill>
                  <a:srgbClr val="FF0000"/>
                </a:solidFill>
                <a:latin typeface="Arial" panose="020B0604020202020204" pitchFamily="34" charset="0"/>
              </a:rPr>
              <a:t>pf&lt;0 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sr-Latn-RS" sz="1600" b="1">
                <a:solidFill>
                  <a:srgbClr val="FF0000"/>
                </a:solidFill>
                <a:latin typeface="Arial" panose="020B0604020202020204" pitchFamily="34" charset="0"/>
              </a:rPr>
              <a:t>pf=TFC</a:t>
            </a:r>
            <a:endParaRPr lang="en-US" altLang="sr-Latn-RS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sr-Latn-BA" altLang="sr-Latn-RS" sz="1800">
              <a:latin typeface="Arial" panose="020B0604020202020204" pitchFamily="34" charset="0"/>
            </a:endParaRPr>
          </a:p>
        </p:txBody>
      </p:sp>
      <p:sp>
        <p:nvSpPr>
          <p:cNvPr id="38921" name="TextBox 25">
            <a:extLst>
              <a:ext uri="{FF2B5EF4-FFF2-40B4-BE49-F238E27FC236}">
                <a16:creationId xmlns:a16="http://schemas.microsoft.com/office/drawing/2014/main" id="{B0A41E1D-04A2-7E47-B883-00EF7F07F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813" y="2613025"/>
            <a:ext cx="2224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 b="1">
                <a:latin typeface="Arial" panose="020B0604020202020204" pitchFamily="34" charset="0"/>
              </a:rPr>
              <a:t>P&lt;ACmin i</a:t>
            </a:r>
            <a:endParaRPr lang="en-US" altLang="sr-Latn-RS" sz="1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 b="1">
                <a:latin typeface="Arial" panose="020B0604020202020204" pitchFamily="34" charset="0"/>
              </a:rPr>
              <a:t>AVCmin=P </a:t>
            </a:r>
            <a:endParaRPr lang="en-US" altLang="sr-Latn-RS" sz="1800" b="1">
              <a:latin typeface="Arial" panose="020B0604020202020204" pitchFamily="34" charset="0"/>
            </a:endParaRPr>
          </a:p>
        </p:txBody>
      </p:sp>
      <p:sp>
        <p:nvSpPr>
          <p:cNvPr id="38922" name="TextBox 31">
            <a:extLst>
              <a:ext uri="{FF2B5EF4-FFF2-40B4-BE49-F238E27FC236}">
                <a16:creationId xmlns:a16="http://schemas.microsoft.com/office/drawing/2014/main" id="{11453241-2F96-FB47-B810-46038DE08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5116513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sr-Latn-RS" sz="1800">
                <a:latin typeface="Arial" panose="020B0604020202020204" pitchFamily="34" charset="0"/>
              </a:rPr>
              <a:t>Q*</a:t>
            </a:r>
            <a:endParaRPr lang="sr-Latn-BA" altLang="sr-Latn-RS" sz="1800">
              <a:latin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7BBC5C-BA9E-A04B-86EF-57086F5C7ACC}"/>
              </a:ext>
            </a:extLst>
          </p:cNvPr>
          <p:cNvCxnSpPr/>
          <p:nvPr/>
        </p:nvCxnSpPr>
        <p:spPr>
          <a:xfrm flipV="1">
            <a:off x="827088" y="3259138"/>
            <a:ext cx="865187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4CCBE6-641E-1D46-A173-37C61101B6AA}"/>
              </a:ext>
            </a:extLst>
          </p:cNvPr>
          <p:cNvCxnSpPr/>
          <p:nvPr/>
        </p:nvCxnSpPr>
        <p:spPr>
          <a:xfrm flipV="1">
            <a:off x="1331913" y="3279775"/>
            <a:ext cx="1547812" cy="619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ED6336-11D8-0447-B7CC-930A17FAA30F}"/>
              </a:ext>
            </a:extLst>
          </p:cNvPr>
          <p:cNvCxnSpPr>
            <a:stCxn id="38920" idx="2"/>
            <a:endCxn id="38920" idx="3"/>
          </p:cNvCxnSpPr>
          <p:nvPr/>
        </p:nvCxnSpPr>
        <p:spPr>
          <a:xfrm flipV="1">
            <a:off x="2617788" y="3611563"/>
            <a:ext cx="73025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5C027E6C-0CD6-FF41-9A66-13043EC18F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16122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AE5B-C883-5F4F-9F17-AD23D064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pic>
        <p:nvPicPr>
          <p:cNvPr id="40963" name="Content Placeholder 3">
            <a:extLst>
              <a:ext uri="{FF2B5EF4-FFF2-40B4-BE49-F238E27FC236}">
                <a16:creationId xmlns:a16="http://schemas.microsoft.com/office/drawing/2014/main" id="{92A39392-F042-3B46-A225-6E4323C98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423988"/>
            <a:ext cx="6840538" cy="3827462"/>
          </a:xfrm>
        </p:spPr>
      </p:pic>
      <p:sp>
        <p:nvSpPr>
          <p:cNvPr id="40964" name="TextBox 4">
            <a:extLst>
              <a:ext uri="{FF2B5EF4-FFF2-40B4-BE49-F238E27FC236}">
                <a16:creationId xmlns:a16="http://schemas.microsoft.com/office/drawing/2014/main" id="{64769E0F-9890-9F41-94BB-D8FB376C9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5257800"/>
            <a:ext cx="8507413" cy="1201738"/>
          </a:xfrm>
          <a:prstGeom prst="rect">
            <a:avLst/>
          </a:prstGeom>
          <a:noFill/>
          <a:ln w="9525">
            <a:solidFill>
              <a:schemeClr val="accent1">
                <a:alpha val="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Kada je P ispod  AVCmin ($12/po jed.autputa), preduzeće će imati gubitke za bilo koji nivo Q te će zadržati gubitke minimalnim ako proizvodi 0 jed. autputa. Za P iznad AVCmin, preduzeće će obezbijediti nivo Q kada vrijedi P=MC na dijelu krive MC koja raste.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99D319-E664-E246-805E-1DA869A62C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40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E6F86-71C1-AD47-A018-B75B00A67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E767B-2CB6-D74E-BD30-4A64A0AF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88" y="1773238"/>
            <a:ext cx="822960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 dirty="0"/>
              <a:t>Dva pravila definišu kratkoročnu krivu ponude preduzeća (čime se govori o količini Q koju preduzeće želi da proizvodi za različite nivoe cijene) u savršenoj konkurenciji: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r-Latn-BA" dirty="0"/>
          </a:p>
          <a:p>
            <a:pPr marL="623887" indent="-514350">
              <a:buFont typeface="+mj-lt"/>
              <a:buAutoNum type="arabicPeriod"/>
              <a:defRPr/>
            </a:pPr>
            <a:r>
              <a:rPr lang="sr-Latn-BA" dirty="0"/>
              <a:t>P jednaka MC na dijelu krive MC koja raste i</a:t>
            </a:r>
          </a:p>
          <a:p>
            <a:pPr marL="623887" indent="-514350">
              <a:buFont typeface="+mj-lt"/>
              <a:buAutoNum type="arabicPeriod"/>
              <a:defRPr/>
            </a:pPr>
            <a:r>
              <a:rPr lang="sr-Latn-BA" dirty="0"/>
              <a:t>P mora da bude iznad minimuma AVC krive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22620EE-EA13-F34D-AF57-D4B054C55C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1048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ubtitle 2">
            <a:extLst>
              <a:ext uri="{FF2B5EF4-FFF2-40B4-BE49-F238E27FC236}">
                <a16:creationId xmlns:a16="http://schemas.microsoft.com/office/drawing/2014/main" id="{4D19A863-5905-4C45-A98B-4654479A1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38" y="1143000"/>
            <a:ext cx="7772400" cy="3240088"/>
          </a:xfrm>
        </p:spPr>
        <p:txBody>
          <a:bodyPr/>
          <a:lstStyle/>
          <a:p>
            <a:pPr marR="0" algn="l"/>
            <a:r>
              <a:rPr lang="sr-Latn-BA" altLang="sr-Latn-RS" sz="3600">
                <a:solidFill>
                  <a:schemeClr val="tx1"/>
                </a:solidFill>
              </a:rPr>
              <a:t>Savršena konkurencija</a:t>
            </a:r>
            <a:br>
              <a:rPr lang="sr-Latn-BA" altLang="sr-Latn-RS"/>
            </a:br>
            <a:br>
              <a:rPr lang="sr-Latn-BA" altLang="sr-Latn-RS"/>
            </a:br>
            <a:r>
              <a:rPr lang="sr-Latn-BA" altLang="sr-Latn-RS" sz="2800"/>
              <a:t>Maksimizacija profita, tačke nultnog profita i tačka zatvaranja preduzeća  na osnovu promjene prodajne cijene.</a:t>
            </a:r>
            <a:br>
              <a:rPr lang="sr-Latn-BA" altLang="sr-Latn-RS" sz="2800"/>
            </a:br>
            <a:br>
              <a:rPr lang="sr-Latn-BA" altLang="sr-Latn-RS" sz="2800"/>
            </a:br>
            <a:r>
              <a:rPr lang="sr-Latn-BA" altLang="sr-Latn-RS" sz="2800"/>
              <a:t>Matematički, grafički prikaz i tabelarni prikaz.</a:t>
            </a:r>
            <a:endParaRPr lang="sr-Latn-BA" altLang="sr-Latn-R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4C44F2F-EDC9-B446-B29A-B949A72F28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4838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54E082-7B96-4A4D-8348-143725875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ZADATAK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8E2BA1F7-EE02-1C4C-8BBA-85B8D7C630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sr-Latn-BA" altLang="sr-Latn-RS" sz="2800"/>
              <a:t>	Ako ravnotežna cijena savršenoj konkurencije određena sjecištem ponude i tražnje i iznosi 80KM, a funkcija troška zadana TC=100+</a:t>
            </a:r>
            <a:r>
              <a:rPr lang="en-US" altLang="sr-Latn-RS" sz="2800"/>
              <a:t>27</a:t>
            </a:r>
            <a:r>
              <a:rPr lang="sr-Latn-BA" altLang="sr-Latn-RS" sz="2800"/>
              <a:t>Q+3Q</a:t>
            </a:r>
            <a:r>
              <a:rPr lang="sr-Latn-BA" altLang="sr-Latn-RS" sz="2800" baseline="30000"/>
              <a:t>2</a:t>
            </a:r>
            <a:endParaRPr lang="sr-Latn-BA" altLang="sr-Latn-RS" sz="28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36E75C6-8573-6144-BE69-A0027FC639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375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CC295A-432C-0943-BCC3-147DEF6858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47107" name="Subtitle 5">
            <a:extLst>
              <a:ext uri="{FF2B5EF4-FFF2-40B4-BE49-F238E27FC236}">
                <a16:creationId xmlns:a16="http://schemas.microsoft.com/office/drawing/2014/main" id="{519D761F-E8C5-2841-9576-3543594D6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/>
          <a:lstStyle/>
          <a:p>
            <a:pPr marR="0"/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marR="0"/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marR="0"/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cijen</a:t>
            </a:r>
            <a:r>
              <a:rPr lang="en-US" altLang="sr-Latn-RS" sz="3000" b="1">
                <a:solidFill>
                  <a:srgbClr val="FF0000"/>
                </a:solidFill>
              </a:rPr>
              <a:t>e</a:t>
            </a:r>
            <a:endParaRPr lang="sr-Latn-BA" altLang="sr-Latn-RS" sz="3000" b="1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E2F7732-419A-7547-8B5A-CB7C75264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54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1">
            <a:extLst>
              <a:ext uri="{FF2B5EF4-FFF2-40B4-BE49-F238E27FC236}">
                <a16:creationId xmlns:a16="http://schemas.microsoft.com/office/drawing/2014/main" id="{69519230-963A-9D48-845D-B0F193E46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r>
              <a:rPr lang="sr-Latn-BA" altLang="sr-Latn-RS"/>
              <a:t>Tačka maksimalnog profita</a:t>
            </a:r>
          </a:p>
          <a:p>
            <a:r>
              <a:rPr lang="sr-Latn-BA" altLang="sr-Latn-RS"/>
              <a:t>Tačke nultnog profita (prelomne tačke ekonomičnosti)</a:t>
            </a:r>
          </a:p>
          <a:p>
            <a:r>
              <a:rPr lang="sr-Latn-BA" altLang="sr-Latn-RS"/>
              <a:t>Tačka zatvaranja preduzeće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C8D617-06DD-B84C-9A36-9FE50FB7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Izračunavanje kritičnih tačka profitabilnosti na osnovu promjena po cijeni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EB5B112-31CF-E04B-B5B5-DDD16D1C02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577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F9F57-BA7B-CE4F-9669-266936135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D59DDAB-E707-5C4C-B189-E76CFC2DC5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118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3">
            <a:extLst>
              <a:ext uri="{FF2B5EF4-FFF2-40B4-BE49-F238E27FC236}">
                <a16:creationId xmlns:a16="http://schemas.microsoft.com/office/drawing/2014/main" id="{639760BD-562D-4045-A236-A35A1E090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EBB7D8-BFE6-BB47-AE12-62C868786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F495C2E-A288-7340-9E52-0E04358492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1529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8">
            <a:extLst>
              <a:ext uri="{FF2B5EF4-FFF2-40B4-BE49-F238E27FC236}">
                <a16:creationId xmlns:a16="http://schemas.microsoft.com/office/drawing/2014/main" id="{1D47E1A7-13C6-F440-9FB6-5A42A4EF6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C714DDF-156F-3E41-BCFC-8252D0DD9BF7}" type="slidenum">
              <a:rPr lang="en-US" altLang="sr-Latn-RS" sz="12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sr-Latn-R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56AF5DC-733D-3F40-9E90-2F6210FB6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Grafički prikaz</a:t>
            </a:r>
          </a:p>
        </p:txBody>
      </p:sp>
      <p:pic>
        <p:nvPicPr>
          <p:cNvPr id="50180" name="Picture 5">
            <a:extLst>
              <a:ext uri="{FF2B5EF4-FFF2-40B4-BE49-F238E27FC236}">
                <a16:creationId xmlns:a16="http://schemas.microsoft.com/office/drawing/2014/main" id="{E4EA1140-6910-1A48-A9B3-A1F465311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714375"/>
            <a:ext cx="9134475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A9FC5C5-EB38-1445-976D-59850FDBB7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1389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6">
            <a:extLst>
              <a:ext uri="{FF2B5EF4-FFF2-40B4-BE49-F238E27FC236}">
                <a16:creationId xmlns:a16="http://schemas.microsoft.com/office/drawing/2014/main" id="{BDF6F2FA-4121-D544-9483-8F48B4CDE1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7" name="Rectangle 9">
            <a:extLst>
              <a:ext uri="{FF2B5EF4-FFF2-40B4-BE49-F238E27FC236}">
                <a16:creationId xmlns:a16="http://schemas.microsoft.com/office/drawing/2014/main" id="{9D713730-E17A-0E4F-87C1-270EF8172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2228" name="Object 9">
            <a:extLst>
              <a:ext uri="{FF2B5EF4-FFF2-40B4-BE49-F238E27FC236}">
                <a16:creationId xmlns:a16="http://schemas.microsoft.com/office/drawing/2014/main" id="{47EC8748-54F0-B544-9703-1D3D06F416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2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11">
            <a:extLst>
              <a:ext uri="{FF2B5EF4-FFF2-40B4-BE49-F238E27FC236}">
                <a16:creationId xmlns:a16="http://schemas.microsoft.com/office/drawing/2014/main" id="{D014FF32-D497-2A4A-BED0-EA60D9CB9D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8C20967-F8DC-DC4A-AECC-1209669156E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7416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B12EA5AA-C088-7148-9504-D19E9A5DE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D75BD7E-329A-3343-B136-11D2AB393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CA35900-8DBD-D345-9F1D-14CAEC0F3D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40549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3D92C6-51DE-C745-9D06-BDD2F4C799E5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4371" name="TextBox 4">
            <a:extLst>
              <a:ext uri="{FF2B5EF4-FFF2-40B4-BE49-F238E27FC236}">
                <a16:creationId xmlns:a16="http://schemas.microsoft.com/office/drawing/2014/main" id="{08511D31-730A-914B-B741-303624D9D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9276323-15B1-044D-8C12-3F53B9FAAB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9973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BA9B8-7871-864E-BFB9-5C4A04993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2800" dirty="0"/>
              <a:t>Tačke B – </a:t>
            </a:r>
            <a:r>
              <a:rPr lang="sr-Latn-BA" sz="2800" dirty="0" err="1"/>
              <a:t>Nultni</a:t>
            </a:r>
            <a:r>
              <a:rPr lang="sr-Latn-BA" sz="2800" dirty="0"/>
              <a:t> profit – </a:t>
            </a:r>
            <a:r>
              <a:rPr lang="sr-Latn-BA" sz="2800" dirty="0" err="1"/>
              <a:t>matematiči</a:t>
            </a:r>
            <a:r>
              <a:rPr lang="sr-Latn-BA" sz="2800" dirty="0"/>
              <a:t> prikaz</a:t>
            </a:r>
          </a:p>
        </p:txBody>
      </p:sp>
      <p:sp>
        <p:nvSpPr>
          <p:cNvPr id="55299" name="TextBox 5">
            <a:extLst>
              <a:ext uri="{FF2B5EF4-FFF2-40B4-BE49-F238E27FC236}">
                <a16:creationId xmlns:a16="http://schemas.microsoft.com/office/drawing/2014/main" id="{285AE5CB-40FD-A348-AE93-7E994EE8B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715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MC presjeca AC u minimumu. Tamo gdje je P=AC minimum  preduzeće ostvaruje nultni profit.  </a:t>
            </a:r>
          </a:p>
        </p:txBody>
      </p:sp>
      <p:graphicFrame>
        <p:nvGraphicFramePr>
          <p:cNvPr id="55300" name="Object 6">
            <a:extLst>
              <a:ext uri="{FF2B5EF4-FFF2-40B4-BE49-F238E27FC236}">
                <a16:creationId xmlns:a16="http://schemas.microsoft.com/office/drawing/2014/main" id="{50056C5C-A6F0-7B47-9050-C05521B2CC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900" y="2071688"/>
          <a:ext cx="3074988" cy="347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4" name="Equation" r:id="rId3" imgW="34226500" imgH="39789100" progId="Equation.3">
                  <p:embed/>
                </p:oleObj>
              </mc:Choice>
              <mc:Fallback>
                <p:oleObj name="Equation" r:id="rId3" imgW="34226500" imgH="3978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071688"/>
                        <a:ext cx="3074988" cy="347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8">
            <a:extLst>
              <a:ext uri="{FF2B5EF4-FFF2-40B4-BE49-F238E27FC236}">
                <a16:creationId xmlns:a16="http://schemas.microsoft.com/office/drawing/2014/main" id="{26C906B7-5A13-8142-91EB-677FC21217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40150" y="3887788"/>
          <a:ext cx="5005388" cy="250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5" imgW="54419500" imgH="27203400" progId="Equation.3">
                  <p:embed/>
                </p:oleObj>
              </mc:Choice>
              <mc:Fallback>
                <p:oleObj name="Equation" r:id="rId5" imgW="54419500" imgH="27203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3887788"/>
                        <a:ext cx="5005388" cy="250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9">
            <a:extLst>
              <a:ext uri="{FF2B5EF4-FFF2-40B4-BE49-F238E27FC236}">
                <a16:creationId xmlns:a16="http://schemas.microsoft.com/office/drawing/2014/main" id="{E60392DF-EAE5-794B-9E5B-7528F31BE9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8538" y="1857375"/>
          <a:ext cx="279876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Equation" r:id="rId7" imgW="30429200" imgH="20193000" progId="Equation.3">
                  <p:embed/>
                </p:oleObj>
              </mc:Choice>
              <mc:Fallback>
                <p:oleObj name="Equation" r:id="rId7" imgW="30429200" imgH="20193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8538" y="1857375"/>
                        <a:ext cx="2798762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0BB599-501D-DC4A-82E3-682C0678685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58694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4C5BFB68-AD9B-AD42-8050-081F07469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>
            <a:extLst>
              <a:ext uri="{FF2B5EF4-FFF2-40B4-BE49-F238E27FC236}">
                <a16:creationId xmlns:a16="http://schemas.microsoft.com/office/drawing/2014/main" id="{BA8F0B66-FB75-6241-8122-3CB186F83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42875"/>
            <a:ext cx="540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Tačke B – Nultni profit – </a:t>
            </a:r>
            <a:r>
              <a:rPr lang="en-US" altLang="sr-Latn-RS" sz="2400">
                <a:latin typeface="Arial" panose="020B0604020202020204" pitchFamily="34" charset="0"/>
              </a:rPr>
              <a:t>g</a:t>
            </a:r>
            <a:r>
              <a:rPr lang="sr-Latn-BA" altLang="sr-Latn-RS" sz="2400">
                <a:latin typeface="Arial" panose="020B0604020202020204" pitchFamily="34" charset="0"/>
              </a:rPr>
              <a:t>rafički prikaz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CDB081E-B812-D34C-AE66-4B17C77E0E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34776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7A4F1A2-9585-044E-B6EC-6A933B5D0D03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000125"/>
          <a:ext cx="6072188" cy="5678488"/>
        </p:xfrm>
        <a:graphic>
          <a:graphicData uri="http://schemas.openxmlformats.org/drawingml/2006/table">
            <a:tbl>
              <a:tblPr/>
              <a:tblGrid>
                <a:gridCol w="791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 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r-Latn-BA" sz="1800">
                        <a:latin typeface="MS Sans Serif"/>
                        <a:ea typeface="Calibri"/>
                        <a:cs typeface="MS Sans Serif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-68,3600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-42,7200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-23,0800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-9,4400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-1,8000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-0,1600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-4,5200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-14,8800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-31,2400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-53,6000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-81,9600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-116,3200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-156,6800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-203,0400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-255,4000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-313,7600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EB17E40F-E30B-334D-B05D-3F4A95FD3386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B – </a:t>
            </a:r>
            <a:r>
              <a:rPr lang="sr-Latn-BA" sz="2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Nultni</a:t>
            </a: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profit – tabelarni prikaz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474D73A-A2BB-D944-90BF-7538BB0CFF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135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>
            <a:extLst>
              <a:ext uri="{FF2B5EF4-FFF2-40B4-BE49-F238E27FC236}">
                <a16:creationId xmlns:a16="http://schemas.microsoft.com/office/drawing/2014/main" id="{02058921-D174-A84D-A22C-39408C8AE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357188"/>
            <a:ext cx="8361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Tačka </a:t>
            </a:r>
            <a:r>
              <a:rPr lang="en-US" altLang="sr-Latn-RS" sz="2800">
                <a:latin typeface="Arial" panose="020B0604020202020204" pitchFamily="34" charset="0"/>
              </a:rPr>
              <a:t>C</a:t>
            </a:r>
            <a:r>
              <a:rPr lang="sr-Latn-BA" altLang="sr-Latn-RS" sz="2800">
                <a:latin typeface="Arial" panose="020B0604020202020204" pitchFamily="34" charset="0"/>
              </a:rPr>
              <a:t> - zatvaranje preduzeća - matematiči prikaz</a:t>
            </a:r>
            <a:endParaRPr lang="en-US" altLang="sr-Latn-RS" sz="2800">
              <a:latin typeface="Arial" panose="020B0604020202020204" pitchFamily="34" charset="0"/>
            </a:endParaRPr>
          </a:p>
        </p:txBody>
      </p:sp>
      <p:graphicFrame>
        <p:nvGraphicFramePr>
          <p:cNvPr id="58371" name="Object 5">
            <a:extLst>
              <a:ext uri="{FF2B5EF4-FFF2-40B4-BE49-F238E27FC236}">
                <a16:creationId xmlns:a16="http://schemas.microsoft.com/office/drawing/2014/main" id="{BF7AD360-96EA-1A4F-AA96-898DA3B44A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788" y="2714625"/>
          <a:ext cx="368458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5" name="Equation" r:id="rId3" imgW="37452300" imgH="9944100" progId="Equation.3">
                  <p:embed/>
                </p:oleObj>
              </mc:Choice>
              <mc:Fallback>
                <p:oleObj name="Equation" r:id="rId3" imgW="37452300" imgH="9944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2714625"/>
                        <a:ext cx="368458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2" name="Object 6">
            <a:extLst>
              <a:ext uri="{FF2B5EF4-FFF2-40B4-BE49-F238E27FC236}">
                <a16:creationId xmlns:a16="http://schemas.microsoft.com/office/drawing/2014/main" id="{B17C15FC-3373-1D47-9BFE-EDEF408D5D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0200" y="4000500"/>
          <a:ext cx="5138738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6" name="Equation" r:id="rId5" imgW="59397900" imgH="20485100" progId="Equation.3">
                  <p:embed/>
                </p:oleObj>
              </mc:Choice>
              <mc:Fallback>
                <p:oleObj name="Equation" r:id="rId5" imgW="59397900" imgH="20485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4000500"/>
                        <a:ext cx="5138738" cy="177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3" name="TextBox 4">
            <a:extLst>
              <a:ext uri="{FF2B5EF4-FFF2-40B4-BE49-F238E27FC236}">
                <a16:creationId xmlns:a16="http://schemas.microsoft.com/office/drawing/2014/main" id="{E5C4C52C-68A7-D645-8471-AE9315B64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572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Ako se cijena spusti do nivoa AVC odnosno do 27 KM. Cijena je 27 KM. Tačka preduzeće može kratkoročno trpiti gubitak do nivoa fiksnih troškova.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DF46BE4-547F-664D-807E-35A4A51676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77768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624CA3BA-BD53-0544-9082-F4559BA82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>
            <a:extLst>
              <a:ext uri="{FF2B5EF4-FFF2-40B4-BE49-F238E27FC236}">
                <a16:creationId xmlns:a16="http://schemas.microsoft.com/office/drawing/2014/main" id="{DEC1BA65-15DE-5240-B152-571599FCE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42875"/>
            <a:ext cx="685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- grafički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9970BFA-7D60-1C48-BBBB-1B7CBCAF4D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7503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9461446-F681-3D4B-A5D5-6CDAE07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600">
                <a:latin typeface="Arial" pitchFamily="34" charset="0"/>
              </a:rPr>
              <a:t>Savršena konkurencija - definicija</a:t>
            </a:r>
            <a:endParaRPr lang="en-US" sz="4600" dirty="0">
              <a:latin typeface="Arial" pitchFamily="34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416BCDF-A352-5745-99E0-A9B2DFD8E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sz="2200" b="1">
                <a:latin typeface="Arial" panose="020B0604020202020204" pitchFamily="34" charset="0"/>
              </a:rPr>
              <a:t>Savršena konkurencija</a:t>
            </a:r>
            <a:r>
              <a:rPr lang="hr-HR" altLang="sr-Latn-RS" sz="2200">
                <a:latin typeface="Arial" panose="020B0604020202020204" pitchFamily="34" charset="0"/>
              </a:rPr>
              <a:t> je oblik organizacije tržišta u kojem (1) postoji mnogo kupaca i prodavaca proizvoda koji su pojedinačno premali da bi mogli uticati na cijenu proizvoda; (2) proizvod je homogen; (3) postoji savršena pokretljivost proizvodnih faktora, i (4) privredni su subjekti savršeno obavješteni o tržišnim uslovima.</a:t>
            </a:r>
          </a:p>
          <a:p>
            <a:pPr eaLnBrk="1" hangingPunct="1"/>
            <a:r>
              <a:rPr lang="hr-HR" altLang="sr-Latn-RS" sz="2200">
                <a:latin typeface="Arial" panose="020B0604020202020204" pitchFamily="34" charset="0"/>
              </a:rPr>
              <a:t>U savršenoj konkurenciji tržišnu cijenu i količinu ne</a:t>
            </a:r>
            <a:r>
              <a:rPr lang="en-US" altLang="sr-Latn-RS" sz="2200">
                <a:latin typeface="Arial" panose="020B0604020202020204" pitchFamily="34" charset="0"/>
              </a:rPr>
              <a:t>k</a:t>
            </a:r>
            <a:r>
              <a:rPr lang="hr-HR" altLang="sr-Latn-RS" sz="2200">
                <a:latin typeface="Arial" panose="020B0604020202020204" pitchFamily="34" charset="0"/>
              </a:rPr>
              <a:t>og proizvoda određuju isključivo sile tržišne potražnje i tržišne ponude proizvoda, te je preduzeću cijena zadana (tj. može prodati neograničenu količinu proizvoda po toj cijeni</a:t>
            </a:r>
            <a:r>
              <a:rPr lang="en-US" altLang="sr-Latn-RS" sz="2200">
                <a:latin typeface="Arial" panose="020B0604020202020204" pitchFamily="34" charset="0"/>
              </a:rPr>
              <a:t> – predu</a:t>
            </a:r>
            <a:r>
              <a:rPr lang="sr-Latn-BA" altLang="sr-Latn-RS" sz="2200">
                <a:latin typeface="Arial" panose="020B0604020202020204" pitchFamily="34" charset="0"/>
              </a:rPr>
              <a:t>zeća su </a:t>
            </a:r>
            <a:r>
              <a:rPr lang="sr-Latn-BA" altLang="sr-Latn-RS" sz="2200" i="1">
                <a:latin typeface="Arial" panose="020B0604020202020204" pitchFamily="34" charset="0"/>
              </a:rPr>
              <a:t>price takers</a:t>
            </a:r>
            <a:r>
              <a:rPr lang="hr-HR" altLang="sr-Latn-RS" sz="2200">
                <a:latin typeface="Arial" panose="020B0604020202020204" pitchFamily="34" charset="0"/>
              </a:rPr>
              <a:t>).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1D368D2-BD28-6242-B4D8-D1CD11B109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7026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73AA2B-B77E-FC4E-A5E5-93F5EB8FEA96}"/>
              </a:ext>
            </a:extLst>
          </p:cNvPr>
          <p:cNvGraphicFramePr>
            <a:graphicFrameLocks noGrp="1"/>
          </p:cNvGraphicFramePr>
          <p:nvPr/>
        </p:nvGraphicFramePr>
        <p:xfrm>
          <a:off x="1357313" y="822325"/>
          <a:ext cx="6143625" cy="5678488"/>
        </p:xfrm>
        <a:graphic>
          <a:graphicData uri="http://schemas.openxmlformats.org/drawingml/2006/table">
            <a:tbl>
              <a:tblPr/>
              <a:tblGrid>
                <a:gridCol w="1108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7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Gubitak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-175,0000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-247,0000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-292,0000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-343,0000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-607,0000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-688,0000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-775,0000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-868,0000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074592A3-F3E3-4D41-A80D-F0C132F873B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C – Tačka </a:t>
            </a:r>
            <a:r>
              <a:rPr lang="sr-Latn-BA" sz="2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zatvaranja</a:t>
            </a: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preduzeća– tabelarni prikaz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43C4D69-E9AD-AB4C-AEB8-BD2B80F126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732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AE0D3D-D37E-2C45-B567-4158A5C9A7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61443" name="Subtitle 5">
            <a:extLst>
              <a:ext uri="{FF2B5EF4-FFF2-40B4-BE49-F238E27FC236}">
                <a16:creationId xmlns:a16="http://schemas.microsoft.com/office/drawing/2014/main" id="{17536A76-EE37-AF43-AC2D-2D30DF0AE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/>
          <a:lstStyle/>
          <a:p>
            <a:pPr marR="0"/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marR="0"/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marR="0"/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</a:t>
            </a:r>
            <a:r>
              <a:rPr lang="en-US" altLang="sr-Latn-RS" sz="3000" b="1">
                <a:solidFill>
                  <a:srgbClr val="FF0000"/>
                </a:solidFill>
              </a:rPr>
              <a:t>koli</a:t>
            </a:r>
            <a:r>
              <a:rPr lang="sr-Latn-BA" altLang="sr-Latn-RS" sz="3000" b="1">
                <a:solidFill>
                  <a:srgbClr val="FF0000"/>
                </a:solidFill>
              </a:rPr>
              <a:t>čine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98E0E9-F798-5349-B46C-A719D2D96F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684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1">
            <a:extLst>
              <a:ext uri="{FF2B5EF4-FFF2-40B4-BE49-F238E27FC236}">
                <a16:creationId xmlns:a16="http://schemas.microsoft.com/office/drawing/2014/main" id="{F00E05AF-7C66-124F-9BAC-4D85576A8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r>
              <a:rPr lang="sr-Latn-BA" altLang="sr-Latn-RS"/>
              <a:t>Tačka maksimalnog profita</a:t>
            </a:r>
          </a:p>
          <a:p>
            <a:r>
              <a:rPr lang="sr-Latn-BA" altLang="sr-Latn-RS"/>
              <a:t>Tačke nultnog profita (prelomne tačke ekonomičnosti)</a:t>
            </a:r>
          </a:p>
          <a:p>
            <a:r>
              <a:rPr lang="sr-Latn-BA" altLang="sr-Latn-RS"/>
              <a:t>Tačka zatvaranja preduzeće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883A81-4BF8-5344-9360-4837C4B80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Izračunavanje kritičnih tačka profitabilnosti na osnovu promjena </a:t>
            </a:r>
            <a:r>
              <a:rPr lang="en-US" sz="3200" dirty="0"/>
              <a:t>k</a:t>
            </a:r>
            <a:r>
              <a:rPr lang="sr-Latn-BA" sz="3200" dirty="0" err="1"/>
              <a:t>oličin</a:t>
            </a:r>
            <a:r>
              <a:rPr lang="en-US" sz="3200" dirty="0"/>
              <a:t>e</a:t>
            </a:r>
            <a:endParaRPr lang="sr-Latn-BA" sz="32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5D64087-F856-3B4F-9783-C148BEC1E8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766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3">
            <a:extLst>
              <a:ext uri="{FF2B5EF4-FFF2-40B4-BE49-F238E27FC236}">
                <a16:creationId xmlns:a16="http://schemas.microsoft.com/office/drawing/2014/main" id="{517FCD89-B36E-5C45-A05A-73242910F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70C2EA-D99C-1747-BAAF-A98011EA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7EAE1BA-6A02-7647-838F-BF5EAEFE83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4469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854EFAFC-D835-8240-9E0E-92C3A96A9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ECD135D-B9B0-8043-B8EE-35E7F197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608DC01-BBBC-C849-858A-3E9BAB866E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36734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6">
            <a:extLst>
              <a:ext uri="{FF2B5EF4-FFF2-40B4-BE49-F238E27FC236}">
                <a16:creationId xmlns:a16="http://schemas.microsoft.com/office/drawing/2014/main" id="{FBDC92E9-C294-D249-A993-357C90906F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3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Rectangle 9">
            <a:extLst>
              <a:ext uri="{FF2B5EF4-FFF2-40B4-BE49-F238E27FC236}">
                <a16:creationId xmlns:a16="http://schemas.microsoft.com/office/drawing/2014/main" id="{E81D192C-2D16-324F-A1BB-A74C6441F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65540" name="Object 9">
            <a:extLst>
              <a:ext uri="{FF2B5EF4-FFF2-40B4-BE49-F238E27FC236}">
                <a16:creationId xmlns:a16="http://schemas.microsoft.com/office/drawing/2014/main" id="{F23892F2-D0EA-674B-B2CB-25A7BB470A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4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11">
            <a:extLst>
              <a:ext uri="{FF2B5EF4-FFF2-40B4-BE49-F238E27FC236}">
                <a16:creationId xmlns:a16="http://schemas.microsoft.com/office/drawing/2014/main" id="{2D48DB3A-0EBC-A44A-95F7-7797B91524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5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8617FEF-0BB8-2A40-8BFF-E3F87746B02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4115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2C129A-C2FD-BE46-837B-38A0648EDA5B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6659" name="TextBox 4">
            <a:extLst>
              <a:ext uri="{FF2B5EF4-FFF2-40B4-BE49-F238E27FC236}">
                <a16:creationId xmlns:a16="http://schemas.microsoft.com/office/drawing/2014/main" id="{DB4258B4-E171-D941-A360-64A572048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7DC8393-E091-FE44-927C-AF933787B2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63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749EBE02-F069-6446-9DE9-D8F5CEC041B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9401" y="2090751"/>
            <a:ext cx="3818229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B – nultni profit</a:t>
            </a:r>
            <a:b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matematički prikaz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7587" name="Rectangle 3">
            <a:extLst>
              <a:ext uri="{FF2B5EF4-FFF2-40B4-BE49-F238E27FC236}">
                <a16:creationId xmlns:a16="http://schemas.microsoft.com/office/drawing/2014/main" id="{16717784-0F02-0146-AC17-288824FC27C5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156700" y="2565400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1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2565400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8" name="Rectangle 4">
            <a:extLst>
              <a:ext uri="{FF2B5EF4-FFF2-40B4-BE49-F238E27FC236}">
                <a16:creationId xmlns:a16="http://schemas.microsoft.com/office/drawing/2014/main" id="{4E70F2CA-D3EA-3A40-922B-E1D3F0E416FC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156700" y="4913313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4913313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6">
            <a:extLst>
              <a:ext uri="{FF2B5EF4-FFF2-40B4-BE49-F238E27FC236}">
                <a16:creationId xmlns:a16="http://schemas.microsoft.com/office/drawing/2014/main" id="{65889DC2-63BE-814A-B992-6D2681B3BF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6650" y="74613"/>
          <a:ext cx="4576763" cy="658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Equation" r:id="rId5" imgW="59105800" imgH="114693700" progId="Equation.3">
                  <p:embed/>
                </p:oleObj>
              </mc:Choice>
              <mc:Fallback>
                <p:oleObj name="Equation" r:id="rId5" imgW="59105800" imgH="1146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74613"/>
                        <a:ext cx="4576763" cy="6586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C1D7FC-6592-9246-8B60-88FF38D537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9372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58D966C7-92D1-2A4A-AD9F-E6AFEBF4B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63D045-E13F-3540-BC56-B19D708999EE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grafički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B0ECE8F-BC7A-FC40-B3BA-38EA4C29D2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3809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371DC1-586D-F949-9D38-17BA7B23BA35}"/>
              </a:ext>
            </a:extLst>
          </p:cNvPr>
          <p:cNvGraphicFramePr>
            <a:graphicFrameLocks noGrp="1"/>
          </p:cNvGraphicFramePr>
          <p:nvPr/>
        </p:nvGraphicFramePr>
        <p:xfrm>
          <a:off x="1285875" y="749300"/>
          <a:ext cx="6858000" cy="5751513"/>
        </p:xfrm>
        <a:graphic>
          <a:graphicData uri="http://schemas.openxmlformats.org/drawingml/2006/table">
            <a:tbl>
              <a:tblPr/>
              <a:tblGrid>
                <a:gridCol w="124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r-Latn-BA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9731" name="Rectangle 2">
            <a:extLst>
              <a:ext uri="{FF2B5EF4-FFF2-40B4-BE49-F238E27FC236}">
                <a16:creationId xmlns:a16="http://schemas.microsoft.com/office/drawing/2014/main" id="{CC1B3290-F421-3845-98CE-6248FCEE7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AD8A714-2AEE-B04E-9933-197B2D3DDD71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- tabelarni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F912797-6D9D-F947-9B33-7C64042662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922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04963785-C9EB-C34E-B838-531326ED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600">
                <a:latin typeface="Arial" pitchFamily="34" charset="0"/>
              </a:rPr>
              <a:t>Određivanje cijene u savršenoj konkurenciji</a:t>
            </a:r>
            <a:endParaRPr lang="en-US" sz="4600" dirty="0">
              <a:latin typeface="Arial" pitchFamily="34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D96AC83-C225-864B-A822-3E7549B0E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44675"/>
            <a:ext cx="8229600" cy="41624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U savršenoj konkurenciji cijene proizvoda određuju se sjecištem tržišne krive potražnje 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D </a:t>
            </a:r>
            <a:r>
              <a:rPr lang="hr-HR" altLang="sr-Latn-RS">
                <a:latin typeface="Arial" panose="020B0604020202020204" pitchFamily="34" charset="0"/>
              </a:rPr>
              <a:t>i tržišne krivulje ponude proizvoda </a:t>
            </a:r>
            <a:r>
              <a:rPr lang="hr-HR" altLang="sr-Latn-RS" i="1">
                <a:latin typeface="Arial" panose="020B0604020202020204" pitchFamily="34" charset="0"/>
              </a:rPr>
              <a:t>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Primjer: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	Kriva potražnje 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D</a:t>
            </a:r>
            <a:r>
              <a:rPr lang="hr-HR" altLang="sr-Latn-RS" i="1">
                <a:latin typeface="Arial" panose="020B0604020202020204" pitchFamily="34" charset="0"/>
              </a:rPr>
              <a:t>=625-5P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	</a:t>
            </a:r>
            <a:r>
              <a:rPr lang="hr-HR" altLang="sr-Latn-RS">
                <a:latin typeface="Arial" panose="020B0604020202020204" pitchFamily="34" charset="0"/>
              </a:rPr>
              <a:t>Kriva ponude </a:t>
            </a:r>
            <a:r>
              <a:rPr lang="hr-HR" altLang="sr-Latn-RS" i="1">
                <a:latin typeface="Arial" panose="020B0604020202020204" pitchFamily="34" charset="0"/>
              </a:rPr>
              <a:t>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S</a:t>
            </a:r>
            <a:r>
              <a:rPr lang="hr-HR" altLang="sr-Latn-RS" i="1">
                <a:latin typeface="Arial" panose="020B0604020202020204" pitchFamily="34" charset="0"/>
              </a:rPr>
              <a:t>=175+5P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endParaRPr lang="hr-HR" altLang="sr-Latn-RS" i="1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   </a:t>
            </a:r>
            <a:r>
              <a:rPr lang="hr-HR" altLang="sr-Latn-RS">
                <a:latin typeface="Arial" panose="020B0604020202020204" pitchFamily="34" charset="0"/>
              </a:rPr>
              <a:t>Izračunati ravnotežnu cijenu proizvoda. Dati grafički prikaz tržišne ravnoteže</a:t>
            </a:r>
            <a:r>
              <a:rPr lang="hr-HR" altLang="sr-Latn-RS" i="1">
                <a:latin typeface="Arial" panose="020B0604020202020204" pitchFamily="34" charset="0"/>
              </a:rPr>
              <a:t>.</a:t>
            </a:r>
            <a:endParaRPr lang="en-US" altLang="sr-Latn-RS" i="1"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D68D0C0-A1C4-E046-A529-40076F36EC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8344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>
            <a:extLst>
              <a:ext uri="{FF2B5EF4-FFF2-40B4-BE49-F238E27FC236}">
                <a16:creationId xmlns:a16="http://schemas.microsoft.com/office/drawing/2014/main" id="{26553C2E-F74D-E544-92F3-9E8FA75C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785813"/>
            <a:ext cx="619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– matematički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70659" name="Object 5">
            <a:extLst>
              <a:ext uri="{FF2B5EF4-FFF2-40B4-BE49-F238E27FC236}">
                <a16:creationId xmlns:a16="http://schemas.microsoft.com/office/drawing/2014/main" id="{EFF3D125-D0CF-B743-9FD8-18AA6E8F5E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1857375"/>
          <a:ext cx="1785938" cy="195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2" name="Equation" r:id="rId3" imgW="18135600" imgH="19900900" progId="Equation.3">
                  <p:embed/>
                </p:oleObj>
              </mc:Choice>
              <mc:Fallback>
                <p:oleObj name="Equation" r:id="rId3" imgW="18135600" imgH="19900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857375"/>
                        <a:ext cx="1785938" cy="195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0" name="Object 6">
            <a:extLst>
              <a:ext uri="{FF2B5EF4-FFF2-40B4-BE49-F238E27FC236}">
                <a16:creationId xmlns:a16="http://schemas.microsoft.com/office/drawing/2014/main" id="{BF3BC40B-601D-1E4E-AE7C-AA0A1EC42B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575" y="2630488"/>
          <a:ext cx="4579938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" name="Equation" r:id="rId5" imgW="52959000" imgH="15214600" progId="Equation.3">
                  <p:embed/>
                </p:oleObj>
              </mc:Choice>
              <mc:Fallback>
                <p:oleObj name="Equation" r:id="rId5" imgW="52959000" imgH="15214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" y="2630488"/>
                        <a:ext cx="4579938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8C5B15E-0B28-B941-AAAC-DF9D4B8EA1A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135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>
            <a:extLst>
              <a:ext uri="{FF2B5EF4-FFF2-40B4-BE49-F238E27FC236}">
                <a16:creationId xmlns:a16="http://schemas.microsoft.com/office/drawing/2014/main" id="{12025528-425C-BD40-848A-9783159FD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571500"/>
            <a:ext cx="87153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ctangle 2">
            <a:extLst>
              <a:ext uri="{FF2B5EF4-FFF2-40B4-BE49-F238E27FC236}">
                <a16:creationId xmlns:a16="http://schemas.microsoft.com/office/drawing/2014/main" id="{9FA92617-B804-6941-A995-DCBA2F596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Tačka </a:t>
            </a:r>
            <a:r>
              <a:rPr lang="en-US" altLang="sr-Latn-RS" sz="1800">
                <a:latin typeface="Arial" panose="020B0604020202020204" pitchFamily="34" charset="0"/>
              </a:rPr>
              <a:t>C</a:t>
            </a:r>
            <a:r>
              <a:rPr lang="sr-Latn-BA" altLang="sr-Latn-RS" sz="1800">
                <a:latin typeface="Arial" panose="020B0604020202020204" pitchFamily="34" charset="0"/>
              </a:rPr>
              <a:t> - zatvaranje preduzeća –grafički prikaz</a:t>
            </a:r>
            <a:endParaRPr lang="en-US" altLang="sr-Latn-RS" sz="1800"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2D9F3B7-DDF6-0945-83DF-F2B182F19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5374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2552E0-2569-1049-B58D-8D951EF558D9}"/>
              </a:ext>
            </a:extLst>
          </p:cNvPr>
          <p:cNvGraphicFramePr>
            <a:graphicFrameLocks noGrp="1"/>
          </p:cNvGraphicFramePr>
          <p:nvPr/>
        </p:nvGraphicFramePr>
        <p:xfrm>
          <a:off x="785813" y="571500"/>
          <a:ext cx="7215187" cy="6169025"/>
        </p:xfrm>
        <a:graphic>
          <a:graphicData uri="http://schemas.openxmlformats.org/drawingml/2006/table">
            <a:tbl>
              <a:tblPr/>
              <a:tblGrid>
                <a:gridCol w="130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-118,0000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19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-176,0000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-240,0000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72823" name="Rectangle 2">
            <a:extLst>
              <a:ext uri="{FF2B5EF4-FFF2-40B4-BE49-F238E27FC236}">
                <a16:creationId xmlns:a16="http://schemas.microsoft.com/office/drawing/2014/main" id="{E8C5007D-EFC7-CC4F-81F1-88D30A767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Tačka </a:t>
            </a:r>
            <a:r>
              <a:rPr lang="en-US" altLang="sr-Latn-RS" sz="1800">
                <a:latin typeface="Arial" panose="020B0604020202020204" pitchFamily="34" charset="0"/>
              </a:rPr>
              <a:t>C</a:t>
            </a:r>
            <a:r>
              <a:rPr lang="sr-Latn-BA" altLang="sr-Latn-RS" sz="1800">
                <a:latin typeface="Arial" panose="020B0604020202020204" pitchFamily="34" charset="0"/>
              </a:rPr>
              <a:t> - zatvaranje preduzeća –tabelarni prikaz</a:t>
            </a:r>
            <a:endParaRPr lang="en-US" altLang="sr-Latn-RS" sz="1800">
              <a:latin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1C42449-3DB3-B346-8F98-96030F8F65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786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9E72-F6F7-6F43-B55B-56947FBC6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Zadaci za vje</a:t>
            </a:r>
            <a:r>
              <a:rPr lang="sr-Latn-BA" dirty="0"/>
              <a:t>žbu</a:t>
            </a:r>
            <a:endParaRPr lang="en-US" dirty="0"/>
          </a:p>
        </p:txBody>
      </p:sp>
      <p:sp>
        <p:nvSpPr>
          <p:cNvPr id="73731" name="Content Placeholder 2">
            <a:extLst>
              <a:ext uri="{FF2B5EF4-FFF2-40B4-BE49-F238E27FC236}">
                <a16:creationId xmlns:a16="http://schemas.microsoft.com/office/drawing/2014/main" id="{A6D5DEF1-7CD8-504F-8B9C-16123B120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2300" indent="-514350">
              <a:buFont typeface="Lucida Sans Unicode" panose="020B0602030504020204" pitchFamily="34" charset="0"/>
              <a:buAutoNum type="arabicPeriod"/>
            </a:pPr>
            <a:r>
              <a:rPr lang="en-US" altLang="sr-Latn-RS"/>
              <a:t>Za</a:t>
            </a:r>
            <a:r>
              <a:rPr lang="sr-Cyrl-CS" altLang="sr-Latn-RS"/>
              <a:t> </a:t>
            </a:r>
            <a:r>
              <a:rPr lang="en-US" altLang="sr-Latn-RS"/>
              <a:t>dati</a:t>
            </a:r>
            <a:r>
              <a:rPr lang="sr-Cyrl-CS" altLang="sr-Latn-RS"/>
              <a:t> </a:t>
            </a:r>
            <a:r>
              <a:rPr lang="en-US" altLang="sr-Latn-RS"/>
              <a:t>grafik</a:t>
            </a:r>
            <a:r>
              <a:rPr lang="sr-Cyrl-CS" altLang="sr-Latn-RS"/>
              <a:t>: </a:t>
            </a:r>
            <a:endParaRPr lang="en-US" altLang="sr-Latn-RS"/>
          </a:p>
          <a:p>
            <a:pPr marL="622300" indent="-514350">
              <a:buFont typeface="Wingdings 3" pitchFamily="2" charset="2"/>
              <a:buNone/>
            </a:pPr>
            <a:r>
              <a:rPr lang="sr-Latn-BA" altLang="sr-Latn-RS"/>
              <a:t>	a) </a:t>
            </a:r>
            <a:r>
              <a:rPr lang="en-US" altLang="sr-Latn-RS"/>
              <a:t>uočiti</a:t>
            </a:r>
            <a:r>
              <a:rPr lang="sr-Cyrl-CS" altLang="sr-Latn-RS"/>
              <a:t> </a:t>
            </a:r>
            <a:r>
              <a:rPr lang="en-US" altLang="sr-Latn-RS"/>
              <a:t>o</a:t>
            </a:r>
            <a:r>
              <a:rPr lang="sr-Cyrl-CS" altLang="sr-Latn-RS"/>
              <a:t> </a:t>
            </a:r>
            <a:r>
              <a:rPr lang="en-US" altLang="sr-Latn-RS"/>
              <a:t>kom</a:t>
            </a:r>
            <a:r>
              <a:rPr lang="sr-Cyrl-CS" altLang="sr-Latn-RS"/>
              <a:t> </a:t>
            </a:r>
            <a:r>
              <a:rPr lang="en-US" altLang="sr-Latn-RS"/>
              <a:t>tržišnom</a:t>
            </a:r>
            <a:r>
              <a:rPr lang="sr-Cyrl-CS" altLang="sr-Latn-RS"/>
              <a:t> </a:t>
            </a:r>
            <a:r>
              <a:rPr lang="en-US" altLang="sr-Latn-RS"/>
              <a:t>stanju</a:t>
            </a:r>
            <a:r>
              <a:rPr lang="sr-Cyrl-CS" altLang="sr-Latn-RS"/>
              <a:t> </a:t>
            </a:r>
            <a:r>
              <a:rPr lang="en-US" altLang="sr-Latn-RS"/>
              <a:t>je</a:t>
            </a:r>
            <a:r>
              <a:rPr lang="sr-Cyrl-CS" altLang="sr-Latn-RS"/>
              <a:t> </a:t>
            </a:r>
            <a:r>
              <a:rPr lang="en-US" altLang="sr-Latn-RS"/>
              <a:t>riječ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sr-Latn-BA" altLang="sr-Latn-RS"/>
              <a:t>   	 </a:t>
            </a:r>
            <a:r>
              <a:rPr lang="en-US" altLang="sr-Latn-RS"/>
              <a:t>zašto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</a:p>
          <a:p>
            <a:pPr marL="622300" indent="-514350">
              <a:buFont typeface="Wingdings 3" pitchFamily="2" charset="2"/>
              <a:buNone/>
            </a:pPr>
            <a:r>
              <a:rPr lang="sr-Latn-BA" altLang="sr-Latn-RS"/>
              <a:t>	b) </a:t>
            </a:r>
            <a:r>
              <a:rPr lang="en-US" altLang="sr-Latn-RS"/>
              <a:t>objasniti</a:t>
            </a:r>
            <a:r>
              <a:rPr lang="sr-Cyrl-CS" altLang="sr-Latn-RS"/>
              <a:t> </a:t>
            </a:r>
            <a:r>
              <a:rPr lang="en-US" altLang="sr-Latn-RS"/>
              <a:t>odnos</a:t>
            </a:r>
            <a:r>
              <a:rPr lang="sr-Cyrl-CS" altLang="sr-Latn-RS"/>
              <a:t> </a:t>
            </a:r>
            <a:r>
              <a:rPr lang="en-US" altLang="sr-Latn-RS"/>
              <a:t>krivih</a:t>
            </a:r>
            <a:r>
              <a:rPr lang="sr-Cyrl-CS" altLang="sr-Latn-RS"/>
              <a:t> </a:t>
            </a:r>
            <a:r>
              <a:rPr lang="en-US" altLang="sr-Latn-RS"/>
              <a:t>MR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en-US" altLang="sr-Latn-RS"/>
              <a:t>MC</a:t>
            </a:r>
            <a:r>
              <a:rPr lang="sr-Cyrl-CS" altLang="sr-Latn-RS"/>
              <a:t>, </a:t>
            </a:r>
            <a:r>
              <a:rPr lang="en-US" altLang="sr-Latn-RS"/>
              <a:t>kao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sr-Latn-BA" altLang="sr-Latn-RS"/>
              <a:t> 	  </a:t>
            </a:r>
            <a:r>
              <a:rPr lang="en-US" altLang="sr-Latn-RS"/>
              <a:t>tačku</a:t>
            </a:r>
            <a:r>
              <a:rPr lang="sr-Cyrl-CS" altLang="sr-Latn-RS"/>
              <a:t> A, </a:t>
            </a:r>
            <a:r>
              <a:rPr lang="en-US" altLang="sr-Latn-RS"/>
              <a:t>u</a:t>
            </a:r>
            <a:r>
              <a:rPr lang="sr-Cyrl-CS" altLang="sr-Latn-RS"/>
              <a:t> </a:t>
            </a:r>
            <a:r>
              <a:rPr lang="en-US" altLang="sr-Latn-RS"/>
              <a:t>intervalu</a:t>
            </a:r>
            <a:r>
              <a:rPr lang="sr-Cyrl-CS" altLang="sr-Latn-RS"/>
              <a:t> </a:t>
            </a:r>
            <a:r>
              <a:rPr lang="en-US" altLang="sr-Latn-RS"/>
              <a:t>od 0</a:t>
            </a:r>
            <a:r>
              <a:rPr lang="sr-Cyrl-CS" altLang="sr-Latn-RS"/>
              <a:t> </a:t>
            </a:r>
            <a:r>
              <a:rPr lang="en-US" altLang="sr-Latn-RS"/>
              <a:t>do</a:t>
            </a:r>
            <a:r>
              <a:rPr lang="sr-Cyrl-CS" altLang="sr-Latn-RS"/>
              <a:t> </a:t>
            </a:r>
            <a:r>
              <a:rPr lang="en-US" altLang="sr-Latn-RS"/>
              <a:t>Q</a:t>
            </a:r>
            <a:r>
              <a:rPr lang="en-US" altLang="sr-Latn-RS" baseline="-25000"/>
              <a:t>A</a:t>
            </a:r>
            <a:r>
              <a:rPr lang="sr-Cyrl-CS" altLang="sr-Latn-RS"/>
              <a:t>. </a:t>
            </a:r>
            <a:endParaRPr lang="en-US" altLang="sr-Latn-R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34E83E7-9517-3143-9B31-0EC5C7FD83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668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4">
            <a:extLst>
              <a:ext uri="{FF2B5EF4-FFF2-40B4-BE49-F238E27FC236}">
                <a16:creationId xmlns:a16="http://schemas.microsoft.com/office/drawing/2014/main" id="{B7FC550D-CF64-7349-8342-0DB91EAD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65175"/>
            <a:ext cx="8229600" cy="4525963"/>
          </a:xfrm>
        </p:spPr>
        <p:txBody>
          <a:bodyPr/>
          <a:lstStyle/>
          <a:p>
            <a:pPr>
              <a:buFont typeface="Wingdings 3" pitchFamily="2" charset="2"/>
              <a:buNone/>
            </a:pPr>
            <a:r>
              <a:rPr lang="sr-Cyrl-CS" altLang="sr-Latn-RS"/>
              <a:t> </a:t>
            </a:r>
            <a:endParaRPr lang="en-US" altLang="sr-Latn-RS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B2C2748-A331-004D-B42A-47026D12919D}"/>
              </a:ext>
            </a:extLst>
          </p:cNvPr>
          <p:cNvSpPr txBox="1">
            <a:spLocks/>
          </p:cNvSpPr>
          <p:nvPr/>
        </p:nvSpPr>
        <p:spPr bwMode="auto">
          <a:xfrm>
            <a:off x="539750" y="765175"/>
            <a:ext cx="8085138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sr-Cyrl-CS" sz="2700">
                <a:latin typeface="+mn-lt"/>
                <a:cs typeface="+mn-cs"/>
              </a:rPr>
              <a:t> </a:t>
            </a:r>
            <a:endParaRPr lang="en-US" sz="2700" dirty="0">
              <a:latin typeface="+mn-lt"/>
              <a:cs typeface="+mn-cs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A903B1D8-C8D9-7E4D-B5EA-32146C957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  <p:pic>
        <p:nvPicPr>
          <p:cNvPr id="74757" name="Picture 1">
            <a:extLst>
              <a:ext uri="{FF2B5EF4-FFF2-40B4-BE49-F238E27FC236}">
                <a16:creationId xmlns:a16="http://schemas.microsoft.com/office/drawing/2014/main" id="{93D22430-4159-7749-8391-CF10A5E43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6" r="26039"/>
          <a:stretch>
            <a:fillRect/>
          </a:stretch>
        </p:blipFill>
        <p:spPr bwMode="auto">
          <a:xfrm>
            <a:off x="619125" y="836613"/>
            <a:ext cx="80438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Rectangle 3">
            <a:extLst>
              <a:ext uri="{FF2B5EF4-FFF2-40B4-BE49-F238E27FC236}">
                <a16:creationId xmlns:a16="http://schemas.microsoft.com/office/drawing/2014/main" id="{F93F6FFC-F804-1443-BA4D-A2F1F314D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C9558F6-F808-A44D-A0B7-737445B299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3352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D95DA1-0EA9-A145-A44C-A3A39D0FF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566737" indent="-457200">
              <a:buFont typeface="+mj-lt"/>
              <a:buAutoNum type="arabicPeriod" startAt="2"/>
              <a:defRPr/>
            </a:pPr>
            <a:r>
              <a:rPr lang="en-US" sz="2400" dirty="0"/>
              <a:t>Preduzeće</a:t>
            </a:r>
            <a:r>
              <a:rPr lang="sr-Cyrl-CS" sz="2400" dirty="0"/>
              <a:t> </a:t>
            </a:r>
            <a:r>
              <a:rPr lang="en-US" sz="2400" dirty="0"/>
              <a:t>X</a:t>
            </a:r>
            <a:r>
              <a:rPr lang="sr-Cyrl-CS" sz="2400" dirty="0"/>
              <a:t> </a:t>
            </a:r>
            <a:r>
              <a:rPr lang="en-US" sz="2400" dirty="0"/>
              <a:t>suočava</a:t>
            </a:r>
            <a:r>
              <a:rPr lang="sr-Cyrl-CS" sz="2400" dirty="0"/>
              <a:t> </a:t>
            </a:r>
            <a:r>
              <a:rPr lang="en-US" sz="2400" dirty="0"/>
              <a:t>se</a:t>
            </a:r>
            <a:r>
              <a:rPr lang="sr-Cyrl-CS" sz="2400" dirty="0"/>
              <a:t> </a:t>
            </a:r>
            <a:r>
              <a:rPr lang="en-US" sz="2400" dirty="0"/>
              <a:t>sa</a:t>
            </a:r>
            <a:r>
              <a:rPr lang="sr-Cyrl-CS" sz="2400" dirty="0"/>
              <a:t> </a:t>
            </a:r>
            <a:r>
              <a:rPr lang="en-US" sz="2400" dirty="0"/>
              <a:t>funkcijom</a:t>
            </a:r>
            <a:r>
              <a:rPr lang="sr-Cyrl-CS" sz="2400" dirty="0"/>
              <a:t> </a:t>
            </a:r>
            <a:r>
              <a:rPr lang="en-US" sz="2400" dirty="0"/>
              <a:t>ponude</a:t>
            </a:r>
            <a:r>
              <a:rPr lang="sr-Latn-BA" sz="2400" dirty="0"/>
              <a:t>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CS" sz="2400" dirty="0"/>
              <a:t>	  Q</a:t>
            </a:r>
            <a:r>
              <a:rPr lang="en-US" sz="2400" baseline="-25000" dirty="0"/>
              <a:t>S</a:t>
            </a:r>
            <a:r>
              <a:rPr lang="sr-Latn-CS" sz="2400" dirty="0"/>
              <a:t>=100 +P </a:t>
            </a:r>
            <a:r>
              <a:rPr lang="en-US" sz="2400" dirty="0"/>
              <a:t>i</a:t>
            </a:r>
            <a:r>
              <a:rPr lang="sr-Cyrl-CS" sz="2400" dirty="0"/>
              <a:t> </a:t>
            </a:r>
            <a:r>
              <a:rPr lang="en-US" sz="2400" dirty="0"/>
              <a:t>funkcijom</a:t>
            </a:r>
            <a:r>
              <a:rPr lang="sr-Cyrl-CS" sz="2400" dirty="0"/>
              <a:t> </a:t>
            </a:r>
            <a:r>
              <a:rPr lang="en-US" sz="2400" dirty="0"/>
              <a:t>tražnje</a:t>
            </a:r>
            <a:r>
              <a:rPr lang="sr-Cyrl-CS" sz="2400" dirty="0"/>
              <a:t> </a:t>
            </a:r>
            <a:r>
              <a:rPr lang="sr-Latn-CS" sz="2400" dirty="0"/>
              <a:t>Q</a:t>
            </a:r>
            <a:r>
              <a:rPr lang="en-US" sz="2400" baseline="-25000" dirty="0"/>
              <a:t>D</a:t>
            </a:r>
            <a:r>
              <a:rPr lang="sr-Latn-CS" sz="2400" dirty="0"/>
              <a:t>=260</a:t>
            </a:r>
            <a:r>
              <a:rPr lang="sr-Cyrl-CS" sz="2400" dirty="0"/>
              <a:t> – </a:t>
            </a:r>
            <a:r>
              <a:rPr lang="en-US" sz="2400" dirty="0"/>
              <a:t>P</a:t>
            </a:r>
            <a:r>
              <a:rPr lang="sr-Latn-BA" sz="2400" dirty="0"/>
              <a:t>.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Cyrl-CS" sz="2400" dirty="0"/>
              <a:t> </a:t>
            </a:r>
            <a:r>
              <a:rPr lang="sr-Latn-BA" sz="2400" dirty="0"/>
              <a:t>	  </a:t>
            </a:r>
            <a:r>
              <a:rPr lang="en-US" sz="2400" dirty="0"/>
              <a:t>Funkcija</a:t>
            </a:r>
            <a:r>
              <a:rPr lang="sr-Cyrl-CS" sz="2400" dirty="0"/>
              <a:t> </a:t>
            </a:r>
            <a:r>
              <a:rPr lang="en-US" sz="2400" dirty="0"/>
              <a:t>ukupnog</a:t>
            </a:r>
            <a:r>
              <a:rPr lang="sr-Cyrl-CS" sz="2400" dirty="0"/>
              <a:t> </a:t>
            </a:r>
            <a:r>
              <a:rPr lang="en-US" sz="2400" dirty="0"/>
              <a:t>profita</a:t>
            </a:r>
            <a:r>
              <a:rPr lang="sr-Latn-CS" sz="2400" dirty="0"/>
              <a:t>  </a:t>
            </a:r>
            <a:r>
              <a:rPr lang="en-US" sz="2400" dirty="0"/>
              <a:t>glasi</a:t>
            </a:r>
            <a:r>
              <a:rPr lang="sr-Cyrl-CS" sz="2400" dirty="0"/>
              <a:t>: </a:t>
            </a:r>
            <a:r>
              <a:rPr lang="en-US" sz="2400" dirty="0"/>
              <a:t>pf</a:t>
            </a:r>
            <a:r>
              <a:rPr lang="sr-Latn-CS" sz="2400" dirty="0"/>
              <a:t> = -110 + 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CS" sz="2400" dirty="0"/>
              <a:t>	  50Q - 2Q</a:t>
            </a:r>
            <a:r>
              <a:rPr lang="sr-Latn-CS" sz="2400" baseline="30000" dirty="0"/>
              <a:t>2</a:t>
            </a:r>
            <a:r>
              <a:rPr lang="sr-Latn-CS" sz="2400" dirty="0"/>
              <a:t>. </a:t>
            </a:r>
            <a:r>
              <a:rPr lang="en-US" sz="2400" dirty="0"/>
              <a:t>Na</a:t>
            </a:r>
            <a:r>
              <a:rPr lang="sr-Cyrl-CS" sz="2400" dirty="0"/>
              <a:t> </a:t>
            </a:r>
            <a:r>
              <a:rPr lang="en-US" sz="2400" dirty="0"/>
              <a:t>osnovu</a:t>
            </a:r>
            <a:r>
              <a:rPr lang="sr-Cyrl-CS" sz="2400" dirty="0"/>
              <a:t> </a:t>
            </a:r>
            <a:r>
              <a:rPr lang="en-US" sz="2400" dirty="0"/>
              <a:t>datih</a:t>
            </a:r>
            <a:r>
              <a:rPr lang="sr-Cyrl-CS" sz="2400" dirty="0"/>
              <a:t> </a:t>
            </a:r>
            <a:r>
              <a:rPr lang="en-US" sz="2400" dirty="0"/>
              <a:t>funkcija</a:t>
            </a:r>
            <a:r>
              <a:rPr lang="sr-Cyrl-CS" sz="2400" dirty="0"/>
              <a:t> </a:t>
            </a:r>
            <a:r>
              <a:rPr lang="en-US" sz="2400" dirty="0"/>
              <a:t>uraditi</a:t>
            </a:r>
            <a:endParaRPr lang="sr-Latn-BA" sz="2400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Cyrl-CS" sz="2400" dirty="0"/>
              <a:t> </a:t>
            </a:r>
            <a:r>
              <a:rPr lang="sr-Latn-BA" sz="2400" dirty="0"/>
              <a:t>	  </a:t>
            </a:r>
            <a:r>
              <a:rPr lang="en-US" sz="2400" dirty="0"/>
              <a:t>sljedeće</a:t>
            </a:r>
            <a:r>
              <a:rPr lang="sr-Cyrl-CS" sz="2400" dirty="0"/>
              <a:t>:</a:t>
            </a:r>
            <a:endParaRPr lang="en-US" sz="2400" dirty="0"/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utvrditi</a:t>
            </a:r>
            <a:r>
              <a:rPr lang="sr-Cyrl-CS" sz="2000" dirty="0"/>
              <a:t> </a:t>
            </a:r>
            <a:r>
              <a:rPr lang="en-US" sz="2000" dirty="0"/>
              <a:t>ravnotežnu</a:t>
            </a:r>
            <a:r>
              <a:rPr lang="sr-Cyrl-CS" sz="2000" dirty="0"/>
              <a:t> </a:t>
            </a:r>
            <a:r>
              <a:rPr lang="en-US" sz="2000" dirty="0"/>
              <a:t>tržišnu</a:t>
            </a:r>
            <a:r>
              <a:rPr lang="sr-Cyrl-CS" sz="2000" dirty="0"/>
              <a:t> </a:t>
            </a:r>
            <a:r>
              <a:rPr lang="en-US" sz="2000" dirty="0"/>
              <a:t>cijenu P</a:t>
            </a:r>
            <a:r>
              <a:rPr lang="sr-Cyrl-CS" sz="2000" dirty="0"/>
              <a:t>, </a:t>
            </a:r>
            <a:r>
              <a:rPr lang="en-US" sz="2000" dirty="0"/>
              <a:t>funkciju</a:t>
            </a:r>
            <a:r>
              <a:rPr lang="sr-Cyrl-CS" sz="2000" dirty="0"/>
              <a:t> </a:t>
            </a:r>
            <a:r>
              <a:rPr lang="en-US" sz="2000" dirty="0"/>
              <a:t>ukupnog</a:t>
            </a:r>
            <a:r>
              <a:rPr lang="sr-Cyrl-CS" sz="2000" dirty="0"/>
              <a:t> </a:t>
            </a:r>
            <a:r>
              <a:rPr lang="en-US" sz="2000" dirty="0"/>
              <a:t>prihoda TR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funkciju</a:t>
            </a:r>
            <a:r>
              <a:rPr lang="sr-Cyrl-CS" sz="2000" dirty="0"/>
              <a:t> </a:t>
            </a:r>
            <a:r>
              <a:rPr lang="en-US" sz="2000" dirty="0"/>
              <a:t>ukupnih</a:t>
            </a:r>
            <a:r>
              <a:rPr lang="sr-Cyrl-CS" sz="2000" dirty="0"/>
              <a:t> </a:t>
            </a:r>
            <a:r>
              <a:rPr lang="en-US" sz="2000" dirty="0"/>
              <a:t>troškova TC</a:t>
            </a:r>
            <a:r>
              <a:rPr lang="sr-Cyrl-CS" sz="2000" dirty="0"/>
              <a:t>, </a:t>
            </a:r>
            <a:r>
              <a:rPr lang="en-US" sz="2000" dirty="0"/>
              <a:t>kao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uočiti</a:t>
            </a:r>
            <a:r>
              <a:rPr lang="sr-Cyrl-CS" sz="2000" dirty="0"/>
              <a:t> </a:t>
            </a:r>
            <a:r>
              <a:rPr lang="en-US" sz="2000" dirty="0"/>
              <a:t>o</a:t>
            </a:r>
            <a:r>
              <a:rPr lang="sr-Cyrl-CS" sz="2000" dirty="0"/>
              <a:t> </a:t>
            </a:r>
            <a:r>
              <a:rPr lang="en-US" sz="2000" dirty="0"/>
              <a:t>kom</a:t>
            </a:r>
            <a:r>
              <a:rPr lang="sr-Cyrl-CS" sz="2000" dirty="0"/>
              <a:t> </a:t>
            </a:r>
            <a:r>
              <a:rPr lang="en-US" sz="2000" dirty="0"/>
              <a:t>tržišnom</a:t>
            </a:r>
            <a:r>
              <a:rPr lang="sr-Cyrl-CS" sz="2000" dirty="0"/>
              <a:t> </a:t>
            </a:r>
            <a:r>
              <a:rPr lang="en-US" sz="2000" dirty="0"/>
              <a:t>stanju</a:t>
            </a:r>
            <a:r>
              <a:rPr lang="sr-Cyrl-CS" sz="2000" dirty="0"/>
              <a:t> </a:t>
            </a:r>
            <a:r>
              <a:rPr lang="en-US" sz="2000" dirty="0"/>
              <a:t>je</a:t>
            </a:r>
            <a:r>
              <a:rPr lang="sr-Cyrl-CS" sz="2000" dirty="0"/>
              <a:t> </a:t>
            </a:r>
            <a:r>
              <a:rPr lang="en-US" sz="2000" dirty="0"/>
              <a:t>riječ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zašto,</a:t>
            </a:r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izračunati</a:t>
            </a:r>
            <a:r>
              <a:rPr lang="sr-Cyrl-CS" sz="2000" dirty="0"/>
              <a:t> </a:t>
            </a:r>
            <a:r>
              <a:rPr lang="en-US" sz="2000" dirty="0"/>
              <a:t>tačke</a:t>
            </a:r>
            <a:r>
              <a:rPr lang="sr-Cyrl-CS" sz="2000" dirty="0"/>
              <a:t> </a:t>
            </a:r>
            <a:r>
              <a:rPr lang="en-US" sz="2000" dirty="0"/>
              <a:t>maksimalnog</a:t>
            </a:r>
            <a:r>
              <a:rPr lang="sr-Cyrl-CS" sz="2000" dirty="0"/>
              <a:t> </a:t>
            </a:r>
            <a:r>
              <a:rPr lang="en-US" sz="2000" dirty="0"/>
              <a:t>prihoda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maksimalnog</a:t>
            </a:r>
            <a:r>
              <a:rPr lang="sr-Cyrl-CS" sz="2000" dirty="0"/>
              <a:t> </a:t>
            </a:r>
            <a:r>
              <a:rPr lang="en-US" sz="2000" dirty="0"/>
              <a:t>profita</a:t>
            </a:r>
            <a:r>
              <a:rPr lang="sr-Latn-BA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  </a:t>
            </a:r>
            <a:endParaRPr lang="en-US" sz="2000" dirty="0"/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izračunati</a:t>
            </a:r>
            <a:r>
              <a:rPr lang="sr-Cyrl-CS" sz="2000" dirty="0"/>
              <a:t> </a:t>
            </a:r>
            <a:r>
              <a:rPr lang="en-US" sz="2000" dirty="0"/>
              <a:t>tačku</a:t>
            </a:r>
            <a:r>
              <a:rPr lang="sr-Cyrl-CS" sz="2000" dirty="0"/>
              <a:t> </a:t>
            </a:r>
            <a:r>
              <a:rPr lang="en-US" sz="2000" dirty="0"/>
              <a:t>zatvaranja</a:t>
            </a:r>
            <a:r>
              <a:rPr lang="sr-Cyrl-CS" sz="2000" dirty="0"/>
              <a:t> </a:t>
            </a:r>
            <a:r>
              <a:rPr lang="en-US" sz="2000" dirty="0"/>
              <a:t>preduzeća</a:t>
            </a:r>
            <a:r>
              <a:rPr lang="sr-Cyrl-CS" sz="2000" dirty="0"/>
              <a:t>.</a:t>
            </a:r>
            <a:endParaRPr lang="en-US" sz="20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12E9808-72F2-7F40-A151-321B3403DC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52623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Content Placeholder 1">
            <a:extLst>
              <a:ext uri="{FF2B5EF4-FFF2-40B4-BE49-F238E27FC236}">
                <a16:creationId xmlns:a16="http://schemas.microsoft.com/office/drawing/2014/main" id="{A02A65CA-4B41-2D46-81EE-EC04CBEA9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476250"/>
            <a:ext cx="8229600" cy="5329238"/>
          </a:xfrm>
        </p:spPr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 startAt="3"/>
            </a:pPr>
            <a:r>
              <a:rPr lang="en-US" altLang="sr-Latn-RS" sz="2400"/>
              <a:t>Preduzeće</a:t>
            </a:r>
            <a:r>
              <a:rPr lang="sr-Cyrl-CS" altLang="sr-Latn-RS" sz="2400"/>
              <a:t> </a:t>
            </a:r>
            <a:r>
              <a:rPr lang="en-US" altLang="sr-Latn-RS" sz="2400"/>
              <a:t>X</a:t>
            </a:r>
            <a:r>
              <a:rPr lang="sr-Cyrl-CS" altLang="sr-Latn-RS" sz="2400"/>
              <a:t> </a:t>
            </a:r>
            <a:r>
              <a:rPr lang="en-US" altLang="sr-Latn-RS" sz="2400"/>
              <a:t>suočava</a:t>
            </a:r>
            <a:r>
              <a:rPr lang="sr-Cyrl-CS" altLang="sr-Latn-RS" sz="2400"/>
              <a:t> </a:t>
            </a:r>
            <a:r>
              <a:rPr lang="en-US" altLang="sr-Latn-RS" sz="2400"/>
              <a:t>se</a:t>
            </a:r>
            <a:r>
              <a:rPr lang="sr-Cyrl-CS" altLang="sr-Latn-RS" sz="2400"/>
              <a:t> </a:t>
            </a:r>
            <a:r>
              <a:rPr lang="en-US" altLang="sr-Latn-RS" sz="2400"/>
              <a:t>sa</a:t>
            </a:r>
            <a:r>
              <a:rPr lang="sr-Cyrl-CS" altLang="sr-Latn-RS" sz="2400"/>
              <a:t>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ponude</a:t>
            </a:r>
            <a:r>
              <a:rPr lang="sr-Cyrl-CS" altLang="sr-Latn-RS" sz="2400"/>
              <a:t> </a:t>
            </a:r>
            <a:r>
              <a:rPr lang="sr-Latn-CS" altLang="sr-Latn-RS" sz="2400"/>
              <a:t>Q</a:t>
            </a:r>
            <a:r>
              <a:rPr lang="en-US" altLang="sr-Latn-RS" sz="2400" baseline="-25000"/>
              <a:t>S</a:t>
            </a:r>
            <a:r>
              <a:rPr lang="sr-Latn-CS" altLang="sr-Latn-RS" sz="2400"/>
              <a:t>=100 +P,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tražnje</a:t>
            </a:r>
            <a:r>
              <a:rPr lang="sr-Cyrl-CS" altLang="sr-Latn-RS" sz="2400"/>
              <a:t> </a:t>
            </a:r>
            <a:r>
              <a:rPr lang="sr-Latn-CS" altLang="sr-Latn-RS" sz="2400"/>
              <a:t>Q</a:t>
            </a:r>
            <a:r>
              <a:rPr lang="en-US" altLang="sr-Latn-RS" sz="2400" baseline="-25000"/>
              <a:t>D</a:t>
            </a:r>
            <a:r>
              <a:rPr lang="sr-Latn-CS" altLang="sr-Latn-RS" sz="2400"/>
              <a:t>=260</a:t>
            </a:r>
            <a:r>
              <a:rPr lang="sr-Cyrl-CS" altLang="sr-Latn-RS" sz="2400"/>
              <a:t> – </a:t>
            </a:r>
            <a:r>
              <a:rPr lang="en-US" altLang="sr-Latn-RS" sz="2400"/>
              <a:t>P</a:t>
            </a:r>
            <a:r>
              <a:rPr lang="sr-Cyrl-CS" altLang="sr-Latn-RS" sz="2400"/>
              <a:t> </a:t>
            </a:r>
            <a:r>
              <a:rPr lang="en-US" altLang="sr-Latn-RS" sz="2400"/>
              <a:t>, funkcijom</a:t>
            </a:r>
            <a:r>
              <a:rPr lang="sr-Cyrl-CS" altLang="sr-Latn-RS" sz="2400"/>
              <a:t> </a:t>
            </a:r>
            <a:r>
              <a:rPr lang="en-US" altLang="sr-Latn-RS" sz="2400"/>
              <a:t>prosječnog</a:t>
            </a:r>
            <a:r>
              <a:rPr lang="sr-Cyrl-CS" altLang="sr-Latn-RS" sz="2400"/>
              <a:t> </a:t>
            </a:r>
            <a:r>
              <a:rPr lang="en-US" altLang="sr-Latn-RS" sz="2400"/>
              <a:t>fiksnog</a:t>
            </a:r>
            <a:r>
              <a:rPr lang="sr-Cyrl-CS" altLang="sr-Latn-RS" sz="2400"/>
              <a:t> </a:t>
            </a:r>
            <a:r>
              <a:rPr lang="en-US" altLang="sr-Latn-RS" sz="2400"/>
              <a:t>troška</a:t>
            </a:r>
            <a:r>
              <a:rPr lang="sr-Cyrl-CS" altLang="sr-Latn-RS" sz="2400"/>
              <a:t> </a:t>
            </a:r>
            <a:r>
              <a:rPr lang="en-US" altLang="sr-Latn-RS" sz="2400"/>
              <a:t>AFC=100/Q i</a:t>
            </a:r>
            <a:r>
              <a:rPr lang="sr-Cyrl-CS" altLang="sr-Latn-RS" sz="2400"/>
              <a:t>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graničnih</a:t>
            </a:r>
            <a:r>
              <a:rPr lang="sr-Cyrl-CS" altLang="sr-Latn-RS" sz="2400"/>
              <a:t> </a:t>
            </a:r>
            <a:r>
              <a:rPr lang="en-US" altLang="sr-Latn-RS" sz="2400"/>
              <a:t>troškova</a:t>
            </a:r>
            <a:r>
              <a:rPr lang="sr-Cyrl-CS" altLang="sr-Latn-RS" sz="2400"/>
              <a:t> </a:t>
            </a:r>
            <a:r>
              <a:rPr lang="en-US" altLang="sr-Latn-RS" sz="2400"/>
              <a:t>MC = 30 + 4Q</a:t>
            </a:r>
            <a:r>
              <a:rPr lang="sr-Latn-CS" altLang="sr-Latn-RS" sz="2400"/>
              <a:t>. </a:t>
            </a:r>
            <a:r>
              <a:rPr lang="en-US" altLang="sr-Latn-RS" sz="2400"/>
              <a:t>Na</a:t>
            </a:r>
            <a:r>
              <a:rPr lang="sr-Cyrl-CS" altLang="sr-Latn-RS" sz="2400"/>
              <a:t> </a:t>
            </a:r>
            <a:r>
              <a:rPr lang="en-US" altLang="sr-Latn-RS" sz="2400"/>
              <a:t>osnovu</a:t>
            </a:r>
            <a:r>
              <a:rPr lang="sr-Cyrl-CS" altLang="sr-Latn-RS" sz="2400"/>
              <a:t> </a:t>
            </a:r>
            <a:r>
              <a:rPr lang="en-US" altLang="sr-Latn-RS" sz="2400"/>
              <a:t>datih</a:t>
            </a:r>
            <a:r>
              <a:rPr lang="sr-Cyrl-CS" altLang="sr-Latn-RS" sz="2400"/>
              <a:t> </a:t>
            </a:r>
            <a:r>
              <a:rPr lang="en-US" altLang="sr-Latn-RS" sz="2400"/>
              <a:t>funkcija</a:t>
            </a:r>
            <a:r>
              <a:rPr lang="sr-Cyrl-CS" altLang="sr-Latn-RS" sz="2400"/>
              <a:t> </a:t>
            </a:r>
            <a:r>
              <a:rPr lang="en-US" altLang="sr-Latn-RS" sz="2400"/>
              <a:t>uraditi</a:t>
            </a:r>
            <a:r>
              <a:rPr lang="sr-Cyrl-CS" altLang="sr-Latn-RS" sz="2400"/>
              <a:t> </a:t>
            </a:r>
            <a:r>
              <a:rPr lang="en-US" altLang="sr-Latn-RS" sz="2400"/>
              <a:t>sljedeće</a:t>
            </a:r>
            <a:r>
              <a:rPr lang="sr-Cyrl-CS" altLang="sr-Latn-RS" sz="2400"/>
              <a:t>:</a:t>
            </a:r>
            <a:endParaRPr lang="en-US" altLang="sr-Latn-RS" sz="2400"/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utvrditi</a:t>
            </a:r>
            <a:r>
              <a:rPr lang="sr-Cyrl-CS" altLang="sr-Latn-RS" sz="2400"/>
              <a:t> </a:t>
            </a:r>
            <a:r>
              <a:rPr lang="en-US" altLang="sr-Latn-RS" sz="2400"/>
              <a:t>ravnotežnu</a:t>
            </a:r>
            <a:r>
              <a:rPr lang="sr-Cyrl-CS" altLang="sr-Latn-RS" sz="2400"/>
              <a:t> </a:t>
            </a:r>
            <a:r>
              <a:rPr lang="en-US" altLang="sr-Latn-RS" sz="2400"/>
              <a:t>tržišnu</a:t>
            </a:r>
            <a:r>
              <a:rPr lang="sr-Cyrl-CS" altLang="sr-Latn-RS" sz="2400"/>
              <a:t> </a:t>
            </a:r>
            <a:r>
              <a:rPr lang="en-US" altLang="sr-Latn-RS" sz="2400"/>
              <a:t>cijenu P</a:t>
            </a:r>
            <a:r>
              <a:rPr lang="sr-Cyrl-CS" altLang="sr-Latn-RS" sz="2400"/>
              <a:t>, </a:t>
            </a:r>
            <a:r>
              <a:rPr lang="en-US" altLang="sr-Latn-RS" sz="2400"/>
              <a:t>funkciju</a:t>
            </a:r>
            <a:r>
              <a:rPr lang="sr-Cyrl-CS" altLang="sr-Latn-RS" sz="2400"/>
              <a:t> </a:t>
            </a:r>
            <a:r>
              <a:rPr lang="en-US" altLang="sr-Latn-RS" sz="2400"/>
              <a:t>ukupnog</a:t>
            </a:r>
            <a:r>
              <a:rPr lang="sr-Cyrl-CS" altLang="sr-Latn-RS" sz="2400"/>
              <a:t> </a:t>
            </a:r>
            <a:r>
              <a:rPr lang="en-US" altLang="sr-Latn-RS" sz="2400"/>
              <a:t>prihoda TR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funkciju</a:t>
            </a:r>
            <a:r>
              <a:rPr lang="sr-Cyrl-CS" altLang="sr-Latn-RS" sz="2400"/>
              <a:t> </a:t>
            </a:r>
            <a:r>
              <a:rPr lang="en-US" altLang="sr-Latn-RS" sz="2400"/>
              <a:t>ukupnih</a:t>
            </a:r>
            <a:r>
              <a:rPr lang="sr-Cyrl-CS" altLang="sr-Latn-RS" sz="2400"/>
              <a:t> </a:t>
            </a:r>
            <a:r>
              <a:rPr lang="en-US" altLang="sr-Latn-RS" sz="2400"/>
              <a:t>troškova</a:t>
            </a:r>
            <a:r>
              <a:rPr lang="sr-Cyrl-CS" altLang="sr-Latn-RS" sz="2400"/>
              <a:t> </a:t>
            </a:r>
            <a:r>
              <a:rPr lang="en-US" altLang="sr-Latn-RS" sz="2400"/>
              <a:t>TC</a:t>
            </a:r>
            <a:r>
              <a:rPr lang="sr-Cyrl-CS" altLang="sr-Latn-RS" sz="2400"/>
              <a:t>, </a:t>
            </a:r>
            <a:r>
              <a:rPr lang="en-US" altLang="sr-Latn-RS" sz="2400"/>
              <a:t>kao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uočiti</a:t>
            </a:r>
            <a:r>
              <a:rPr lang="sr-Cyrl-CS" altLang="sr-Latn-RS" sz="2400"/>
              <a:t> </a:t>
            </a:r>
            <a:r>
              <a:rPr lang="en-US" altLang="sr-Latn-RS" sz="2400"/>
              <a:t>o</a:t>
            </a:r>
            <a:r>
              <a:rPr lang="sr-Cyrl-CS" altLang="sr-Latn-RS" sz="2400"/>
              <a:t> </a:t>
            </a:r>
            <a:r>
              <a:rPr lang="en-US" altLang="sr-Latn-RS" sz="2400"/>
              <a:t>kom</a:t>
            </a:r>
            <a:r>
              <a:rPr lang="sr-Cyrl-CS" altLang="sr-Latn-RS" sz="2400"/>
              <a:t> </a:t>
            </a:r>
            <a:r>
              <a:rPr lang="en-US" altLang="sr-Latn-RS" sz="2400"/>
              <a:t>tržišnom</a:t>
            </a:r>
            <a:r>
              <a:rPr lang="sr-Cyrl-CS" altLang="sr-Latn-RS" sz="2400"/>
              <a:t> </a:t>
            </a:r>
            <a:r>
              <a:rPr lang="en-US" altLang="sr-Latn-RS" sz="2400"/>
              <a:t>stanju</a:t>
            </a:r>
            <a:r>
              <a:rPr lang="sr-Cyrl-CS" altLang="sr-Latn-RS" sz="2400"/>
              <a:t> </a:t>
            </a:r>
            <a:r>
              <a:rPr lang="en-US" altLang="sr-Latn-RS" sz="2400"/>
              <a:t>je</a:t>
            </a:r>
            <a:r>
              <a:rPr lang="sr-Cyrl-CS" altLang="sr-Latn-RS" sz="2400"/>
              <a:t> </a:t>
            </a:r>
            <a:r>
              <a:rPr lang="en-US" altLang="sr-Latn-RS" sz="2400"/>
              <a:t>riječ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zašto</a:t>
            </a:r>
            <a:r>
              <a:rPr lang="sr-Latn-BA" altLang="sr-Latn-RS" sz="2400"/>
              <a:t>;</a:t>
            </a:r>
            <a:endParaRPr lang="en-US" altLang="sr-Latn-RS" sz="2400"/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izračunati</a:t>
            </a:r>
            <a:r>
              <a:rPr lang="sr-Cyrl-CS" altLang="sr-Latn-RS" sz="2400"/>
              <a:t> </a:t>
            </a:r>
            <a:r>
              <a:rPr lang="en-US" altLang="sr-Latn-RS" sz="2400"/>
              <a:t>tačke</a:t>
            </a:r>
            <a:r>
              <a:rPr lang="sr-Cyrl-CS" altLang="sr-Latn-RS" sz="2400"/>
              <a:t> </a:t>
            </a:r>
            <a:r>
              <a:rPr lang="en-US" altLang="sr-Latn-RS" sz="2400"/>
              <a:t>maksimalnog</a:t>
            </a:r>
            <a:r>
              <a:rPr lang="sr-Cyrl-CS" altLang="sr-Latn-RS" sz="2400"/>
              <a:t> </a:t>
            </a:r>
            <a:r>
              <a:rPr lang="en-US" altLang="sr-Latn-RS" sz="2400"/>
              <a:t>prihoda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maksimalnog</a:t>
            </a:r>
            <a:r>
              <a:rPr lang="sr-Cyrl-CS" altLang="sr-Latn-RS" sz="2400"/>
              <a:t> </a:t>
            </a:r>
            <a:r>
              <a:rPr lang="en-US" altLang="sr-Latn-RS" sz="2400"/>
              <a:t>profita</a:t>
            </a:r>
            <a:r>
              <a:rPr lang="sr-Latn-BA" altLang="sr-Latn-RS" sz="2400"/>
              <a:t>,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izračunati</a:t>
            </a:r>
            <a:r>
              <a:rPr lang="sr-Cyrl-CS" altLang="sr-Latn-RS" sz="2400"/>
              <a:t> </a:t>
            </a:r>
            <a:r>
              <a:rPr lang="en-US" altLang="sr-Latn-RS" sz="2400"/>
              <a:t>tačku</a:t>
            </a:r>
            <a:r>
              <a:rPr lang="sr-Cyrl-CS" altLang="sr-Latn-RS" sz="2400"/>
              <a:t> </a:t>
            </a:r>
            <a:r>
              <a:rPr lang="en-US" altLang="sr-Latn-RS" sz="2400"/>
              <a:t>zatvaranja</a:t>
            </a:r>
            <a:r>
              <a:rPr lang="sr-Cyrl-CS" altLang="sr-Latn-RS" sz="2400"/>
              <a:t> </a:t>
            </a:r>
            <a:r>
              <a:rPr lang="en-US" altLang="sr-Latn-RS" sz="2400"/>
              <a:t>preduzeća</a:t>
            </a:r>
            <a:r>
              <a:rPr lang="sr-Cyrl-CS" altLang="sr-Latn-RS" sz="2400"/>
              <a:t>.</a:t>
            </a:r>
            <a:endParaRPr lang="en-US" altLang="sr-Latn-RS" sz="240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94ED482-8650-D248-80DF-76950122E7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35803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DCC2C4-1D8F-844D-B8EA-88E75625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623887" indent="-514350">
              <a:buFont typeface="+mj-lt"/>
              <a:buAutoNum type="arabicPeriod" startAt="4"/>
              <a:defRPr/>
            </a:pPr>
            <a:r>
              <a:rPr lang="en-US" dirty="0"/>
              <a:t>Zadate su funkcija ponude Q</a:t>
            </a:r>
            <a:r>
              <a:rPr lang="en-US" sz="1800" dirty="0"/>
              <a:t>S</a:t>
            </a:r>
            <a:r>
              <a:rPr lang="en-US" dirty="0"/>
              <a:t> = 100 + P,</a:t>
            </a:r>
            <a:endParaRPr lang="sr-Latn-BA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funkcija tražnje Q</a:t>
            </a:r>
            <a:r>
              <a:rPr lang="en-US" sz="1800" dirty="0"/>
              <a:t>D</a:t>
            </a:r>
            <a:r>
              <a:rPr lang="en-US" dirty="0"/>
              <a:t> = 250 - P i funkcija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prosječnog troška ATC= 100/Q + 25 + 3Q.</a:t>
            </a:r>
            <a:endParaRPr lang="sr-Latn-BA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Na osnovu ovih funkcija, izračunati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funkcije ukupnog prihoda, graničnog prihoda </a:t>
            </a:r>
            <a:r>
              <a:rPr lang="sr-Latn-BA" dirty="0"/>
              <a:t> 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     i </a:t>
            </a:r>
            <a:r>
              <a:rPr lang="en-US" dirty="0"/>
              <a:t>graničnih troškova, kao i funkciju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ukupnog profita. Grafički predstaviti </a:t>
            </a:r>
            <a:r>
              <a:rPr lang="sr-Latn-BA" dirty="0"/>
              <a:t>i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algebarski izračunati:</a:t>
            </a:r>
          </a:p>
          <a:p>
            <a:pPr marL="1144588" lvl="2" indent="-51435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lphaLcParenR"/>
              <a:defRPr/>
            </a:pPr>
            <a:r>
              <a:rPr lang="en-US" sz="2800" dirty="0"/>
              <a:t>vrijednost maksimalnog prihoda</a:t>
            </a:r>
            <a:r>
              <a:rPr lang="sr-Latn-BA" sz="2800" dirty="0"/>
              <a:t>,</a:t>
            </a:r>
            <a:r>
              <a:rPr lang="en-US" sz="2800" dirty="0"/>
              <a:t> i</a:t>
            </a:r>
          </a:p>
          <a:p>
            <a:pPr marL="1144588" lvl="2" indent="-51435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lphaLcParenR"/>
              <a:defRPr/>
            </a:pPr>
            <a:r>
              <a:rPr lang="en-US" sz="2800" dirty="0"/>
              <a:t>vrijednosti maksimalnog i nultog profita.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4147D4D-9E0B-8649-A1CF-E387E4ECDB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34012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1">
            <a:extLst>
              <a:ext uri="{FF2B5EF4-FFF2-40B4-BE49-F238E27FC236}">
                <a16:creationId xmlns:a16="http://schemas.microsoft.com/office/drawing/2014/main" id="{411160F0-A85F-A747-8A97-0F4E0F1EE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850900" indent="-742950">
              <a:buFont typeface="+mj-lt"/>
              <a:buAutoNum type="arabicPeriod" startAt="5"/>
              <a:defRPr/>
            </a:pPr>
            <a:r>
              <a:rPr lang="sr-Latn-BA" sz="3400" dirty="0"/>
              <a:t>Zadate su funkcije TR=4</a:t>
            </a:r>
            <a:r>
              <a:rPr lang="en-US" sz="3400" dirty="0"/>
              <a:t>0</a:t>
            </a:r>
            <a:r>
              <a:rPr lang="sr-Latn-BA" sz="3400" dirty="0"/>
              <a:t>Q i TC=5+10Q-0.9Q</a:t>
            </a:r>
            <a:r>
              <a:rPr lang="sr-Latn-BA" sz="3400" baseline="30000" dirty="0"/>
              <a:t>2</a:t>
            </a:r>
            <a:r>
              <a:rPr lang="sr-Latn-BA" sz="3400" dirty="0"/>
              <a:t>+0.04Q</a:t>
            </a:r>
            <a:r>
              <a:rPr lang="sr-Latn-BA" sz="3400" baseline="30000" dirty="0"/>
              <a:t>3</a:t>
            </a:r>
            <a:r>
              <a:rPr lang="sr-Latn-BA" sz="3400" dirty="0"/>
              <a:t>. Utvrditi:</a:t>
            </a:r>
          </a:p>
          <a:p>
            <a:pPr marL="107950" indent="0">
              <a:buFont typeface="Wingdings 3" panose="05040102010807070707" pitchFamily="18" charset="2"/>
              <a:buNone/>
              <a:defRPr/>
            </a:pPr>
            <a:endParaRPr lang="sr-Latn-BA" sz="3400" dirty="0"/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max TR i max pf</a:t>
            </a:r>
            <a:r>
              <a:rPr lang="en-GB" sz="3400" dirty="0"/>
              <a:t>,</a:t>
            </a:r>
            <a:endParaRPr lang="sr-Latn-BA" sz="3400" dirty="0"/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nultog profita</a:t>
            </a:r>
            <a:r>
              <a:rPr lang="en-GB" sz="3400" dirty="0"/>
              <a:t> i</a:t>
            </a:r>
            <a:endParaRPr lang="sr-Latn-BA" sz="3400" dirty="0"/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zatvaranja preduzeća.</a:t>
            </a:r>
            <a:endParaRPr lang="en-US" sz="34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57B4DC-124F-5643-873E-49AA73CEAD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18255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CB5C1-7DB8-5C46-AFF1-F56A7F0728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sr-Latn-BA" dirty="0"/>
              <a:t>Hvala na pažnji!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C909F6B-1270-7C4E-99F1-AED46A88F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02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E2480966-88D0-774F-88B9-A1B04688C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613" y="549275"/>
            <a:ext cx="8229600" cy="5410200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Kada stavimo da je Q</a:t>
            </a:r>
            <a:r>
              <a:rPr lang="hr-HR" altLang="sr-Latn-RS" sz="2400" baseline="-250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=Q</a:t>
            </a:r>
            <a:r>
              <a:rPr lang="hr-HR" altLang="sr-Latn-RS" sz="2400" baseline="-250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 i riješimo za P, imamo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Q</a:t>
            </a:r>
            <a:r>
              <a:rPr lang="hr-HR" altLang="sr-Latn-RS" sz="2400" baseline="-250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=Q</a:t>
            </a:r>
            <a:r>
              <a:rPr lang="hr-HR" altLang="sr-Latn-RS" sz="2400" baseline="-25000">
                <a:latin typeface="Arial" panose="020B0604020202020204" pitchFamily="34" charset="0"/>
              </a:rPr>
              <a:t>S</a:t>
            </a:r>
            <a:endParaRPr lang="hr-HR" altLang="sr-Latn-RS" baseline="-25000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625-5P=175+5P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450=10P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P=45 (ravnotežna cijena)</a:t>
            </a:r>
          </a:p>
          <a:p>
            <a:pPr eaLnBrk="1" hangingPunct="1"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Kada uvrstimo ravnotežnu cijenu P=45 u funkciju potražnje ili ponude i riješimo za Q dobijamo prodajnu cijenu proizvoda.</a:t>
            </a:r>
          </a:p>
          <a:p>
            <a:pPr eaLnBrk="1" hangingPunct="1"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Q</a:t>
            </a:r>
            <a:r>
              <a:rPr lang="hr-HR" altLang="sr-Latn-RS" sz="2400" baseline="-250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=625-5P=625-5(45)=400 jedinica proizvoda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Q</a:t>
            </a:r>
            <a:r>
              <a:rPr lang="hr-HR" altLang="sr-Latn-RS" sz="2400" baseline="-250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=175+5P=175+5(45)=400 jedinica proizvoda</a:t>
            </a:r>
            <a:endParaRPr lang="en-US" altLang="sr-Latn-RS"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0CE01F7-FC40-6B46-BDAB-C17095C002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337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>
            <a:extLst>
              <a:ext uri="{FF2B5EF4-FFF2-40B4-BE49-F238E27FC236}">
                <a16:creationId xmlns:a16="http://schemas.microsoft.com/office/drawing/2014/main" id="{26C57528-E105-5A44-9F60-26ED9485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34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389EF8-E75A-CD4F-8F08-F24AB5A618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241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396BB564-37B7-BA44-8B7C-99EC1AF65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559425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Ravnotežna cijena proizvoda koja iznosi P=45 KM na konkurentskom je tržištu određena sjecištem krivih potražnje i ponude (tj. na sjecištu Q</a:t>
            </a:r>
            <a:r>
              <a:rPr lang="hr-HR" altLang="sr-Latn-RS" sz="2400" baseline="-250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 i Q</a:t>
            </a:r>
            <a:r>
              <a:rPr lang="hr-HR" altLang="sr-Latn-RS" sz="2400" baseline="-250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) u tački E. Preduzeće u savršenoj konkurenciji je tada prihvatilo cijene i ima beskonačno elastičnu krivu potražnje, Q</a:t>
            </a:r>
            <a:r>
              <a:rPr lang="hr-HR" altLang="sr-Latn-RS" sz="2400" baseline="-250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, predstavljenu kao funkciju cijene P=45. </a:t>
            </a:r>
          </a:p>
          <a:p>
            <a:pPr eaLnBrk="1" hangingPunct="1"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Budući da preduzeće može prodati bilo koju količinu proizvoda po cijeni P=45 KM, promjena ukupnog prihoda po jedinici promjene proizvoda, odnosno granični prihod (MR), takođe iznosi 45 KM.</a:t>
            </a:r>
            <a:endParaRPr lang="en-US" altLang="sr-Latn-RS">
              <a:latin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0BFFCF-B6FF-A542-BC37-47B6015680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1109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>
            <a:extLst>
              <a:ext uri="{FF2B5EF4-FFF2-40B4-BE49-F238E27FC236}">
                <a16:creationId xmlns:a16="http://schemas.microsoft.com/office/drawing/2014/main" id="{0EE08E48-575E-BA45-ADE3-194977F8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58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CF93DA0-2192-7E4A-97AD-5DDD905871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2719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9984</TotalTime>
  <Words>2409</Words>
  <Application>Microsoft Macintosh PowerPoint</Application>
  <PresentationFormat>On-screen Show (4:3)</PresentationFormat>
  <Paragraphs>658</Paragraphs>
  <Slides>59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70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MS Sans Serif</vt:lpstr>
      <vt:lpstr>Concourse</vt:lpstr>
      <vt:lpstr>Equation</vt:lpstr>
      <vt:lpstr>Microsoft Equation 3.0</vt:lpstr>
      <vt:lpstr>MAKSIMIZACIJA PROFITA U SAVRŠENOJ KONKURENCIJI</vt:lpstr>
      <vt:lpstr>Profit</vt:lpstr>
      <vt:lpstr>MAKSIMIZACIJA PROFITA U SAVRŠENOJ KONKURENCIJI</vt:lpstr>
      <vt:lpstr>Savršena konkurencija - definicija</vt:lpstr>
      <vt:lpstr>Određivanje cijene u savršenoj konkurenciji</vt:lpstr>
      <vt:lpstr>PowerPoint Presentation</vt:lpstr>
      <vt:lpstr>PowerPoint Presentation</vt:lpstr>
      <vt:lpstr>PowerPoint Presentation</vt:lpstr>
      <vt:lpstr>PowerPoint Presentation</vt:lpstr>
      <vt:lpstr>Profit</vt:lpstr>
      <vt:lpstr>Vrste profita</vt:lpstr>
      <vt:lpstr>Maksimizacija profita</vt:lpstr>
      <vt:lpstr>Savršena konkurencija  Maksimizacija profita, tačke nultog profita i tačka zatvaranja preduzeća na osnovu promjene prodajne cijene.  Grafički prikaz.</vt:lpstr>
      <vt:lpstr>Maksimizacija profita na osnovu odnosa TR i TC</vt:lpstr>
      <vt:lpstr>Maksimizacija profita na osnovu odnosa MR i MC</vt:lpstr>
      <vt:lpstr>Uslov za maksimizaciju pf u savršenoj konkurenciji</vt:lpstr>
      <vt:lpstr>Maksimizacija profita na osnovu odnosa TR i TC</vt:lpstr>
      <vt:lpstr>Maksimizacija profita na osnovu odnosa MR i MC</vt:lpstr>
      <vt:lpstr>Maksimizacija profita na osnovu odnosa MR i MC</vt:lpstr>
      <vt:lpstr>Dobit preduzeća u savršenoj konkurenciji</vt:lpstr>
      <vt:lpstr>Nulti profit preduzeća u savršenoj konkurenciji</vt:lpstr>
      <vt:lpstr>Kratkoročno podnošljiv gubitak preduzeća u savršenoj konkurenciji</vt:lpstr>
      <vt:lpstr>Zatvaranje preduzeća u savršenoj konkurenciji</vt:lpstr>
      <vt:lpstr>Kratkoročka kriva ponude preduzeća u savršenoj konkurenciji</vt:lpstr>
      <vt:lpstr>Kratkoročka kriva ponude preduzeća u savršenoj konkurenciji</vt:lpstr>
      <vt:lpstr>PowerPoint Presentation</vt:lpstr>
      <vt:lpstr>ZADATAK</vt:lpstr>
      <vt:lpstr>Savršena konkurencija  </vt:lpstr>
      <vt:lpstr>Izračunavanje kritičnih tačka profitabilnosti na osnovu promjena po cijeni</vt:lpstr>
      <vt:lpstr>Maksimizacija profita</vt:lpstr>
      <vt:lpstr>Grafički prikaz</vt:lpstr>
      <vt:lpstr>PowerPoint Presentation</vt:lpstr>
      <vt:lpstr>Tačka A - Maksimizacija profita – grafički prikaz</vt:lpstr>
      <vt:lpstr>PowerPoint Presentation</vt:lpstr>
      <vt:lpstr>Tačke B – Nultni profit – matematiči prikaz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Savršena konkurencija  </vt:lpstr>
      <vt:lpstr>Izračunavanje kritičnih tačka profitabilnosti na osnovu promjena količine</vt:lpstr>
      <vt:lpstr>Maksimizacija profita</vt:lpstr>
      <vt:lpstr>Tačka A - Maksimizacija profita – grafički prikaz</vt:lpstr>
      <vt:lpstr>PowerPoint Presentation</vt:lpstr>
      <vt:lpstr>PowerPoint Presentation</vt:lpstr>
      <vt:lpstr>Tačke B – nultni profit matematički prikaz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Zadaci za vježbu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185</cp:revision>
  <dcterms:created xsi:type="dcterms:W3CDTF">2010-10-30T07:33:40Z</dcterms:created>
  <dcterms:modified xsi:type="dcterms:W3CDTF">2026-07-05T14:31:12Z</dcterms:modified>
</cp:coreProperties>
</file>