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7" r:id="rId3"/>
    <p:sldId id="278" r:id="rId4"/>
    <p:sldId id="259" r:id="rId5"/>
    <p:sldId id="283" r:id="rId6"/>
    <p:sldId id="279" r:id="rId7"/>
    <p:sldId id="280" r:id="rId8"/>
    <p:sldId id="281" r:id="rId9"/>
    <p:sldId id="284" r:id="rId10"/>
    <p:sldId id="282" r:id="rId11"/>
    <p:sldId id="285" r:id="rId12"/>
    <p:sldId id="260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Umereni stil 2 – Naglašav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avougaoni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Pravougaoni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Pravougaoni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Pravougaoni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Pravougaoni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Pravougaonik zaobljenih uglova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Pravougaonik zaobljenih uglova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ravougaoni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Pravougaoni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Pravougaoni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Pravougaoni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r-Latn-CS" smtClean="0"/>
              <a:t>Kliknite i uredite stil podnaslova mastera</a:t>
            </a:r>
            <a:endParaRPr kumimoji="0" lang="en-US"/>
          </a:p>
        </p:txBody>
      </p:sp>
      <p:sp>
        <p:nvSpPr>
          <p:cNvPr id="28" name="Čuvar mesta za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17" name="Čuvar mesta za podnožj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29" name="Čuvar mesta za broj slajda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181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r-Latn-CS" smtClean="0"/>
              <a:t>Kliknite i uredite stilove teksta mastera</a:t>
            </a:r>
          </a:p>
          <a:p>
            <a:pPr lvl="1" eaLnBrk="1" latinLnBrk="0" hangingPunct="1"/>
            <a:r>
              <a:rPr lang="sr-Latn-CS" smtClean="0"/>
              <a:t>Drugi nivo</a:t>
            </a:r>
          </a:p>
          <a:p>
            <a:pPr lvl="2" eaLnBrk="1" latinLnBrk="0" hangingPunct="1"/>
            <a:r>
              <a:rPr lang="sr-Latn-CS" smtClean="0"/>
              <a:t>Treći nivo</a:t>
            </a:r>
          </a:p>
          <a:p>
            <a:pPr lvl="3" eaLnBrk="1" latinLnBrk="0" hangingPunct="1"/>
            <a:r>
              <a:rPr lang="sr-Latn-CS" smtClean="0"/>
              <a:t>Četvrti nivo</a:t>
            </a:r>
          </a:p>
          <a:p>
            <a:pPr lvl="4" eaLnBrk="1" latinLnBrk="0" hangingPunct="1"/>
            <a:r>
              <a:rPr lang="sr-Latn-CS" smtClean="0"/>
              <a:t>Peti nivo</a:t>
            </a:r>
            <a:endParaRPr kumimoji="0" lang="en-US"/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8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r-Latn-CS" smtClean="0"/>
              <a:t>Kliknite i uredite stilove teksta mastera</a:t>
            </a:r>
          </a:p>
          <a:p>
            <a:pPr lvl="1" eaLnBrk="1" latinLnBrk="0" hangingPunct="1"/>
            <a:r>
              <a:rPr lang="sr-Latn-CS" smtClean="0"/>
              <a:t>Drugi nivo</a:t>
            </a:r>
          </a:p>
          <a:p>
            <a:pPr lvl="2" eaLnBrk="1" latinLnBrk="0" hangingPunct="1"/>
            <a:r>
              <a:rPr lang="sr-Latn-CS" smtClean="0"/>
              <a:t>Treći nivo</a:t>
            </a:r>
          </a:p>
          <a:p>
            <a:pPr lvl="3" eaLnBrk="1" latinLnBrk="0" hangingPunct="1"/>
            <a:r>
              <a:rPr lang="sr-Latn-CS" smtClean="0"/>
              <a:t>Četvrti nivo</a:t>
            </a:r>
          </a:p>
          <a:p>
            <a:pPr lvl="4" eaLnBrk="1" latinLnBrk="0" hangingPunct="1"/>
            <a:r>
              <a:rPr lang="sr-Latn-CS" smtClean="0"/>
              <a:t>Peti nivo</a:t>
            </a:r>
            <a:endParaRPr kumimoji="0" lang="en-US"/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39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r-Latn-CS" smtClean="0"/>
              <a:t>Kliknite i uredite stilove teksta mastera</a:t>
            </a:r>
          </a:p>
          <a:p>
            <a:pPr lvl="1" eaLnBrk="1" latinLnBrk="0" hangingPunct="1"/>
            <a:r>
              <a:rPr lang="sr-Latn-CS" smtClean="0"/>
              <a:t>Drugi nivo</a:t>
            </a:r>
          </a:p>
          <a:p>
            <a:pPr lvl="2" eaLnBrk="1" latinLnBrk="0" hangingPunct="1"/>
            <a:r>
              <a:rPr lang="sr-Latn-CS" smtClean="0"/>
              <a:t>Treći nivo</a:t>
            </a:r>
          </a:p>
          <a:p>
            <a:pPr lvl="3" eaLnBrk="1" latinLnBrk="0" hangingPunct="1"/>
            <a:r>
              <a:rPr lang="sr-Latn-CS" smtClean="0"/>
              <a:t>Četvrti nivo</a:t>
            </a:r>
          </a:p>
          <a:p>
            <a:pPr lvl="4" eaLnBrk="1" latinLnBrk="0" hangingPunct="1"/>
            <a:r>
              <a:rPr lang="sr-Latn-CS" smtClean="0"/>
              <a:t>Peti nivo</a:t>
            </a:r>
            <a:endParaRPr kumimoji="0" lang="en-US"/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6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r-Latn-CS" smtClean="0"/>
              <a:t>Kliknite i uredite stilove teksta mastera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3" name="Čuvar mesta za sadržaj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r-Latn-CS" smtClean="0"/>
              <a:t>Kliknite i uredite stilove teksta mastera</a:t>
            </a:r>
          </a:p>
          <a:p>
            <a:pPr lvl="1" eaLnBrk="1" latinLnBrk="0" hangingPunct="1"/>
            <a:r>
              <a:rPr lang="sr-Latn-CS" smtClean="0"/>
              <a:t>Drugi nivo</a:t>
            </a:r>
          </a:p>
          <a:p>
            <a:pPr lvl="2" eaLnBrk="1" latinLnBrk="0" hangingPunct="1"/>
            <a:r>
              <a:rPr lang="sr-Latn-CS" smtClean="0"/>
              <a:t>Treći nivo</a:t>
            </a:r>
          </a:p>
          <a:p>
            <a:pPr lvl="3" eaLnBrk="1" latinLnBrk="0" hangingPunct="1"/>
            <a:r>
              <a:rPr lang="sr-Latn-CS" smtClean="0"/>
              <a:t>Četvrti nivo</a:t>
            </a:r>
          </a:p>
          <a:p>
            <a:pPr lvl="4" eaLnBrk="1" latinLnBrk="0" hangingPunct="1"/>
            <a:r>
              <a:rPr lang="sr-Latn-CS" smtClean="0"/>
              <a:t>Peti nivo</a:t>
            </a:r>
            <a:endParaRPr kumimoji="0" lang="en-US"/>
          </a:p>
        </p:txBody>
      </p:sp>
      <p:sp>
        <p:nvSpPr>
          <p:cNvPr id="4" name="Čuvar mesta za sadržaj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r-Latn-CS" smtClean="0"/>
              <a:t>Kliknite i uredite stilove teksta mastera</a:t>
            </a:r>
          </a:p>
          <a:p>
            <a:pPr lvl="1" eaLnBrk="1" latinLnBrk="0" hangingPunct="1"/>
            <a:r>
              <a:rPr lang="sr-Latn-CS" smtClean="0"/>
              <a:t>Drugi nivo</a:t>
            </a:r>
          </a:p>
          <a:p>
            <a:pPr lvl="2" eaLnBrk="1" latinLnBrk="0" hangingPunct="1"/>
            <a:r>
              <a:rPr lang="sr-Latn-CS" smtClean="0"/>
              <a:t>Treći nivo</a:t>
            </a:r>
          </a:p>
          <a:p>
            <a:pPr lvl="3" eaLnBrk="1" latinLnBrk="0" hangingPunct="1"/>
            <a:r>
              <a:rPr lang="sr-Latn-CS" smtClean="0"/>
              <a:t>Četvrti nivo</a:t>
            </a:r>
          </a:p>
          <a:p>
            <a:pPr lvl="4" eaLnBrk="1" latinLnBrk="0" hangingPunct="1"/>
            <a:r>
              <a:rPr lang="sr-Latn-CS" smtClean="0"/>
              <a:t>Peti nivo</a:t>
            </a:r>
            <a:endParaRPr kumimoji="0" lang="en-US"/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82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r-Latn-CS" smtClean="0"/>
              <a:t>Kliknite i uredite stilove teksta mastera</a:t>
            </a:r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r-Latn-CS" smtClean="0"/>
              <a:t>Kliknite i uredite stilove teksta mastera</a:t>
            </a:r>
          </a:p>
        </p:txBody>
      </p:sp>
      <p:sp>
        <p:nvSpPr>
          <p:cNvPr id="5" name="Čuvar mesta za sadržaj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r-Latn-CS" smtClean="0"/>
              <a:t>Kliknite i uredite stilove teksta mastera</a:t>
            </a:r>
          </a:p>
          <a:p>
            <a:pPr lvl="1" eaLnBrk="1" latinLnBrk="0" hangingPunct="1"/>
            <a:r>
              <a:rPr lang="sr-Latn-CS" smtClean="0"/>
              <a:t>Drugi nivo</a:t>
            </a:r>
          </a:p>
          <a:p>
            <a:pPr lvl="2" eaLnBrk="1" latinLnBrk="0" hangingPunct="1"/>
            <a:r>
              <a:rPr lang="sr-Latn-CS" smtClean="0"/>
              <a:t>Treći nivo</a:t>
            </a:r>
          </a:p>
          <a:p>
            <a:pPr lvl="3" eaLnBrk="1" latinLnBrk="0" hangingPunct="1"/>
            <a:r>
              <a:rPr lang="sr-Latn-CS" smtClean="0"/>
              <a:t>Četvrti nivo</a:t>
            </a:r>
          </a:p>
          <a:p>
            <a:pPr lvl="4" eaLnBrk="1" latinLnBrk="0" hangingPunct="1"/>
            <a:r>
              <a:rPr lang="sr-Latn-CS" smtClean="0"/>
              <a:t>Peti nivo</a:t>
            </a:r>
            <a:endParaRPr kumimoji="0" lang="en-US"/>
          </a:p>
        </p:txBody>
      </p:sp>
      <p:sp>
        <p:nvSpPr>
          <p:cNvPr id="6" name="Čuvar mesta za sadržaj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r-Latn-CS" smtClean="0"/>
              <a:t>Kliknite i uredite stilove teksta mastera</a:t>
            </a:r>
          </a:p>
          <a:p>
            <a:pPr lvl="1" eaLnBrk="1" latinLnBrk="0" hangingPunct="1"/>
            <a:r>
              <a:rPr lang="sr-Latn-CS" smtClean="0"/>
              <a:t>Drugi nivo</a:t>
            </a:r>
          </a:p>
          <a:p>
            <a:pPr lvl="2" eaLnBrk="1" latinLnBrk="0" hangingPunct="1"/>
            <a:r>
              <a:rPr lang="sr-Latn-CS" smtClean="0"/>
              <a:t>Treći nivo</a:t>
            </a:r>
          </a:p>
          <a:p>
            <a:pPr lvl="3" eaLnBrk="1" latinLnBrk="0" hangingPunct="1"/>
            <a:r>
              <a:rPr lang="sr-Latn-CS" smtClean="0"/>
              <a:t>Četvrti nivo</a:t>
            </a:r>
          </a:p>
          <a:p>
            <a:pPr lvl="4" eaLnBrk="1" latinLnBrk="0" hangingPunct="1"/>
            <a:r>
              <a:rPr lang="sr-Latn-CS" smtClean="0"/>
              <a:t>Peti nivo</a:t>
            </a:r>
            <a:endParaRPr kumimoji="0" lang="en-US"/>
          </a:p>
        </p:txBody>
      </p:sp>
      <p:sp>
        <p:nvSpPr>
          <p:cNvPr id="26" name="Čuvar mesta za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27" name="Čuvar mesta za broj slajda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Čuvar mesta za podnožj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4380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852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3" name="Čuvar mesta za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4" name="Čuvar mesta za podnožj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5" name="Čuvar mesta za broj slajda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3" name="Čuvar mesta za podnožj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4" name="Čuvar mesta za broj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63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r-Latn-CS" smtClean="0"/>
              <a:t>Kliknite i uredite stilove teksta mastera</a:t>
            </a:r>
          </a:p>
        </p:txBody>
      </p:sp>
      <p:sp>
        <p:nvSpPr>
          <p:cNvPr id="4" name="Čuvar mesta za sadržaj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r-Latn-CS" smtClean="0"/>
              <a:t>Kliknite i uredite stilove teksta mastera</a:t>
            </a:r>
          </a:p>
          <a:p>
            <a:pPr lvl="1" eaLnBrk="1" latinLnBrk="0" hangingPunct="1"/>
            <a:r>
              <a:rPr lang="sr-Latn-CS" smtClean="0"/>
              <a:t>Drugi nivo</a:t>
            </a:r>
          </a:p>
          <a:p>
            <a:pPr lvl="2" eaLnBrk="1" latinLnBrk="0" hangingPunct="1"/>
            <a:r>
              <a:rPr lang="sr-Latn-CS" smtClean="0"/>
              <a:t>Treći nivo</a:t>
            </a:r>
          </a:p>
          <a:p>
            <a:pPr lvl="3" eaLnBrk="1" latinLnBrk="0" hangingPunct="1"/>
            <a:r>
              <a:rPr lang="sr-Latn-CS" smtClean="0"/>
              <a:t>Četvrti nivo</a:t>
            </a:r>
          </a:p>
          <a:p>
            <a:pPr lvl="4" eaLnBrk="1" latinLnBrk="0" hangingPunct="1"/>
            <a:r>
              <a:rPr lang="sr-Latn-CS" smtClean="0"/>
              <a:t>Peti nivo</a:t>
            </a:r>
            <a:endParaRPr kumimoji="0" lang="en-US"/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3" name="Čuvar mesta za sliku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r-Latn-CS" smtClean="0"/>
              <a:t>Kliknite na ikonu da biste dodali sliku</a:t>
            </a:r>
            <a:endParaRPr kumimoji="0" lang="en-US" dirty="0"/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r-Latn-CS" smtClean="0"/>
              <a:t>Kliknite i uredite stilove teksta mastera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2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avougaoni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Pravougaoni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Pravougaoni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Pravougaoni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Pravougaoni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Pravougaonik zaobljenih uglova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Pravougaonik zaobljenih uglova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Pravougaoni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Pravougaoni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Pravougaoni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Pravougaoni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Pravougaoni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Pravougaoni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Čuvar mesta za naslov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r-Latn-CS" smtClean="0"/>
              <a:t>Kliknite i uredite naslov mastera</a:t>
            </a:r>
            <a:endParaRPr kumimoji="0" lang="en-US"/>
          </a:p>
        </p:txBody>
      </p:sp>
      <p:sp>
        <p:nvSpPr>
          <p:cNvPr id="13" name="Čuvar mesta za teks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r-Latn-CS" smtClean="0"/>
              <a:t>Kliknite i uredite stilove teksta mastera</a:t>
            </a:r>
          </a:p>
          <a:p>
            <a:pPr lvl="1" eaLnBrk="1" latinLnBrk="0" hangingPunct="1"/>
            <a:r>
              <a:rPr kumimoji="0" lang="sr-Latn-CS" smtClean="0"/>
              <a:t>Drugi nivo</a:t>
            </a:r>
          </a:p>
          <a:p>
            <a:pPr lvl="2" eaLnBrk="1" latinLnBrk="0" hangingPunct="1"/>
            <a:r>
              <a:rPr kumimoji="0" lang="sr-Latn-CS" smtClean="0"/>
              <a:t>Treći nivo</a:t>
            </a:r>
          </a:p>
          <a:p>
            <a:pPr lvl="3" eaLnBrk="1" latinLnBrk="0" hangingPunct="1"/>
            <a:r>
              <a:rPr kumimoji="0" lang="sr-Latn-CS" smtClean="0"/>
              <a:t>Četvrti nivo</a:t>
            </a:r>
          </a:p>
          <a:p>
            <a:pPr lvl="4" eaLnBrk="1" latinLnBrk="0" hangingPunct="1"/>
            <a:r>
              <a:rPr kumimoji="0" lang="sr-Latn-CS" smtClean="0"/>
              <a:t>Peti nivo</a:t>
            </a:r>
            <a:endParaRPr kumimoji="0" lang="en-US"/>
          </a:p>
        </p:txBody>
      </p:sp>
      <p:sp>
        <p:nvSpPr>
          <p:cNvPr id="14" name="Čuvar mesta za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srgbClr val="438086"/>
                </a:solidFill>
              </a:rPr>
              <a:pPr/>
              <a:t>10/2/2017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3" name="Čuvar mesta za podnožj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>
              <a:solidFill>
                <a:srgbClr val="438086"/>
              </a:solidFill>
            </a:endParaRPr>
          </a:p>
        </p:txBody>
      </p:sp>
      <p:sp>
        <p:nvSpPr>
          <p:cNvPr id="23" name="Čuvar mesta za broj slajda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2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457200" y="1447800"/>
            <a:ext cx="8458200" cy="1470025"/>
          </a:xfrm>
        </p:spPr>
        <p:txBody>
          <a:bodyPr>
            <a:normAutofit/>
          </a:bodyPr>
          <a:lstStyle/>
          <a:p>
            <a:pPr algn="ctr"/>
            <a:r>
              <a:rPr lang="sr-Latn-BA" dirty="0" smtClean="0"/>
              <a:t>УВОД У ФОРЕНЗИЧКО РАЧУНОВОДСТВО</a:t>
            </a:r>
            <a:endParaRPr lang="sr-Latn-BA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/>
          <a:p>
            <a:pPr algn="r"/>
            <a:r>
              <a:rPr lang="sr-Latn-BA" dirty="0" smtClean="0"/>
              <a:t>Проф. др Душко </a:t>
            </a:r>
            <a:r>
              <a:rPr lang="sr-Latn-BA" dirty="0" err="1" smtClean="0"/>
              <a:t>Шњегота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75388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УСЛУГЕ СУДСКЕ ПОДРШКЕ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BA" dirty="0" err="1"/>
              <a:t>ф</a:t>
            </a:r>
            <a:r>
              <a:rPr lang="sr-Latn-BA" dirty="0" err="1" smtClean="0"/>
              <a:t>орензички</a:t>
            </a:r>
            <a:r>
              <a:rPr lang="sr-Latn-BA" dirty="0" smtClean="0"/>
              <a:t> рачуновођа </a:t>
            </a:r>
            <a:r>
              <a:rPr lang="ru-RU" dirty="0" smtClean="0"/>
              <a:t>у </a:t>
            </a:r>
            <a:r>
              <a:rPr lang="ru-RU" dirty="0"/>
              <a:t>улози консултанта </a:t>
            </a:r>
            <a:endParaRPr lang="sr-Latn-BA" dirty="0" smtClean="0"/>
          </a:p>
          <a:p>
            <a:r>
              <a:rPr lang="sr-Latn-BA" dirty="0" err="1" smtClean="0"/>
              <a:t>форензички</a:t>
            </a:r>
            <a:r>
              <a:rPr lang="sr-Latn-BA" dirty="0" smtClean="0"/>
              <a:t> рачуновођа у улози</a:t>
            </a:r>
            <a:r>
              <a:rPr lang="ru-RU" dirty="0" smtClean="0"/>
              <a:t> </a:t>
            </a:r>
            <a:r>
              <a:rPr lang="ru-RU" dirty="0"/>
              <a:t>стручног </a:t>
            </a:r>
            <a:r>
              <a:rPr lang="ru-RU" dirty="0" smtClean="0"/>
              <a:t>свједока </a:t>
            </a:r>
            <a:endParaRPr lang="sr-Latn-BA" dirty="0" smtClean="0"/>
          </a:p>
          <a:p>
            <a:pPr lvl="1"/>
            <a:r>
              <a:rPr lang="sr-Latn-BA" dirty="0" smtClean="0"/>
              <a:t>к</a:t>
            </a:r>
            <a:r>
              <a:rPr lang="ru-RU" dirty="0" smtClean="0"/>
              <a:t>ао </a:t>
            </a:r>
            <a:r>
              <a:rPr lang="ru-RU" dirty="0">
                <a:solidFill>
                  <a:srgbClr val="FF0000"/>
                </a:solidFill>
              </a:rPr>
              <a:t>консултант</a:t>
            </a:r>
            <a:r>
              <a:rPr lang="ru-RU" dirty="0"/>
              <a:t> </a:t>
            </a:r>
            <a:r>
              <a:rPr lang="sr-Latn-BA" dirty="0" err="1" smtClean="0"/>
              <a:t>форензички</a:t>
            </a:r>
            <a:r>
              <a:rPr lang="sr-Latn-BA" dirty="0" smtClean="0"/>
              <a:t> рачуновођа </a:t>
            </a:r>
            <a:r>
              <a:rPr lang="ru-RU" dirty="0" smtClean="0"/>
              <a:t>може </a:t>
            </a:r>
            <a:r>
              <a:rPr lang="ru-RU" dirty="0"/>
              <a:t>да буде </a:t>
            </a:r>
            <a:r>
              <a:rPr lang="ru-RU" dirty="0">
                <a:solidFill>
                  <a:srgbClr val="FF0000"/>
                </a:solidFill>
              </a:rPr>
              <a:t>ангажован од стране адвоката </a:t>
            </a:r>
            <a:r>
              <a:rPr lang="ru-RU" dirty="0"/>
              <a:t>као стручно лице које има задатак да сакупи и интерпретира одређене материјалне доказе, припреми одговарајуће анализе, савјетује адвоката, итд. </a:t>
            </a:r>
            <a:endParaRPr lang="sr-Latn-BA" dirty="0" smtClean="0"/>
          </a:p>
          <a:p>
            <a:pPr lvl="1"/>
            <a:r>
              <a:rPr lang="sr-Latn-BA" dirty="0" smtClean="0"/>
              <a:t>ф</a:t>
            </a:r>
            <a:r>
              <a:rPr lang="ru-RU" dirty="0" smtClean="0"/>
              <a:t>орензички </a:t>
            </a:r>
            <a:r>
              <a:rPr lang="ru-RU" dirty="0"/>
              <a:t>рачуновођа у улози </a:t>
            </a:r>
            <a:r>
              <a:rPr lang="ru-RU" dirty="0">
                <a:solidFill>
                  <a:srgbClr val="FF0000"/>
                </a:solidFill>
              </a:rPr>
              <a:t>стручног свједока </a:t>
            </a:r>
            <a:r>
              <a:rPr lang="ru-RU" dirty="0"/>
              <a:t>може бити </a:t>
            </a:r>
            <a:r>
              <a:rPr lang="ru-RU" dirty="0">
                <a:solidFill>
                  <a:srgbClr val="FF0000"/>
                </a:solidFill>
              </a:rPr>
              <a:t>ангажован од стране адвоката или суда </a:t>
            </a:r>
            <a:r>
              <a:rPr lang="ru-RU" dirty="0"/>
              <a:t>као стручни свједок који треба да свједочи у судском </a:t>
            </a:r>
            <a:r>
              <a:rPr lang="ru-RU" dirty="0" smtClean="0"/>
              <a:t>поступку</a:t>
            </a:r>
            <a:r>
              <a:rPr lang="sr-Latn-BA" dirty="0" smtClean="0"/>
              <a:t> -</a:t>
            </a:r>
            <a:r>
              <a:rPr lang="ru-RU" dirty="0" smtClean="0"/>
              <a:t> </a:t>
            </a:r>
            <a:r>
              <a:rPr lang="sr-Latn-BA" dirty="0" smtClean="0"/>
              <a:t>у</a:t>
            </a:r>
            <a:r>
              <a:rPr lang="ru-RU" dirty="0" smtClean="0"/>
              <a:t> овом </a:t>
            </a:r>
            <a:r>
              <a:rPr lang="ru-RU" dirty="0"/>
              <a:t>случају, од форензичког рачуновође се очекује да у судском процесу изрази своје </a:t>
            </a:r>
            <a:r>
              <a:rPr lang="ru-RU" dirty="0" smtClean="0"/>
              <a:t>мишљење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47556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ФОРЕНЗИЧКЕ РАЧУНОВОЂЕ </a:t>
            </a:r>
            <a:r>
              <a:rPr lang="sr-Latn-BA" dirty="0" err="1" smtClean="0"/>
              <a:t>vs</a:t>
            </a:r>
            <a:r>
              <a:rPr lang="sr-Latn-BA" dirty="0" smtClean="0"/>
              <a:t>. СУДСКИ ВЈЕШТАЦИ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BA" dirty="0"/>
              <a:t>н</a:t>
            </a:r>
            <a:r>
              <a:rPr lang="ru-RU" dirty="0" smtClean="0"/>
              <a:t>адлежности </a:t>
            </a:r>
            <a:r>
              <a:rPr lang="ru-RU" dirty="0"/>
              <a:t>и овлашћења судских вјештака уврђене су одговарајућим законом и, по правилу, не постоје неки посебни формализовани професионални стандарди који се односе на област судског </a:t>
            </a:r>
            <a:r>
              <a:rPr lang="ru-RU" dirty="0" smtClean="0"/>
              <a:t>вјештачења</a:t>
            </a:r>
            <a:endParaRPr lang="sr-Latn-BA" dirty="0" smtClean="0"/>
          </a:p>
          <a:p>
            <a:r>
              <a:rPr lang="ru-RU" dirty="0"/>
              <a:t>посебни услови за именовање вјештака у Републици Српској </a:t>
            </a:r>
            <a:r>
              <a:rPr lang="ru-RU" dirty="0" smtClean="0"/>
              <a:t>су</a:t>
            </a:r>
            <a:r>
              <a:rPr lang="sr-Latn-BA" dirty="0" smtClean="0"/>
              <a:t>:</a:t>
            </a:r>
            <a:r>
              <a:rPr lang="ru-RU" dirty="0" smtClean="0"/>
              <a:t> </a:t>
            </a:r>
            <a:endParaRPr lang="sr-Latn-BA" dirty="0" smtClean="0"/>
          </a:p>
          <a:p>
            <a:pPr lvl="1"/>
            <a:r>
              <a:rPr lang="ru-RU" dirty="0" smtClean="0"/>
              <a:t>да </a:t>
            </a:r>
            <a:r>
              <a:rPr lang="ru-RU" dirty="0"/>
              <a:t>кандидат за стицање звања судског вјештака има високу стручну спрему, односно завршен први циклус студија у трајању од четири године са остварених најмање 240 ЕЦТС бодова или еквивалент, </a:t>
            </a:r>
            <a:endParaRPr lang="sr-Latn-BA" dirty="0" smtClean="0"/>
          </a:p>
          <a:p>
            <a:pPr lvl="1"/>
            <a:r>
              <a:rPr lang="ru-RU" dirty="0" smtClean="0"/>
              <a:t>да </a:t>
            </a:r>
            <a:r>
              <a:rPr lang="ru-RU" dirty="0"/>
              <a:t>има најмање пет година радног искуства на пословима у областима које је навео у захтјеву за именовање и </a:t>
            </a:r>
            <a:endParaRPr lang="sr-Latn-BA" dirty="0" smtClean="0"/>
          </a:p>
          <a:p>
            <a:pPr lvl="1"/>
            <a:r>
              <a:rPr lang="ru-RU" dirty="0" smtClean="0"/>
              <a:t>да </a:t>
            </a:r>
            <a:r>
              <a:rPr lang="ru-RU" dirty="0"/>
              <a:t>не обавља </a:t>
            </a:r>
            <a:r>
              <a:rPr lang="sr-Latn-BA" dirty="0" err="1" smtClean="0"/>
              <a:t>дј</a:t>
            </a:r>
            <a:r>
              <a:rPr lang="ru-RU" dirty="0" smtClean="0"/>
              <a:t>елатности </a:t>
            </a:r>
            <a:r>
              <a:rPr lang="ru-RU" dirty="0"/>
              <a:t>које су неспојиве са пословима </a:t>
            </a:r>
            <a:r>
              <a:rPr lang="ru-RU" dirty="0" smtClean="0"/>
              <a:t>вјештака</a:t>
            </a:r>
            <a:endParaRPr lang="sr-Latn-BA" dirty="0" smtClean="0"/>
          </a:p>
          <a:p>
            <a:r>
              <a:rPr lang="sr-Latn-BA" dirty="0" smtClean="0"/>
              <a:t>л</a:t>
            </a:r>
            <a:r>
              <a:rPr lang="ru-RU" dirty="0" smtClean="0"/>
              <a:t>ице </a:t>
            </a:r>
            <a:r>
              <a:rPr lang="ru-RU" dirty="0"/>
              <a:t>које је именовано за судског вјештака дужно је да се професионално усавршава, по програму и у организацији Министарства </a:t>
            </a:r>
            <a:r>
              <a:rPr lang="ru-RU" dirty="0" smtClean="0"/>
              <a:t>правде</a:t>
            </a:r>
            <a:r>
              <a:rPr lang="sr-Latn-BA" dirty="0" smtClean="0"/>
              <a:t> Републике Српске</a:t>
            </a:r>
          </a:p>
          <a:p>
            <a:pPr marL="109728" indent="0" algn="ctr">
              <a:buNone/>
            </a:pPr>
            <a:r>
              <a:rPr lang="sr-Latn-BA" dirty="0" smtClean="0">
                <a:solidFill>
                  <a:srgbClr val="FF0000"/>
                </a:solidFill>
              </a:rPr>
              <a:t>Очигледно, у питању су двије, донекле сродне, али битно различите професије </a:t>
            </a:r>
            <a:r>
              <a:rPr lang="sr-Latn-BA" dirty="0" smtClean="0">
                <a:solidFill>
                  <a:srgbClr val="0070C0"/>
                </a:solidFill>
              </a:rPr>
              <a:t>(заједничко им је и то да ни једна ни друга тренутно нису признате као професије)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sr-Latn-BA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18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ОБУХВАТ ПОСЛОВНЕ ФОРЕНЗИКЕ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BA" dirty="0" err="1" smtClean="0"/>
              <a:t>Форензичко</a:t>
            </a:r>
            <a:r>
              <a:rPr lang="sr-Latn-BA" dirty="0" smtClean="0"/>
              <a:t> рачуноводство</a:t>
            </a:r>
          </a:p>
          <a:p>
            <a:r>
              <a:rPr lang="az-Cyrl-AZ" dirty="0" smtClean="0"/>
              <a:t>Ф</a:t>
            </a:r>
            <a:r>
              <a:rPr lang="sr-Latn-BA" dirty="0" err="1" smtClean="0"/>
              <a:t>орензичка</a:t>
            </a:r>
            <a:r>
              <a:rPr lang="sr-Latn-BA" dirty="0" smtClean="0"/>
              <a:t> ревизија</a:t>
            </a:r>
          </a:p>
          <a:p>
            <a:r>
              <a:rPr lang="sr-Latn-BA" dirty="0" err="1"/>
              <a:t>Ф</a:t>
            </a:r>
            <a:r>
              <a:rPr lang="sr-Latn-BA" dirty="0" err="1" smtClean="0"/>
              <a:t>орензика</a:t>
            </a:r>
            <a:r>
              <a:rPr lang="sr-Latn-BA" dirty="0" smtClean="0"/>
              <a:t> ИТ система </a:t>
            </a:r>
            <a:endParaRPr lang="sr-Latn-BA" dirty="0" smtClean="0"/>
          </a:p>
          <a:p>
            <a:r>
              <a:rPr lang="sr-Latn-BA" dirty="0" err="1" smtClean="0"/>
              <a:t>Форензичка</a:t>
            </a:r>
            <a:r>
              <a:rPr lang="sr-Latn-BA" dirty="0" smtClean="0"/>
              <a:t> истраживања у области:</a:t>
            </a:r>
          </a:p>
          <a:p>
            <a:pPr lvl="1"/>
            <a:r>
              <a:rPr lang="sr-Latn-BA" dirty="0"/>
              <a:t>о</a:t>
            </a:r>
            <a:r>
              <a:rPr lang="sr-Latn-BA" dirty="0" smtClean="0"/>
              <a:t>снивања фиктивних правних лица</a:t>
            </a:r>
          </a:p>
          <a:p>
            <a:pPr lvl="1"/>
            <a:r>
              <a:rPr lang="sr-Latn-BA" dirty="0"/>
              <a:t>н</a:t>
            </a:r>
            <a:r>
              <a:rPr lang="sr-Latn-BA" dirty="0" smtClean="0"/>
              <a:t>еправилно проведених пословних комбинација и статусних промјена</a:t>
            </a:r>
          </a:p>
          <a:p>
            <a:pPr lvl="1"/>
            <a:r>
              <a:rPr lang="sr-Latn-BA" dirty="0"/>
              <a:t>п</a:t>
            </a:r>
            <a:r>
              <a:rPr lang="sr-Latn-BA" dirty="0" smtClean="0"/>
              <a:t>ревара путем пословних уговора</a:t>
            </a:r>
          </a:p>
          <a:p>
            <a:pPr lvl="1"/>
            <a:r>
              <a:rPr lang="sr-Latn-BA" dirty="0" smtClean="0"/>
              <a:t>превара и обмана купаца, добављача, потрошача, …</a:t>
            </a:r>
          </a:p>
          <a:p>
            <a:pPr lvl="1"/>
            <a:r>
              <a:rPr lang="sr-Latn-BA" dirty="0" smtClean="0"/>
              <a:t>превара у остваривању тржишне конкуренције</a:t>
            </a:r>
          </a:p>
          <a:p>
            <a:pPr lvl="1"/>
            <a:r>
              <a:rPr lang="sr-Latn-BA" dirty="0" smtClean="0"/>
              <a:t>прања новца</a:t>
            </a:r>
          </a:p>
          <a:p>
            <a:pPr lvl="1"/>
            <a:r>
              <a:rPr lang="sr-Latn-BA" dirty="0"/>
              <a:t>р</a:t>
            </a:r>
            <a:r>
              <a:rPr lang="sr-Latn-BA" dirty="0" smtClean="0"/>
              <a:t>азличитих врста крађа, итд.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84439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dirty="0" smtClean="0"/>
              <a:t>ИСТРАЖНО </a:t>
            </a:r>
            <a:r>
              <a:rPr lang="sr-Latn-BA" dirty="0" smtClean="0"/>
              <a:t>РАЧУНОВОДСТВО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 smtClean="0"/>
              <a:t>С</a:t>
            </a:r>
            <a:r>
              <a:rPr lang="sr-Latn-BA" dirty="0" err="1" smtClean="0"/>
              <a:t>аставни</a:t>
            </a:r>
            <a:r>
              <a:rPr lang="sr-Latn-BA" dirty="0" smtClean="0"/>
              <a:t> дио </a:t>
            </a:r>
            <a:r>
              <a:rPr lang="sr-Latn-BA" dirty="0" err="1" smtClean="0"/>
              <a:t>форензичког</a:t>
            </a:r>
            <a:r>
              <a:rPr lang="sr-Latn-BA" dirty="0" smtClean="0"/>
              <a:t> рачуноводства чији фокус је </a:t>
            </a:r>
            <a:r>
              <a:rPr lang="sr-Latn-BA" dirty="0" err="1" smtClean="0"/>
              <a:t>усмјерен</a:t>
            </a:r>
            <a:r>
              <a:rPr lang="sr-Latn-BA" dirty="0" smtClean="0"/>
              <a:t> на истраживање превара када постоји сумња да су оне настале</a:t>
            </a:r>
          </a:p>
          <a:p>
            <a:r>
              <a:rPr lang="sr-Latn-BA" dirty="0" smtClean="0"/>
              <a:t>Као шири појам, </a:t>
            </a:r>
            <a:r>
              <a:rPr lang="sr-Latn-BA" dirty="0" err="1" smtClean="0"/>
              <a:t>форензичко</a:t>
            </a:r>
            <a:r>
              <a:rPr lang="sr-Latn-BA" dirty="0" smtClean="0"/>
              <a:t> рачуноводство обухвата и превентивну </a:t>
            </a:r>
            <a:r>
              <a:rPr lang="sr-Latn-BA" dirty="0" err="1" smtClean="0"/>
              <a:t>форензику</a:t>
            </a:r>
            <a:r>
              <a:rPr lang="sr-Latn-BA" dirty="0" smtClean="0"/>
              <a:t>, процјену вриједности имовине, процјене пословних партнера и др.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14651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УПОТРЕБА ФОРЕНЗИЧКОГ РАЧУНОВОДСТВА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z-Cyrl-AZ" dirty="0" smtClean="0"/>
              <a:t>У</a:t>
            </a:r>
            <a:r>
              <a:rPr lang="sr-Latn-BA" dirty="0" smtClean="0"/>
              <a:t> прошлости – углавном за потребе судских поступака</a:t>
            </a:r>
          </a:p>
          <a:p>
            <a:r>
              <a:rPr lang="az-Cyrl-AZ" dirty="0" smtClean="0"/>
              <a:t>Д</a:t>
            </a:r>
            <a:r>
              <a:rPr lang="sr-Latn-BA" dirty="0" err="1" smtClean="0"/>
              <a:t>анас</a:t>
            </a:r>
            <a:r>
              <a:rPr lang="sr-Latn-BA" dirty="0" smtClean="0"/>
              <a:t> – све више као комерцијална дјелатност</a:t>
            </a:r>
          </a:p>
          <a:p>
            <a:r>
              <a:rPr lang="az-Cyrl-AZ" dirty="0" smtClean="0"/>
              <a:t>П</a:t>
            </a:r>
            <a:r>
              <a:rPr lang="sr-Latn-BA" dirty="0" err="1" smtClean="0"/>
              <a:t>оријекло</a:t>
            </a:r>
            <a:r>
              <a:rPr lang="sr-Latn-BA" dirty="0" smtClean="0"/>
              <a:t> назива од латинске ријечи </a:t>
            </a:r>
            <a:r>
              <a:rPr lang="sr-Latn-BA" dirty="0" err="1" smtClean="0">
                <a:solidFill>
                  <a:srgbClr val="FF0000"/>
                </a:solidFill>
              </a:rPr>
              <a:t>forensis</a:t>
            </a:r>
            <a:r>
              <a:rPr lang="sr-Latn-BA" dirty="0" smtClean="0"/>
              <a:t> – на форуму</a:t>
            </a:r>
          </a:p>
          <a:p>
            <a:r>
              <a:rPr lang="az-Cyrl-AZ" dirty="0" smtClean="0"/>
              <a:t>У</a:t>
            </a:r>
            <a:r>
              <a:rPr lang="sr-Latn-BA" dirty="0" smtClean="0"/>
              <a:t> римско доба, подношење кривичне пријаве значило је приказивање одређеног случаја пред групом јавних појединаца на форуму, на којем би се јавно изводили одређени докази</a:t>
            </a:r>
          </a:p>
          <a:p>
            <a:r>
              <a:rPr lang="az-Cyrl-AZ" dirty="0" smtClean="0"/>
              <a:t>С</a:t>
            </a:r>
            <a:r>
              <a:rPr lang="sr-Latn-BA" dirty="0" err="1" smtClean="0"/>
              <a:t>матра</a:t>
            </a:r>
            <a:r>
              <a:rPr lang="sr-Latn-BA" dirty="0" smtClean="0"/>
              <a:t> се да је појам ’’</a:t>
            </a:r>
            <a:r>
              <a:rPr lang="sr-Latn-BA" dirty="0" err="1" smtClean="0"/>
              <a:t>форензичко</a:t>
            </a:r>
            <a:r>
              <a:rPr lang="sr-Latn-BA" dirty="0" smtClean="0"/>
              <a:t> рачуноводство’’ први </a:t>
            </a:r>
            <a:r>
              <a:rPr lang="sr-Latn-BA" dirty="0" err="1" smtClean="0"/>
              <a:t>употријебио</a:t>
            </a:r>
            <a:r>
              <a:rPr lang="sr-Latn-BA" dirty="0" smtClean="0"/>
              <a:t> </a:t>
            </a:r>
            <a:r>
              <a:rPr lang="sr-Latn-BA" dirty="0" err="1" smtClean="0"/>
              <a:t>Maurice</a:t>
            </a:r>
            <a:r>
              <a:rPr lang="sr-Latn-BA" dirty="0" smtClean="0"/>
              <a:t> E. </a:t>
            </a:r>
            <a:r>
              <a:rPr lang="sr-Latn-BA" dirty="0" err="1" smtClean="0"/>
              <a:t>Peloubet</a:t>
            </a:r>
            <a:r>
              <a:rPr lang="sr-Latn-BA" dirty="0" smtClean="0"/>
              <a:t>, 1946. године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41426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ОБЛАСТИ ФОРЕНЗИЧКЕ НАУКЕ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 smtClean="0"/>
              <a:t>Ф</a:t>
            </a:r>
            <a:r>
              <a:rPr lang="sr-Latn-BA" dirty="0" err="1" smtClean="0"/>
              <a:t>орензичко</a:t>
            </a:r>
            <a:r>
              <a:rPr lang="sr-Latn-BA" dirty="0" smtClean="0"/>
              <a:t> рачуноводство</a:t>
            </a:r>
          </a:p>
          <a:p>
            <a:r>
              <a:rPr lang="az-Cyrl-AZ" dirty="0" smtClean="0"/>
              <a:t>Ф</a:t>
            </a:r>
            <a:r>
              <a:rPr lang="sr-Latn-BA" dirty="0" err="1" smtClean="0"/>
              <a:t>орензичка</a:t>
            </a:r>
            <a:r>
              <a:rPr lang="sr-Latn-BA" dirty="0" smtClean="0"/>
              <a:t> балистика</a:t>
            </a:r>
          </a:p>
          <a:p>
            <a:r>
              <a:rPr lang="az-Cyrl-AZ" dirty="0" smtClean="0"/>
              <a:t>К</a:t>
            </a:r>
            <a:r>
              <a:rPr lang="sr-Latn-BA" dirty="0" err="1" smtClean="0"/>
              <a:t>омпјутерска</a:t>
            </a:r>
            <a:r>
              <a:rPr lang="sr-Latn-BA" dirty="0" smtClean="0"/>
              <a:t> </a:t>
            </a:r>
            <a:r>
              <a:rPr lang="sr-Latn-BA" dirty="0" err="1" smtClean="0"/>
              <a:t>форензика</a:t>
            </a:r>
            <a:endParaRPr lang="sr-Latn-BA" dirty="0" smtClean="0"/>
          </a:p>
          <a:p>
            <a:r>
              <a:rPr lang="az-Cyrl-AZ" dirty="0" smtClean="0"/>
              <a:t>К</a:t>
            </a:r>
            <a:r>
              <a:rPr lang="sr-Latn-BA" dirty="0" err="1" smtClean="0"/>
              <a:t>риминалистика</a:t>
            </a:r>
            <a:endParaRPr lang="sr-Latn-BA" dirty="0" smtClean="0"/>
          </a:p>
          <a:p>
            <a:r>
              <a:rPr lang="az-Cyrl-AZ" dirty="0" smtClean="0"/>
              <a:t>Ф</a:t>
            </a:r>
            <a:r>
              <a:rPr lang="sr-Latn-BA" dirty="0" err="1" smtClean="0"/>
              <a:t>орензичка</a:t>
            </a:r>
            <a:r>
              <a:rPr lang="sr-Latn-BA" dirty="0" smtClean="0"/>
              <a:t> антропологија</a:t>
            </a:r>
          </a:p>
          <a:p>
            <a:r>
              <a:rPr lang="az-Cyrl-AZ" dirty="0" smtClean="0"/>
              <a:t>Ф</a:t>
            </a:r>
            <a:r>
              <a:rPr lang="sr-Latn-BA" dirty="0" err="1" smtClean="0"/>
              <a:t>орензичка</a:t>
            </a:r>
            <a:r>
              <a:rPr lang="sr-Latn-BA" dirty="0" smtClean="0"/>
              <a:t> хемија</a:t>
            </a:r>
          </a:p>
          <a:p>
            <a:r>
              <a:rPr lang="az-Cyrl-AZ" dirty="0" smtClean="0"/>
              <a:t>Ф</a:t>
            </a:r>
            <a:r>
              <a:rPr lang="sr-Latn-BA" dirty="0" err="1" smtClean="0"/>
              <a:t>орензичка</a:t>
            </a:r>
            <a:r>
              <a:rPr lang="sr-Latn-BA" dirty="0" smtClean="0"/>
              <a:t> патологија</a:t>
            </a:r>
          </a:p>
          <a:p>
            <a:r>
              <a:rPr lang="az-Cyrl-AZ" dirty="0" smtClean="0"/>
              <a:t>Ф</a:t>
            </a:r>
            <a:r>
              <a:rPr lang="sr-Latn-BA" dirty="0" err="1" smtClean="0"/>
              <a:t>орензичка</a:t>
            </a:r>
            <a:r>
              <a:rPr lang="sr-Latn-BA" dirty="0" smtClean="0"/>
              <a:t> генетика, итд.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02438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НЕКИ ОД ОСНОВНИХ ПОЈМОВА У ФОРЕНЗИЧКОМ РАЧУНОВОДСТВУ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z-Cyrl-AZ" dirty="0" smtClean="0">
                <a:solidFill>
                  <a:srgbClr val="FF0000"/>
                </a:solidFill>
              </a:rPr>
              <a:t>Ф</a:t>
            </a:r>
            <a:r>
              <a:rPr lang="sr-Latn-BA" dirty="0" err="1" smtClean="0">
                <a:solidFill>
                  <a:srgbClr val="FF0000"/>
                </a:solidFill>
              </a:rPr>
              <a:t>орензика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smtClean="0"/>
              <a:t>– научно истраживање криминалних радњи у циљу прибављања доказа</a:t>
            </a:r>
          </a:p>
          <a:p>
            <a:r>
              <a:rPr lang="az-Cyrl-AZ" dirty="0" smtClean="0">
                <a:solidFill>
                  <a:srgbClr val="FF0000"/>
                </a:solidFill>
              </a:rPr>
              <a:t>Ф</a:t>
            </a:r>
            <a:r>
              <a:rPr lang="sr-Latn-BA" dirty="0" err="1" smtClean="0">
                <a:solidFill>
                  <a:srgbClr val="FF0000"/>
                </a:solidFill>
              </a:rPr>
              <a:t>орензичар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smtClean="0"/>
              <a:t>– </a:t>
            </a:r>
            <a:r>
              <a:rPr lang="sr-Latn-BA" dirty="0" err="1" smtClean="0"/>
              <a:t>истражилац</a:t>
            </a:r>
            <a:endParaRPr lang="sr-Latn-BA" dirty="0" smtClean="0"/>
          </a:p>
          <a:p>
            <a:r>
              <a:rPr lang="az-Cyrl-AZ" dirty="0" smtClean="0">
                <a:solidFill>
                  <a:srgbClr val="FF0000"/>
                </a:solidFill>
              </a:rPr>
              <a:t>Ф</a:t>
            </a:r>
            <a:r>
              <a:rPr lang="sr-Latn-BA" dirty="0" err="1" smtClean="0">
                <a:solidFill>
                  <a:srgbClr val="FF0000"/>
                </a:solidFill>
              </a:rPr>
              <a:t>орензичко</a:t>
            </a:r>
            <a:r>
              <a:rPr lang="sr-Latn-BA" dirty="0" smtClean="0">
                <a:solidFill>
                  <a:srgbClr val="FF0000"/>
                </a:solidFill>
              </a:rPr>
              <a:t> рачуноводство</a:t>
            </a:r>
            <a:r>
              <a:rPr lang="sr-Latn-BA" dirty="0" smtClean="0"/>
              <a:t> – детаљније и дубље истраживање од обичне ревизије</a:t>
            </a:r>
          </a:p>
          <a:p>
            <a:r>
              <a:rPr lang="az-Cyrl-AZ" dirty="0" smtClean="0">
                <a:solidFill>
                  <a:srgbClr val="FF0000"/>
                </a:solidFill>
              </a:rPr>
              <a:t>Ц</a:t>
            </a:r>
            <a:r>
              <a:rPr lang="sr-Latn-BA" dirty="0" err="1" smtClean="0">
                <a:solidFill>
                  <a:srgbClr val="FF0000"/>
                </a:solidFill>
              </a:rPr>
              <a:t>рвене</a:t>
            </a:r>
            <a:r>
              <a:rPr lang="sr-Latn-BA" dirty="0" smtClean="0">
                <a:solidFill>
                  <a:srgbClr val="FF0000"/>
                </a:solidFill>
              </a:rPr>
              <a:t> заставице</a:t>
            </a:r>
            <a:r>
              <a:rPr lang="sr-Latn-BA" dirty="0" smtClean="0"/>
              <a:t> – индикатори преваре или упозоравајући знакови</a:t>
            </a:r>
          </a:p>
          <a:p>
            <a:r>
              <a:rPr lang="az-Cyrl-AZ" dirty="0" smtClean="0">
                <a:solidFill>
                  <a:srgbClr val="FF0000"/>
                </a:solidFill>
              </a:rPr>
              <a:t>Т</a:t>
            </a:r>
            <a:r>
              <a:rPr lang="sr-Latn-BA" dirty="0" err="1" smtClean="0">
                <a:solidFill>
                  <a:srgbClr val="FF0000"/>
                </a:solidFill>
              </a:rPr>
              <a:t>ехнике</a:t>
            </a:r>
            <a:r>
              <a:rPr lang="sr-Latn-BA" dirty="0" smtClean="0">
                <a:solidFill>
                  <a:srgbClr val="FF0000"/>
                </a:solidFill>
              </a:rPr>
              <a:t> истраживања </a:t>
            </a:r>
            <a:r>
              <a:rPr lang="sr-Latn-BA" dirty="0" smtClean="0"/>
              <a:t>– технике које се користе за </a:t>
            </a:r>
            <a:r>
              <a:rPr lang="sr-Latn-BA" dirty="0" err="1" smtClean="0"/>
              <a:t>форензичко</a:t>
            </a:r>
            <a:r>
              <a:rPr lang="sr-Latn-BA" dirty="0" smtClean="0"/>
              <a:t> истраживање индикатора преваре</a:t>
            </a:r>
          </a:p>
          <a:p>
            <a:r>
              <a:rPr lang="az-Cyrl-AZ" dirty="0" smtClean="0">
                <a:solidFill>
                  <a:srgbClr val="FF0000"/>
                </a:solidFill>
              </a:rPr>
              <a:t>К</a:t>
            </a:r>
            <a:r>
              <a:rPr lang="sr-Latn-BA" dirty="0" err="1" smtClean="0">
                <a:solidFill>
                  <a:srgbClr val="FF0000"/>
                </a:solidFill>
              </a:rPr>
              <a:t>реативно</a:t>
            </a:r>
            <a:r>
              <a:rPr lang="sr-Latn-BA" dirty="0" smtClean="0">
                <a:solidFill>
                  <a:srgbClr val="FF0000"/>
                </a:solidFill>
              </a:rPr>
              <a:t> рачуноводство</a:t>
            </a:r>
            <a:r>
              <a:rPr lang="sr-Latn-BA" dirty="0" smtClean="0"/>
              <a:t> – допуштени или забрањени рачуноводствени поступци којима се утиче на имовински, финансијски и </a:t>
            </a:r>
            <a:r>
              <a:rPr lang="sr-Latn-BA" dirty="0" err="1" smtClean="0"/>
              <a:t>приносни</a:t>
            </a:r>
            <a:r>
              <a:rPr lang="sr-Latn-BA" dirty="0" smtClean="0"/>
              <a:t> положај субјекта извјештавања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05660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КРАТКА ИСТОРИЈА ПРЕВАРА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BA" dirty="0"/>
              <a:t>д</a:t>
            </a:r>
            <a:r>
              <a:rPr lang="sr-Latn-BA" dirty="0" smtClean="0"/>
              <a:t>уга колико и историја људског рода</a:t>
            </a:r>
          </a:p>
          <a:p>
            <a:r>
              <a:rPr lang="sr-Latn-BA" dirty="0"/>
              <a:t>у</a:t>
            </a:r>
            <a:r>
              <a:rPr lang="sr-Latn-BA" dirty="0" smtClean="0"/>
              <a:t> </a:t>
            </a:r>
            <a:r>
              <a:rPr lang="sr-Latn-BA" dirty="0" err="1" smtClean="0"/>
              <a:t>Хамурабијевом</a:t>
            </a:r>
            <a:r>
              <a:rPr lang="sr-Latn-BA" dirty="0" smtClean="0"/>
              <a:t> закону (1.800 година </a:t>
            </a:r>
            <a:r>
              <a:rPr lang="sr-Latn-BA" dirty="0" err="1" smtClean="0"/>
              <a:t>п.н.е</a:t>
            </a:r>
            <a:r>
              <a:rPr lang="sr-Latn-BA" dirty="0" smtClean="0"/>
              <a:t>.) препознат проблем преваре и казна за њу</a:t>
            </a:r>
          </a:p>
          <a:p>
            <a:r>
              <a:rPr lang="sr-Latn-BA" dirty="0"/>
              <a:t>у</a:t>
            </a:r>
            <a:r>
              <a:rPr lang="sr-Latn-BA" dirty="0" smtClean="0"/>
              <a:t> </a:t>
            </a:r>
            <a:r>
              <a:rPr lang="sr-Latn-BA" dirty="0"/>
              <a:t>г</a:t>
            </a:r>
            <a:r>
              <a:rPr lang="sr-Latn-BA" dirty="0" smtClean="0"/>
              <a:t>рчкој митологији – бог </a:t>
            </a:r>
            <a:r>
              <a:rPr lang="sr-Latn-BA" dirty="0" err="1" smtClean="0"/>
              <a:t>Хермес</a:t>
            </a:r>
            <a:r>
              <a:rPr lang="sr-Latn-BA" dirty="0" smtClean="0"/>
              <a:t>, </a:t>
            </a:r>
            <a:r>
              <a:rPr lang="sr-Latn-BA" dirty="0" err="1" smtClean="0"/>
              <a:t>Зевсов</a:t>
            </a:r>
            <a:r>
              <a:rPr lang="sr-Latn-BA" dirty="0" smtClean="0"/>
              <a:t> син – бог путовања, трговаца, лопова и варалица</a:t>
            </a:r>
          </a:p>
          <a:p>
            <a:r>
              <a:rPr lang="sr-Latn-BA" dirty="0" smtClean="0"/>
              <a:t>’’мјехур јужног мора’’ – нагли пораст цијена акција (од 128 до 1.000 фунти) а након тога слом </a:t>
            </a:r>
            <a:r>
              <a:rPr lang="sr-Latn-BA" dirty="0" err="1" smtClean="0"/>
              <a:t>Јужноморске</a:t>
            </a:r>
            <a:r>
              <a:rPr lang="sr-Latn-BA" dirty="0" smtClean="0"/>
              <a:t> трговачке компаније 1720. године – највећи дио истраге проводио је рачуноводствени стручњак Чарлс </a:t>
            </a:r>
            <a:r>
              <a:rPr lang="sr-Latn-BA" dirty="0" err="1" smtClean="0"/>
              <a:t>Снел</a:t>
            </a:r>
            <a:r>
              <a:rPr lang="sr-Latn-BA" dirty="0" smtClean="0"/>
              <a:t> – ово је први познати велики случај екстерно ангажованог стручњака на прегледу пословних књига – </a:t>
            </a:r>
            <a:r>
              <a:rPr lang="sr-Latn-BA" dirty="0" smtClean="0"/>
              <a:t>овај догађај се </a:t>
            </a:r>
            <a:r>
              <a:rPr lang="sr-Latn-BA" dirty="0" smtClean="0"/>
              <a:t>истовремено </a:t>
            </a:r>
            <a:r>
              <a:rPr lang="sr-Latn-BA" dirty="0" smtClean="0"/>
              <a:t>сматра и почетком постојања Удружења овлашћених рачуновођа у Енглеској</a:t>
            </a:r>
          </a:p>
          <a:p>
            <a:r>
              <a:rPr lang="sr-Latn-BA" dirty="0"/>
              <a:t>ј</a:t>
            </a:r>
            <a:r>
              <a:rPr lang="sr-Latn-BA" dirty="0" smtClean="0"/>
              <a:t>едну од </a:t>
            </a:r>
            <a:r>
              <a:rPr lang="sr-Latn-BA" dirty="0" smtClean="0"/>
              <a:t>највећих </a:t>
            </a:r>
            <a:r>
              <a:rPr lang="sr-Latn-BA" dirty="0" smtClean="0"/>
              <a:t>превара свих времена извео је </a:t>
            </a:r>
            <a:r>
              <a:rPr lang="sr-Latn-BA" dirty="0" err="1" smtClean="0"/>
              <a:t>Charles</a:t>
            </a:r>
            <a:r>
              <a:rPr lang="sr-Latn-BA" dirty="0" smtClean="0"/>
              <a:t> Ponzi крајем друге деценије 20. вијека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86318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PONZIJEVA ПРЕВАРА – СИСТЕМ ПИРАМИДЕ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Ponzi je свој ’’бизнис’’ започео 1919. године са посуђених 200 америчких долара</a:t>
            </a:r>
          </a:p>
          <a:p>
            <a:r>
              <a:rPr lang="az-Cyrl-AZ" dirty="0" smtClean="0"/>
              <a:t>И</a:t>
            </a:r>
            <a:r>
              <a:rPr lang="sr-Latn-BA" dirty="0" err="1" smtClean="0"/>
              <a:t>нвеститорима</a:t>
            </a:r>
            <a:r>
              <a:rPr lang="sr-Latn-BA" dirty="0" smtClean="0"/>
              <a:t> је обећавао 50% </a:t>
            </a:r>
            <a:r>
              <a:rPr lang="sr-Latn-BA" dirty="0" err="1" smtClean="0"/>
              <a:t>поврата</a:t>
            </a:r>
            <a:r>
              <a:rPr lang="sr-Latn-BA" dirty="0" smtClean="0"/>
              <a:t> на уложена средства сваких 90 дана уз низак или никакав ризик</a:t>
            </a:r>
          </a:p>
          <a:p>
            <a:r>
              <a:rPr lang="az-Cyrl-AZ" dirty="0" smtClean="0"/>
              <a:t>П</a:t>
            </a:r>
            <a:r>
              <a:rPr lang="sr-Latn-BA" dirty="0" err="1" smtClean="0"/>
              <a:t>рикупио</a:t>
            </a:r>
            <a:r>
              <a:rPr lang="sr-Latn-BA" dirty="0" smtClean="0"/>
              <a:t> је укупно 9,8 милиона долара од 10.550 лица</a:t>
            </a:r>
          </a:p>
          <a:p>
            <a:r>
              <a:rPr lang="az-Cyrl-AZ" dirty="0" smtClean="0"/>
              <a:t>П</a:t>
            </a:r>
            <a:r>
              <a:rPr lang="sr-Latn-BA" dirty="0" err="1" smtClean="0"/>
              <a:t>рви</a:t>
            </a:r>
            <a:r>
              <a:rPr lang="sr-Latn-BA" dirty="0" smtClean="0"/>
              <a:t> инвеститори су свој новац заиста и добили и то за 45, умјесто 90 дана – инвеститорима је исплаћено укупно 7,8 милиона долара</a:t>
            </a:r>
          </a:p>
          <a:p>
            <a:r>
              <a:rPr lang="az-Cyrl-AZ" dirty="0" smtClean="0"/>
              <a:t>М</a:t>
            </a:r>
            <a:r>
              <a:rPr lang="sr-Latn-BA" dirty="0" err="1" smtClean="0"/>
              <a:t>еђутим</a:t>
            </a:r>
            <a:r>
              <a:rPr lang="sr-Latn-BA" dirty="0" smtClean="0"/>
              <a:t>, …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41599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НАЈВЕЋИ БАНКРОТИ У САД И ФАЛСИФИКОВАЊЕ ФИ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az-Cyrl-AZ" dirty="0" smtClean="0"/>
              <a:t>О</a:t>
            </a:r>
            <a:r>
              <a:rPr lang="sr-Latn-BA" dirty="0" err="1" smtClean="0"/>
              <a:t>бично</a:t>
            </a:r>
            <a:r>
              <a:rPr lang="sr-Latn-BA" dirty="0" smtClean="0"/>
              <a:t> се </a:t>
            </a:r>
            <a:r>
              <a:rPr lang="sr-Latn-BA" dirty="0" smtClean="0"/>
              <a:t>прво помиње </a:t>
            </a:r>
            <a:r>
              <a:rPr lang="sr-Latn-BA" dirty="0" smtClean="0"/>
              <a:t>случај компаније </a:t>
            </a:r>
            <a:r>
              <a:rPr lang="sr-Latn-BA" dirty="0" err="1" smtClean="0"/>
              <a:t>Enron</a:t>
            </a:r>
            <a:endParaRPr lang="sr-Latn-BA" dirty="0" smtClean="0"/>
          </a:p>
          <a:p>
            <a:r>
              <a:rPr lang="az-Cyrl-AZ" dirty="0" smtClean="0"/>
              <a:t>П</a:t>
            </a:r>
            <a:r>
              <a:rPr lang="sr-Latn-BA" dirty="0" err="1" smtClean="0"/>
              <a:t>ознатији</a:t>
            </a:r>
            <a:r>
              <a:rPr lang="sr-Latn-BA" dirty="0" smtClean="0"/>
              <a:t> </a:t>
            </a:r>
            <a:r>
              <a:rPr lang="sr-Latn-BA" dirty="0" smtClean="0"/>
              <a:t>су и случајеви компанија </a:t>
            </a:r>
            <a:r>
              <a:rPr lang="sr-Latn-BA" dirty="0" err="1" smtClean="0"/>
              <a:t>Lehman</a:t>
            </a:r>
            <a:r>
              <a:rPr lang="sr-Latn-BA" dirty="0" smtClean="0"/>
              <a:t> </a:t>
            </a:r>
            <a:r>
              <a:rPr lang="sr-Latn-BA" dirty="0" err="1" smtClean="0"/>
              <a:t>Brothers</a:t>
            </a:r>
            <a:r>
              <a:rPr lang="sr-Latn-BA" dirty="0" smtClean="0"/>
              <a:t> </a:t>
            </a:r>
            <a:r>
              <a:rPr lang="sr-Latn-BA" dirty="0" err="1" smtClean="0"/>
              <a:t>Holdings</a:t>
            </a:r>
            <a:r>
              <a:rPr lang="sr-Latn-BA" dirty="0" smtClean="0"/>
              <a:t>, </a:t>
            </a:r>
            <a:r>
              <a:rPr lang="sr-Latn-BA" dirty="0" err="1" smtClean="0"/>
              <a:t>Worldcom</a:t>
            </a:r>
            <a:r>
              <a:rPr lang="sr-Latn-BA" dirty="0" smtClean="0"/>
              <a:t>, </a:t>
            </a:r>
            <a:r>
              <a:rPr lang="sr-Latn-BA" dirty="0" err="1" smtClean="0"/>
              <a:t>Texaco</a:t>
            </a:r>
            <a:r>
              <a:rPr lang="sr-Latn-BA" dirty="0" smtClean="0"/>
              <a:t>, General </a:t>
            </a:r>
            <a:r>
              <a:rPr lang="sr-Latn-BA" dirty="0" err="1" smtClean="0"/>
              <a:t>Motors</a:t>
            </a:r>
            <a:r>
              <a:rPr lang="sr-Latn-BA" dirty="0" smtClean="0"/>
              <a:t>, </a:t>
            </a:r>
            <a:r>
              <a:rPr lang="sr-Latn-BA" dirty="0" err="1" smtClean="0"/>
              <a:t>United</a:t>
            </a:r>
            <a:r>
              <a:rPr lang="sr-Latn-BA" dirty="0" smtClean="0"/>
              <a:t> </a:t>
            </a:r>
            <a:r>
              <a:rPr lang="sr-Latn-BA" dirty="0" err="1" smtClean="0"/>
              <a:t>Airlines</a:t>
            </a:r>
            <a:r>
              <a:rPr lang="sr-Latn-BA" dirty="0" smtClean="0"/>
              <a:t>, итд.</a:t>
            </a:r>
          </a:p>
          <a:p>
            <a:r>
              <a:rPr lang="sr-Latn-BA" dirty="0" smtClean="0"/>
              <a:t>5 од 15 компанија банкротирало је у току 2002. године (</a:t>
            </a:r>
            <a:r>
              <a:rPr lang="sr-Latn-BA" dirty="0" err="1" smtClean="0"/>
              <a:t>Enron</a:t>
            </a:r>
            <a:r>
              <a:rPr lang="sr-Latn-BA" dirty="0" smtClean="0"/>
              <a:t> крајем 2001.) када је донесен и познати </a:t>
            </a:r>
            <a:r>
              <a:rPr lang="sr-Latn-BA" dirty="0" err="1" smtClean="0"/>
              <a:t>Sarbanes</a:t>
            </a:r>
            <a:r>
              <a:rPr lang="sr-Latn-BA" dirty="0" smtClean="0"/>
              <a:t>-</a:t>
            </a:r>
            <a:r>
              <a:rPr lang="sr-Latn-BA" dirty="0" err="1" smtClean="0"/>
              <a:t>Oxley</a:t>
            </a:r>
            <a:r>
              <a:rPr lang="sr-Latn-BA" dirty="0" smtClean="0"/>
              <a:t> </a:t>
            </a:r>
            <a:r>
              <a:rPr lang="sr-Latn-BA" dirty="0" err="1" smtClean="0"/>
              <a:t>Act</a:t>
            </a:r>
            <a:r>
              <a:rPr lang="sr-Latn-BA" dirty="0" smtClean="0"/>
              <a:t>, којим је борба против превара значајно пооштрена</a:t>
            </a:r>
          </a:p>
          <a:p>
            <a:r>
              <a:rPr lang="az-Cyrl-AZ" dirty="0" smtClean="0"/>
              <a:t>У</a:t>
            </a:r>
            <a:r>
              <a:rPr lang="sr-Latn-BA" dirty="0" smtClean="0"/>
              <a:t> 7 од 15 компанија утврђене су велике преваре и лажирање финансијских извјештаја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82114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ДЕФИНИЦИЈА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Према Америчком институту </a:t>
            </a:r>
            <a:r>
              <a:rPr lang="sr-Latn-BA" dirty="0"/>
              <a:t>овлашћених јавних </a:t>
            </a:r>
            <a:r>
              <a:rPr lang="sr-Latn-BA" dirty="0" smtClean="0"/>
              <a:t>рачуновођа (</a:t>
            </a:r>
            <a:r>
              <a:rPr lang="sr-Latn-BA" dirty="0"/>
              <a:t>AICPA</a:t>
            </a:r>
            <a:r>
              <a:rPr lang="sr-Latn-BA" dirty="0" smtClean="0"/>
              <a:t>), под услугама које пружају </a:t>
            </a:r>
            <a:r>
              <a:rPr lang="sr-Latn-BA" dirty="0" err="1" smtClean="0"/>
              <a:t>форензичке</a:t>
            </a:r>
            <a:r>
              <a:rPr lang="sr-Latn-BA" dirty="0" smtClean="0"/>
              <a:t> рачуновође подразумијева се </a:t>
            </a:r>
            <a:r>
              <a:rPr lang="sr-Latn-BA" dirty="0" smtClean="0">
                <a:solidFill>
                  <a:srgbClr val="FF0000"/>
                </a:solidFill>
              </a:rPr>
              <a:t>скуп рачуноводствених, ревизорских, финансијских и истраживачких </a:t>
            </a:r>
            <a:r>
              <a:rPr lang="sr-Latn-BA" dirty="0" err="1" smtClean="0">
                <a:solidFill>
                  <a:srgbClr val="FF0000"/>
                </a:solidFill>
              </a:rPr>
              <a:t>вјештина</a:t>
            </a:r>
            <a:r>
              <a:rPr lang="sr-Latn-BA" dirty="0" smtClean="0">
                <a:solidFill>
                  <a:srgbClr val="FF0000"/>
                </a:solidFill>
              </a:rPr>
              <a:t>, те познавање релевантне законске регулативе</a:t>
            </a:r>
            <a:r>
              <a:rPr lang="sr-Latn-BA" dirty="0" smtClean="0"/>
              <a:t>, које се користе у циљу сакупљања, анализирања и процјењивања доказног материјала и </a:t>
            </a:r>
            <a:r>
              <a:rPr lang="sr-Latn-BA" dirty="0" err="1" smtClean="0"/>
              <a:t>презентовања</a:t>
            </a:r>
            <a:r>
              <a:rPr lang="sr-Latn-BA" dirty="0" smtClean="0"/>
              <a:t> резултата истраживања ради рјешавања финансијских проблема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9373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НЕКИ ОД НАЈПОЗНАТИЈИХ РАЧУНОВОДСТВЕНИХ СКАНДАЛА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dirty="0" err="1" smtClean="0">
                <a:solidFill>
                  <a:srgbClr val="FF0000"/>
                </a:solidFill>
              </a:rPr>
              <a:t>Enron</a:t>
            </a:r>
            <a:r>
              <a:rPr lang="sr-Latn-BA" dirty="0" smtClean="0"/>
              <a:t> (САД) – употреба повезаних компанија у којима су гомилани дугови који нису приказивани у консолидованим ФИ, третман позајмица као прихода и др.</a:t>
            </a:r>
          </a:p>
          <a:p>
            <a:r>
              <a:rPr lang="sr-Latn-BA" dirty="0" err="1" smtClean="0">
                <a:solidFill>
                  <a:srgbClr val="FF0000"/>
                </a:solidFill>
              </a:rPr>
              <a:t>Helmsley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err="1" smtClean="0">
                <a:solidFill>
                  <a:srgbClr val="FF0000"/>
                </a:solidFill>
              </a:rPr>
              <a:t>Enterprises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err="1" smtClean="0">
                <a:solidFill>
                  <a:srgbClr val="FF0000"/>
                </a:solidFill>
              </a:rPr>
              <a:t>Inc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smtClean="0"/>
              <a:t>(САД) – лажирање документације у циљу повећања расхода и плаћања мањих пореских обавеза</a:t>
            </a:r>
          </a:p>
          <a:p>
            <a:r>
              <a:rPr lang="sr-Latn-BA" dirty="0" err="1" smtClean="0">
                <a:solidFill>
                  <a:srgbClr val="FF0000"/>
                </a:solidFill>
              </a:rPr>
              <a:t>Parmalat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err="1" smtClean="0">
                <a:solidFill>
                  <a:srgbClr val="FF0000"/>
                </a:solidFill>
              </a:rPr>
              <a:t>SpA</a:t>
            </a:r>
            <a:r>
              <a:rPr lang="sr-Latn-BA" dirty="0" smtClean="0"/>
              <a:t> (Италија) – приказивање фиктивних продаја и прихода преко повезаних правних лица, дуплирање прихода од продаје, приказивање проблематичних позајмица у оквиру акционарског капитала и др.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35956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НЕКИ ОД НАЈПОЗНАТИЈИХ РАЧУНОВОДСТВЕНИХ СКАНДАЛА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dirty="0" err="1" smtClean="0">
                <a:solidFill>
                  <a:srgbClr val="FF0000"/>
                </a:solidFill>
              </a:rPr>
              <a:t>Maxwell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err="1" smtClean="0">
                <a:solidFill>
                  <a:srgbClr val="FF0000"/>
                </a:solidFill>
              </a:rPr>
              <a:t>Communications</a:t>
            </a:r>
            <a:r>
              <a:rPr lang="sr-Latn-BA" dirty="0" smtClean="0"/>
              <a:t> (Велика Британија) – 1,5 милијарда фунти нето обавеза наспрам 1 милијарде имовине, која је давана под залог и продавана, пљачкање пензионих </a:t>
            </a:r>
            <a:r>
              <a:rPr lang="sr-Latn-BA" dirty="0" smtClean="0"/>
              <a:t>фондова</a:t>
            </a:r>
            <a:r>
              <a:rPr lang="sr-Latn-BA" dirty="0" smtClean="0"/>
              <a:t>, фалсификовање пословне документације</a:t>
            </a:r>
          </a:p>
          <a:p>
            <a:r>
              <a:rPr lang="sr-Latn-BA" dirty="0" smtClean="0"/>
              <a:t>кривом се сматра и ревизорска кућа </a:t>
            </a:r>
            <a:r>
              <a:rPr lang="sr-Latn-BA" dirty="0" err="1" smtClean="0"/>
              <a:t>Coopers</a:t>
            </a:r>
            <a:r>
              <a:rPr lang="sr-Latn-BA" dirty="0" smtClean="0"/>
              <a:t> &amp; </a:t>
            </a:r>
            <a:r>
              <a:rPr lang="sr-Latn-BA" dirty="0" err="1" smtClean="0"/>
              <a:t>Lybrand</a:t>
            </a:r>
            <a:r>
              <a:rPr lang="sr-Latn-BA" dirty="0" smtClean="0"/>
              <a:t> </a:t>
            </a:r>
            <a:r>
              <a:rPr lang="sr-Latn-BA" dirty="0" err="1" smtClean="0"/>
              <a:t>Deloitte</a:t>
            </a:r>
            <a:r>
              <a:rPr lang="sr-Latn-BA" dirty="0" smtClean="0"/>
              <a:t>, али и неадекватни британски рачуноводствени стандарди</a:t>
            </a:r>
          </a:p>
          <a:p>
            <a:r>
              <a:rPr lang="az-Cyrl-AZ" dirty="0" smtClean="0"/>
              <a:t>К</a:t>
            </a:r>
            <a:r>
              <a:rPr lang="sr-Latn-BA" dirty="0" err="1" smtClean="0"/>
              <a:t>ључни</a:t>
            </a:r>
            <a:r>
              <a:rPr lang="sr-Latn-BA" dirty="0" smtClean="0"/>
              <a:t> узрок превара је централизација управљачке моћи у рукама власника Roberta </a:t>
            </a:r>
            <a:r>
              <a:rPr lang="sr-Latn-BA" dirty="0" err="1" smtClean="0"/>
              <a:t>Maxwella</a:t>
            </a:r>
            <a:r>
              <a:rPr lang="sr-Latn-BA" dirty="0" smtClean="0"/>
              <a:t>, што се сматра једним од десет највећих знакова упозорења на постојање ризика од преваре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7515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НЕКИ ОД </a:t>
            </a:r>
            <a:r>
              <a:rPr lang="sr-Latn-BA" dirty="0" smtClean="0"/>
              <a:t>НАЈПОЗНАТИЈИХ </a:t>
            </a:r>
            <a:r>
              <a:rPr lang="sr-Latn-BA" dirty="0" smtClean="0"/>
              <a:t>РАЧУНОВОДСТВЕНИХ СКАНДАЛА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BA" dirty="0" err="1" smtClean="0">
                <a:solidFill>
                  <a:srgbClr val="FF0000"/>
                </a:solidFill>
              </a:rPr>
              <a:t>WorldCom</a:t>
            </a:r>
            <a:r>
              <a:rPr lang="sr-Latn-BA" dirty="0" smtClean="0"/>
              <a:t> – 3,8 милијарди УСД оперативних трошкова приказано на позицијама нематеријалне имовине, резерве претворене у приходе, прецјењивање вриједности аквизиција</a:t>
            </a:r>
          </a:p>
          <a:p>
            <a:r>
              <a:rPr lang="sr-Latn-BA" dirty="0" err="1" smtClean="0">
                <a:solidFill>
                  <a:srgbClr val="FF0000"/>
                </a:solidFill>
              </a:rPr>
              <a:t>Satyam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err="1" smtClean="0">
                <a:solidFill>
                  <a:srgbClr val="FF0000"/>
                </a:solidFill>
              </a:rPr>
              <a:t>Computer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err="1" smtClean="0">
                <a:solidFill>
                  <a:srgbClr val="FF0000"/>
                </a:solidFill>
              </a:rPr>
              <a:t>Services</a:t>
            </a:r>
            <a:r>
              <a:rPr lang="sr-Latn-BA" dirty="0" smtClean="0"/>
              <a:t> (Индија) – приказивање лажног салда готовине (за 0,7 милијарди долара), </a:t>
            </a:r>
            <a:r>
              <a:rPr lang="sr-Latn-BA" dirty="0" err="1" smtClean="0"/>
              <a:t>неприказивање</a:t>
            </a:r>
            <a:r>
              <a:rPr lang="sr-Latn-BA" dirty="0" smtClean="0"/>
              <a:t> расхода камата, приказивање мањег износа обавеза (за 267 милиона долара), приказивање значајно већег број запослених (за чак 13.000 лица), итд.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06714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КЛАСИФИКАЦИЈА ПРЕВАРА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 smtClean="0">
                <a:solidFill>
                  <a:srgbClr val="FF0000"/>
                </a:solidFill>
              </a:rPr>
              <a:t>К</a:t>
            </a:r>
            <a:r>
              <a:rPr lang="sr-Latn-BA" dirty="0" err="1" smtClean="0">
                <a:solidFill>
                  <a:srgbClr val="FF0000"/>
                </a:solidFill>
              </a:rPr>
              <a:t>орупција</a:t>
            </a:r>
            <a:r>
              <a:rPr lang="sr-Latn-BA" dirty="0" smtClean="0">
                <a:solidFill>
                  <a:srgbClr val="FF0000"/>
                </a:solidFill>
              </a:rPr>
              <a:t> </a:t>
            </a:r>
            <a:r>
              <a:rPr lang="sr-Latn-BA" dirty="0" smtClean="0"/>
              <a:t>(сукоб интереса, подмићивање, илегалне награде, економска </a:t>
            </a:r>
            <a:r>
              <a:rPr lang="sr-Latn-BA" dirty="0" err="1" smtClean="0"/>
              <a:t>уцјена</a:t>
            </a:r>
            <a:r>
              <a:rPr lang="sr-Latn-BA" dirty="0" smtClean="0"/>
              <a:t>)</a:t>
            </a:r>
          </a:p>
          <a:p>
            <a:r>
              <a:rPr lang="az-Cyrl-AZ" dirty="0" smtClean="0">
                <a:solidFill>
                  <a:srgbClr val="FF0000"/>
                </a:solidFill>
              </a:rPr>
              <a:t>О</a:t>
            </a:r>
            <a:r>
              <a:rPr lang="sr-Latn-BA" dirty="0" err="1" smtClean="0">
                <a:solidFill>
                  <a:srgbClr val="FF0000"/>
                </a:solidFill>
              </a:rPr>
              <a:t>туђивање</a:t>
            </a:r>
            <a:r>
              <a:rPr lang="sr-Latn-BA" dirty="0" smtClean="0">
                <a:solidFill>
                  <a:srgbClr val="FF0000"/>
                </a:solidFill>
              </a:rPr>
              <a:t> имовине </a:t>
            </a:r>
            <a:r>
              <a:rPr lang="sr-Latn-BA" dirty="0" smtClean="0"/>
              <a:t>(крађа готовине, крађа залиха и друге имовине, преваре приликом продаје имовине)</a:t>
            </a:r>
          </a:p>
          <a:p>
            <a:r>
              <a:rPr lang="az-Cyrl-AZ" dirty="0" smtClean="0">
                <a:solidFill>
                  <a:srgbClr val="FF0000"/>
                </a:solidFill>
              </a:rPr>
              <a:t>Л</a:t>
            </a:r>
            <a:r>
              <a:rPr lang="sr-Latn-BA" dirty="0" err="1" smtClean="0">
                <a:solidFill>
                  <a:srgbClr val="FF0000"/>
                </a:solidFill>
              </a:rPr>
              <a:t>ажирање</a:t>
            </a:r>
            <a:r>
              <a:rPr lang="sr-Latn-BA" dirty="0" smtClean="0">
                <a:solidFill>
                  <a:srgbClr val="FF0000"/>
                </a:solidFill>
              </a:rPr>
              <a:t> финансијских извјештаја </a:t>
            </a:r>
            <a:r>
              <a:rPr lang="sr-Latn-BA" dirty="0" smtClean="0"/>
              <a:t>(финансијска лажирања, </a:t>
            </a:r>
            <a:r>
              <a:rPr lang="sr-Latn-BA" dirty="0" err="1" smtClean="0"/>
              <a:t>нефинансијска</a:t>
            </a:r>
            <a:r>
              <a:rPr lang="sr-Latn-BA" dirty="0" smtClean="0"/>
              <a:t> лажирања)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89372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УЧЕСТАЛОСТ И ТЕЖИНА ПРЕВАРА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Према ACFE (америчко Удружење професионалних рачуновођа), преваре се најчешће појављују </a:t>
            </a:r>
            <a:r>
              <a:rPr lang="sr-Latn-BA" dirty="0" smtClean="0">
                <a:solidFill>
                  <a:srgbClr val="FF0000"/>
                </a:solidFill>
              </a:rPr>
              <a:t>у приватним и малим компанијама</a:t>
            </a:r>
          </a:p>
          <a:p>
            <a:r>
              <a:rPr lang="az-Cyrl-AZ" dirty="0" smtClean="0"/>
              <a:t>П</a:t>
            </a:r>
            <a:r>
              <a:rPr lang="sr-Latn-BA" dirty="0" err="1" smtClean="0"/>
              <a:t>роцјењује</a:t>
            </a:r>
            <a:r>
              <a:rPr lang="sr-Latn-BA" dirty="0" smtClean="0"/>
              <a:t> се да у САД штете од превара износе око 994 милијарде УСД годишње </a:t>
            </a:r>
          </a:p>
          <a:p>
            <a:r>
              <a:rPr lang="sr-Latn-BA" dirty="0" smtClean="0"/>
              <a:t>Око 85% оштећених никад није добило назад новац или другу имовину изгубљену због преваре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72668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КО ОТКРИВА ПРЕВАРЕ? – истраживање ACFE из 2008. године</a:t>
            </a:r>
            <a:endParaRPr lang="sr-Latn-BA" dirty="0"/>
          </a:p>
        </p:txBody>
      </p:sp>
      <p:graphicFrame>
        <p:nvGraphicFramePr>
          <p:cNvPr id="6" name="Čuvar mesta za sadržaj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560180"/>
              </p:ext>
            </p:extLst>
          </p:nvPr>
        </p:nvGraphicFramePr>
        <p:xfrm>
          <a:off x="457200" y="2249488"/>
          <a:ext cx="8229600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8696"/>
                <a:gridCol w="50509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Проценат откривених превара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Ко је открио превару?</a:t>
                      </a:r>
                      <a:endParaRPr lang="sr-Latn-B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26,3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Дојаве од стране запослених</a:t>
                      </a:r>
                      <a:endParaRPr lang="sr-Latn-B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18,8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dirty="0" smtClean="0"/>
                        <a:t>С</a:t>
                      </a:r>
                      <a:r>
                        <a:rPr lang="sr-Latn-BA" dirty="0" err="1" smtClean="0"/>
                        <a:t>лучајно</a:t>
                      </a:r>
                      <a:endParaRPr lang="sr-Latn-B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18,6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Интерна ревизија</a:t>
                      </a:r>
                      <a:endParaRPr lang="sr-Latn-B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15,4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Интерна контрола</a:t>
                      </a:r>
                      <a:endParaRPr lang="sr-Latn-B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11,5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Екстерна ревизија</a:t>
                      </a:r>
                      <a:endParaRPr lang="sr-Latn-B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8,6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dirty="0" smtClean="0"/>
                        <a:t>Д</a:t>
                      </a:r>
                      <a:r>
                        <a:rPr lang="sr-Latn-BA" dirty="0" err="1" smtClean="0"/>
                        <a:t>ојаве</a:t>
                      </a:r>
                      <a:r>
                        <a:rPr lang="sr-Latn-BA" dirty="0" smtClean="0"/>
                        <a:t> од стране купаца</a:t>
                      </a:r>
                      <a:endParaRPr lang="sr-Latn-B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6,2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dirty="0" smtClean="0"/>
                        <a:t>А</a:t>
                      </a:r>
                      <a:r>
                        <a:rPr lang="sr-Latn-BA" dirty="0" err="1" smtClean="0"/>
                        <a:t>нонимне</a:t>
                      </a:r>
                      <a:r>
                        <a:rPr lang="sr-Latn-BA" dirty="0" smtClean="0"/>
                        <a:t> дојаве</a:t>
                      </a:r>
                      <a:endParaRPr lang="sr-Latn-B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5,1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dirty="0" smtClean="0"/>
                        <a:t>Д</a:t>
                      </a:r>
                      <a:r>
                        <a:rPr lang="sr-Latn-BA" dirty="0" err="1" smtClean="0"/>
                        <a:t>ојаве</a:t>
                      </a:r>
                      <a:r>
                        <a:rPr lang="sr-Latn-BA" dirty="0" smtClean="0"/>
                        <a:t> од стране добављача</a:t>
                      </a:r>
                      <a:endParaRPr lang="sr-Latn-B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 smtClean="0"/>
                        <a:t>1,7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dirty="0" smtClean="0"/>
                        <a:t>О</a:t>
                      </a:r>
                      <a:r>
                        <a:rPr lang="sr-Latn-BA" dirty="0" smtClean="0"/>
                        <a:t>стало </a:t>
                      </a:r>
                      <a:endParaRPr lang="sr-Latn-B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20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НЕКА ОД НАЈЧЕШЋИХ ПОДРУЧЈА ПРЕВАРЕ ВЕЗАНЕ ЗА РАЧУНОВОДСТВО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z-Cyrl-AZ" dirty="0" smtClean="0"/>
              <a:t>Н</a:t>
            </a:r>
            <a:r>
              <a:rPr lang="sr-Latn-BA" dirty="0" err="1" smtClean="0"/>
              <a:t>епоштивање</a:t>
            </a:r>
            <a:r>
              <a:rPr lang="sr-Latn-BA" dirty="0" smtClean="0"/>
              <a:t> законских прописа у циљу приказивања жељених (бољих или лошијих резултата)</a:t>
            </a:r>
          </a:p>
          <a:p>
            <a:r>
              <a:rPr lang="az-Cyrl-AZ" dirty="0" smtClean="0"/>
              <a:t>Ф</a:t>
            </a:r>
            <a:r>
              <a:rPr lang="sr-Latn-BA" dirty="0" err="1" smtClean="0"/>
              <a:t>алсификовање</a:t>
            </a:r>
            <a:r>
              <a:rPr lang="sr-Latn-BA" dirty="0" smtClean="0"/>
              <a:t> података и књиговодствене документације</a:t>
            </a:r>
          </a:p>
          <a:p>
            <a:r>
              <a:rPr lang="az-Cyrl-AZ" dirty="0" smtClean="0"/>
              <a:t>П</a:t>
            </a:r>
            <a:r>
              <a:rPr lang="sr-Latn-BA" dirty="0" err="1" smtClean="0"/>
              <a:t>риказивање</a:t>
            </a:r>
            <a:r>
              <a:rPr lang="sr-Latn-BA" dirty="0" smtClean="0"/>
              <a:t> фиктивних догађаја</a:t>
            </a:r>
          </a:p>
          <a:p>
            <a:r>
              <a:rPr lang="az-Cyrl-AZ" dirty="0" smtClean="0"/>
              <a:t>Н</a:t>
            </a:r>
            <a:r>
              <a:rPr lang="sr-Latn-BA" dirty="0" err="1" smtClean="0"/>
              <a:t>амјерно</a:t>
            </a:r>
            <a:r>
              <a:rPr lang="sr-Latn-BA" dirty="0" smtClean="0"/>
              <a:t> искривљавање суштине пословних догађаја</a:t>
            </a:r>
          </a:p>
          <a:p>
            <a:r>
              <a:rPr lang="az-Cyrl-AZ" dirty="0" smtClean="0"/>
              <a:t>П</a:t>
            </a:r>
            <a:r>
              <a:rPr lang="sr-Latn-BA" dirty="0" err="1" smtClean="0"/>
              <a:t>рикривање</a:t>
            </a:r>
            <a:r>
              <a:rPr lang="sr-Latn-BA" dirty="0" smtClean="0"/>
              <a:t> крађе новца или друге имовине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51346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ЗНАЊА И ВЈЕШТИНЕ ПОТРЕБНЕ У ФОРЕНЗИЧКОМ РАЧУНОВОДСТВУ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err="1" smtClean="0">
                <a:solidFill>
                  <a:srgbClr val="FF0000"/>
                </a:solidFill>
              </a:rPr>
              <a:t>Форензичко</a:t>
            </a:r>
            <a:r>
              <a:rPr lang="sr-Latn-BA" dirty="0" smtClean="0">
                <a:solidFill>
                  <a:srgbClr val="FF0000"/>
                </a:solidFill>
              </a:rPr>
              <a:t> рачуноводство </a:t>
            </a:r>
            <a:r>
              <a:rPr lang="sr-Latn-BA" dirty="0" smtClean="0"/>
              <a:t>= </a:t>
            </a:r>
          </a:p>
          <a:p>
            <a:pPr lvl="1"/>
            <a:r>
              <a:rPr lang="sr-Latn-BA" dirty="0" smtClean="0"/>
              <a:t>рачуноводство +</a:t>
            </a:r>
          </a:p>
          <a:p>
            <a:pPr lvl="1"/>
            <a:r>
              <a:rPr lang="sr-Latn-BA" dirty="0" smtClean="0"/>
              <a:t>ревизија +</a:t>
            </a:r>
          </a:p>
          <a:p>
            <a:pPr lvl="1"/>
            <a:r>
              <a:rPr lang="sr-Latn-BA" dirty="0" smtClean="0"/>
              <a:t>економика +</a:t>
            </a:r>
          </a:p>
          <a:p>
            <a:pPr lvl="1"/>
            <a:r>
              <a:rPr lang="sr-Latn-BA" dirty="0" smtClean="0"/>
              <a:t>статистика + </a:t>
            </a:r>
          </a:p>
          <a:p>
            <a:pPr lvl="1"/>
            <a:r>
              <a:rPr lang="sr-Latn-BA" dirty="0" smtClean="0"/>
              <a:t>информатика + </a:t>
            </a:r>
          </a:p>
          <a:p>
            <a:pPr lvl="1"/>
            <a:r>
              <a:rPr lang="sr-Latn-BA" dirty="0" smtClean="0"/>
              <a:t>познавање правне регулативе +</a:t>
            </a:r>
          </a:p>
          <a:p>
            <a:pPr lvl="1"/>
            <a:r>
              <a:rPr lang="sr-Latn-BA" dirty="0" err="1" smtClean="0"/>
              <a:t>итражилачке</a:t>
            </a:r>
            <a:r>
              <a:rPr lang="sr-Latn-BA" dirty="0" smtClean="0"/>
              <a:t> </a:t>
            </a:r>
            <a:r>
              <a:rPr lang="sr-Latn-BA" dirty="0" err="1" smtClean="0"/>
              <a:t>вјештине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84431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ДЕФИНИЦИЈА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dirty="0" smtClean="0"/>
              <a:t>Од стране Удружења овлашћених </a:t>
            </a:r>
            <a:r>
              <a:rPr lang="sr-Latn-BA" dirty="0" err="1" smtClean="0"/>
              <a:t>истражилаца</a:t>
            </a:r>
            <a:r>
              <a:rPr lang="sr-Latn-BA" dirty="0" smtClean="0"/>
              <a:t> превара (ACFE), </a:t>
            </a:r>
            <a:r>
              <a:rPr lang="sr-Latn-BA" dirty="0" err="1" smtClean="0"/>
              <a:t>форензичко</a:t>
            </a:r>
            <a:r>
              <a:rPr lang="sr-Latn-BA" dirty="0" smtClean="0"/>
              <a:t> рачуноводство је дефинисано као </a:t>
            </a:r>
            <a:r>
              <a:rPr lang="sr-Latn-BA" dirty="0" smtClean="0">
                <a:solidFill>
                  <a:srgbClr val="FF0000"/>
                </a:solidFill>
              </a:rPr>
              <a:t>дисциплина која се заснива на употреби рачуноводствених </a:t>
            </a:r>
            <a:r>
              <a:rPr lang="sr-Latn-BA" dirty="0" err="1" smtClean="0">
                <a:solidFill>
                  <a:srgbClr val="FF0000"/>
                </a:solidFill>
              </a:rPr>
              <a:t>вјештина</a:t>
            </a:r>
            <a:r>
              <a:rPr lang="sr-Latn-BA" dirty="0" smtClean="0">
                <a:solidFill>
                  <a:srgbClr val="FF0000"/>
                </a:solidFill>
              </a:rPr>
              <a:t> у цивилним или кривичним споровима</a:t>
            </a:r>
            <a:r>
              <a:rPr lang="sr-Latn-BA" dirty="0" smtClean="0"/>
              <a:t>, укључујући општеприхваћене рачуноводствене и ревизорске принципе, у циљу утврђивања изгубљене зараде, прихода, имовине или штете, процјене ефикасности система интерних контрола, откривања превара или реализације других активности које захтијевају укључивање рачуноводствених експертиза у правни систем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6193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1143000"/>
            <a:ext cx="8640960" cy="1066800"/>
          </a:xfrm>
        </p:spPr>
        <p:txBody>
          <a:bodyPr>
            <a:normAutofit/>
          </a:bodyPr>
          <a:lstStyle/>
          <a:p>
            <a:pPr algn="ctr"/>
            <a:r>
              <a:rPr lang="sr-Latn-BA" sz="3000" dirty="0" smtClean="0"/>
              <a:t>МЈЕСТО ФОРЕНЗИЧКОГ РАЧУНОВОДСТВА И ПОЈАМ ПОСЛОВНЕ ФОРЕНЗИКЕ</a:t>
            </a:r>
            <a:endParaRPr lang="sr-Latn-BA" sz="3000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err="1" smtClean="0">
                <a:solidFill>
                  <a:srgbClr val="FF0000"/>
                </a:solidFill>
              </a:rPr>
              <a:t>Форензичко</a:t>
            </a:r>
            <a:r>
              <a:rPr lang="sr-Latn-BA" dirty="0" smtClean="0">
                <a:solidFill>
                  <a:srgbClr val="FF0000"/>
                </a:solidFill>
              </a:rPr>
              <a:t> рачуноводство </a:t>
            </a:r>
            <a:r>
              <a:rPr lang="sr-Latn-BA" dirty="0" smtClean="0"/>
              <a:t>је дио пословне </a:t>
            </a:r>
            <a:r>
              <a:rPr lang="sr-Latn-BA" dirty="0" err="1" smtClean="0"/>
              <a:t>форензике</a:t>
            </a:r>
            <a:r>
              <a:rPr lang="sr-Latn-BA" dirty="0" smtClean="0"/>
              <a:t> а пословна </a:t>
            </a:r>
            <a:r>
              <a:rPr lang="sr-Latn-BA" dirty="0" err="1" smtClean="0"/>
              <a:t>форензика</a:t>
            </a:r>
            <a:r>
              <a:rPr lang="sr-Latn-BA" dirty="0" smtClean="0"/>
              <a:t> дио </a:t>
            </a:r>
            <a:r>
              <a:rPr lang="sr-Latn-BA" dirty="0" err="1" smtClean="0"/>
              <a:t>форензичке</a:t>
            </a:r>
            <a:r>
              <a:rPr lang="sr-Latn-BA" dirty="0" smtClean="0"/>
              <a:t> науке</a:t>
            </a:r>
          </a:p>
          <a:p>
            <a:r>
              <a:rPr lang="sr-Latn-BA" dirty="0" smtClean="0">
                <a:solidFill>
                  <a:srgbClr val="FF0000"/>
                </a:solidFill>
              </a:rPr>
              <a:t>Пословна </a:t>
            </a:r>
            <a:r>
              <a:rPr lang="sr-Latn-BA" dirty="0" err="1" smtClean="0">
                <a:solidFill>
                  <a:srgbClr val="FF0000"/>
                </a:solidFill>
              </a:rPr>
              <a:t>форензика</a:t>
            </a:r>
            <a:r>
              <a:rPr lang="sr-Latn-BA" dirty="0" smtClean="0"/>
              <a:t> – скуп знања и метода у борби против пословних превара свих врста и у борби против корупције</a:t>
            </a:r>
          </a:p>
          <a:p>
            <a:r>
              <a:rPr lang="sr-Latn-BA" dirty="0" err="1" smtClean="0"/>
              <a:t>Форензичко</a:t>
            </a:r>
            <a:r>
              <a:rPr lang="sr-Latn-BA" dirty="0" smtClean="0"/>
              <a:t> рачуноводство је темељ пословне </a:t>
            </a:r>
            <a:r>
              <a:rPr lang="sr-Latn-BA" dirty="0" err="1" smtClean="0"/>
              <a:t>форензике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62966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ФОРЕНЗИЧКО РАЧУНОВОДСТВО И ФОРЕНЗИЧКА НАУКА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err="1" smtClean="0">
                <a:solidFill>
                  <a:srgbClr val="FF0000"/>
                </a:solidFill>
              </a:rPr>
              <a:t>Форензичко</a:t>
            </a:r>
            <a:r>
              <a:rPr lang="sr-Latn-BA" dirty="0" smtClean="0">
                <a:solidFill>
                  <a:srgbClr val="FF0000"/>
                </a:solidFill>
              </a:rPr>
              <a:t> рачуноводство</a:t>
            </a:r>
            <a:r>
              <a:rPr lang="sr-Latn-BA" dirty="0" smtClean="0"/>
              <a:t> – примјена </a:t>
            </a:r>
            <a:r>
              <a:rPr lang="sr-Latn-BA" dirty="0" err="1" smtClean="0"/>
              <a:t>истражилачких</a:t>
            </a:r>
            <a:r>
              <a:rPr lang="sr-Latn-BA" dirty="0" smtClean="0"/>
              <a:t> и аналитичких </a:t>
            </a:r>
            <a:r>
              <a:rPr lang="sr-Latn-BA" dirty="0" err="1" smtClean="0"/>
              <a:t>вјештина</a:t>
            </a:r>
            <a:r>
              <a:rPr lang="sr-Latn-BA" dirty="0" smtClean="0"/>
              <a:t> с циљем откривања манипулација у финансијским извјештајима, односно радњи које нису засноване на рачуноводственим стандардима, пореским и другим прописима</a:t>
            </a:r>
          </a:p>
          <a:p>
            <a:r>
              <a:rPr lang="az-Cyrl-AZ" dirty="0" smtClean="0">
                <a:solidFill>
                  <a:srgbClr val="FF0000"/>
                </a:solidFill>
              </a:rPr>
              <a:t>Ф</a:t>
            </a:r>
            <a:r>
              <a:rPr lang="sr-Latn-BA" dirty="0" err="1" smtClean="0">
                <a:solidFill>
                  <a:srgbClr val="FF0000"/>
                </a:solidFill>
              </a:rPr>
              <a:t>орензичка</a:t>
            </a:r>
            <a:r>
              <a:rPr lang="sr-Latn-BA" dirty="0" smtClean="0">
                <a:solidFill>
                  <a:srgbClr val="FF0000"/>
                </a:solidFill>
              </a:rPr>
              <a:t> наука</a:t>
            </a:r>
            <a:r>
              <a:rPr lang="sr-Latn-BA" dirty="0" smtClean="0"/>
              <a:t> – примјена научно-истраживачких метода у извођењу доказа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73700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КЛАСИФИКАЦИЈА AICPA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err="1" smtClean="0"/>
              <a:t>Форензичко</a:t>
            </a:r>
            <a:r>
              <a:rPr lang="sr-Latn-BA" dirty="0" smtClean="0"/>
              <a:t> рачуноводство чине:</a:t>
            </a:r>
          </a:p>
          <a:p>
            <a:pPr lvl="1"/>
            <a:r>
              <a:rPr lang="az-Cyrl-AZ" dirty="0" smtClean="0"/>
              <a:t>И</a:t>
            </a:r>
            <a:r>
              <a:rPr lang="sr-Latn-BA" dirty="0" err="1" smtClean="0"/>
              <a:t>стражно</a:t>
            </a:r>
            <a:r>
              <a:rPr lang="sr-Latn-BA" dirty="0" smtClean="0"/>
              <a:t> рачуноводство:</a:t>
            </a:r>
          </a:p>
          <a:p>
            <a:pPr lvl="2"/>
            <a:r>
              <a:rPr lang="sr-Latn-BA" dirty="0"/>
              <a:t>ф</a:t>
            </a:r>
            <a:r>
              <a:rPr lang="sr-Latn-BA" dirty="0" smtClean="0"/>
              <a:t>инансијско-криминалистичка истраживања</a:t>
            </a:r>
          </a:p>
          <a:p>
            <a:pPr lvl="2"/>
            <a:r>
              <a:rPr lang="sr-Latn-BA" dirty="0" err="1" smtClean="0"/>
              <a:t>форензичка</a:t>
            </a:r>
            <a:r>
              <a:rPr lang="sr-Latn-BA" dirty="0" smtClean="0"/>
              <a:t> ревизија</a:t>
            </a:r>
          </a:p>
          <a:p>
            <a:pPr lvl="1"/>
            <a:r>
              <a:rPr lang="az-Cyrl-AZ" dirty="0" smtClean="0"/>
              <a:t>У</a:t>
            </a:r>
            <a:r>
              <a:rPr lang="sr-Latn-BA" dirty="0" smtClean="0"/>
              <a:t>слуге судске подршке</a:t>
            </a:r>
          </a:p>
          <a:p>
            <a:pPr lvl="2"/>
            <a:r>
              <a:rPr lang="sr-Latn-BA" dirty="0" smtClean="0"/>
              <a:t>било која професионална подршка адвокатима у судским процесима од стране лица која по професији нису адвокати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3078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BA" dirty="0" smtClean="0"/>
              <a:t>ФИНАНСИЈСКО-КРИМИНАЛИСТИЧКА ИСТРАЖИВАЊА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односе </a:t>
            </a:r>
            <a:r>
              <a:rPr lang="ru-RU" dirty="0"/>
              <a:t>се на </a:t>
            </a:r>
            <a:r>
              <a:rPr lang="ru-RU" dirty="0">
                <a:solidFill>
                  <a:srgbClr val="FF0000"/>
                </a:solidFill>
              </a:rPr>
              <a:t>ангажовање лица која истражују преваре</a:t>
            </a:r>
            <a:r>
              <a:rPr lang="ru-RU" dirty="0"/>
              <a:t>, а која </a:t>
            </a:r>
            <a:r>
              <a:rPr lang="sr-Latn-BA" dirty="0" err="1" smtClean="0"/>
              <a:t>дј</a:t>
            </a:r>
            <a:r>
              <a:rPr lang="ru-RU" dirty="0" smtClean="0"/>
              <a:t>елују </a:t>
            </a:r>
            <a:r>
              <a:rPr lang="ru-RU" dirty="0">
                <a:solidFill>
                  <a:srgbClr val="FF0000"/>
                </a:solidFill>
              </a:rPr>
              <a:t>у оквиру полицијских и других агенција овлашћених за провођење истражних радњи, инспекцијских органа, ревизорских кућа, криминалистичких служби и сл</a:t>
            </a:r>
            <a:r>
              <a:rPr lang="ru-RU" dirty="0"/>
              <a:t>. </a:t>
            </a:r>
            <a:endParaRPr lang="sr-Latn-BA" dirty="0" smtClean="0"/>
          </a:p>
          <a:p>
            <a:r>
              <a:rPr lang="sr-Latn-BA" dirty="0" smtClean="0"/>
              <a:t>о</a:t>
            </a:r>
            <a:r>
              <a:rPr lang="ru-RU" dirty="0" smtClean="0"/>
              <a:t>сновни </a:t>
            </a:r>
            <a:r>
              <a:rPr lang="ru-RU" dirty="0"/>
              <a:t>задатак истражиоца који се баве финасијско-криминалистичким истраживањима је да на основу употребе специфичних знања и вјештина препознају симптоме преваре, те да прикупе одговарајуће доказе о њеном постојању.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1122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ФОРЕНЗИЧКА РЕВИЗИЈА</a:t>
            </a:r>
            <a:endParaRPr lang="sr-Latn-BA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посебн</a:t>
            </a:r>
            <a:r>
              <a:rPr lang="sr-Latn-BA" dirty="0"/>
              <a:t>е</a:t>
            </a:r>
            <a:r>
              <a:rPr lang="ru-RU" dirty="0" smtClean="0"/>
              <a:t> услуг</a:t>
            </a:r>
            <a:r>
              <a:rPr lang="sr-Latn-BA" dirty="0" smtClean="0"/>
              <a:t>е</a:t>
            </a:r>
            <a:r>
              <a:rPr lang="ru-RU" dirty="0" smtClean="0"/>
              <a:t> </a:t>
            </a:r>
            <a:r>
              <a:rPr lang="ru-RU" dirty="0"/>
              <a:t>ревизије финансијских извјештаја, </a:t>
            </a:r>
            <a:r>
              <a:rPr lang="ru-RU" dirty="0" smtClean="0">
                <a:solidFill>
                  <a:srgbClr val="FF0000"/>
                </a:solidFill>
              </a:rPr>
              <a:t>заснован</a:t>
            </a:r>
            <a:r>
              <a:rPr lang="sr-Latn-BA" dirty="0" smtClean="0">
                <a:solidFill>
                  <a:srgbClr val="FF0000"/>
                </a:solidFill>
              </a:rPr>
              <a:t>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на примјени рачуноводствених и ревизорских техника и вјештина</a:t>
            </a:r>
            <a:r>
              <a:rPr lang="ru-RU" dirty="0"/>
              <a:t> те </a:t>
            </a:r>
            <a:r>
              <a:rPr lang="ru-RU" dirty="0">
                <a:solidFill>
                  <a:srgbClr val="FF0000"/>
                </a:solidFill>
              </a:rPr>
              <a:t>циљаних, усмјерених и детаљних, дубинских ревизорских процедура</a:t>
            </a:r>
            <a:r>
              <a:rPr lang="ru-RU" dirty="0"/>
              <a:t>, чији циљ је откривање криминалних радњи чији ефекти се могу препознати у финансијским извјештајима и извјештавање о тим радњама и њиховим ефектима на начин који је прихватљив за судски поступак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25519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33978"/>
              </p:ext>
            </p:extLst>
          </p:nvPr>
        </p:nvGraphicFramePr>
        <p:xfrm>
          <a:off x="395536" y="764702"/>
          <a:ext cx="8424936" cy="5860023"/>
        </p:xfrm>
        <a:graphic>
          <a:graphicData uri="http://schemas.openxmlformats.org/drawingml/2006/table">
            <a:tbl>
              <a:tblPr firstRow="1" firstCol="1" bandRow="1"/>
              <a:tblGrid>
                <a:gridCol w="2448272"/>
                <a:gridCol w="2808312"/>
                <a:gridCol w="3168352"/>
              </a:tblGrid>
              <a:tr h="209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Aktivnost</a:t>
                      </a:r>
                      <a:endParaRPr lang="sr-Latn-BA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Finansijska revizija</a:t>
                      </a:r>
                      <a:endParaRPr lang="sr-Latn-BA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Forenzička revizija</a:t>
                      </a:r>
                      <a:endParaRPr lang="sr-Latn-BA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FFFF"/>
                      </a:fgClr>
                      <a:bgClr>
                        <a:srgbClr val="D9D9D9"/>
                      </a:bgClr>
                    </a:pattFill>
                  </a:tcPr>
                </a:tc>
              </a:tr>
              <a:tr h="4182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 ревизије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Финансијски извјештаји као цјелина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Finansijski izvještaji, sa fokusom na pojedine dijelove</a:t>
                      </a:r>
                      <a:endParaRPr lang="sr-Latn-B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Обухват</a:t>
                      </a:r>
                      <a:r>
                        <a:rPr lang="sr-Latn-BA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ревизије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Узорак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Sve ili većina transakcija vezanih za aktivnosti koje su predmet istrage</a:t>
                      </a:r>
                      <a:endParaRPr lang="sr-Latn-B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Оцјена </a:t>
                      </a:r>
                      <a:r>
                        <a:rPr lang="sr-Latn-BA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значајности</a:t>
                      </a: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трансакција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z-Cyrl-AZ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sr-Latn-BA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раг</a:t>
                      </a: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материјалности и материјално значајне трансакције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Свака трансакција повезана са преваром која се истражује је значајна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Ревизорски докази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Претежно засновани на књиговодственој и другој пословној документацији субјекта ревизије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Osim navedenog, po pravilu obuhvataju i dokaze pribavljene iz različitih eksternih izvora</a:t>
                      </a:r>
                      <a:endParaRPr lang="sr-Latn-BA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Стандарди ревизије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Utvrđeni zakonom i međunarodnim standardima revizije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Скуп релативно неформалних стандарда, начела и </a:t>
                      </a:r>
                      <a:r>
                        <a:rPr lang="sr-Latn-BA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пирнципа</a:t>
                      </a: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примарно заснован на знању, искуству и </a:t>
                      </a:r>
                      <a:r>
                        <a:rPr lang="sr-Latn-BA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вјештини</a:t>
                      </a: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ревизора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2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Временски обухват ревизије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Једна пословна – календарска година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Посматрани</a:t>
                      </a:r>
                      <a:r>
                        <a:rPr lang="sr-Latn-BA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</a:t>
                      </a: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ременски период може да се</a:t>
                      </a:r>
                      <a:r>
                        <a:rPr lang="sr-Latn-BA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протеже кроз више пословних година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Извјештавање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Мишљење ревизора о финансијским извјештајима и о усклађености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Извјештај о почињеној превари, уз идентификовање </a:t>
                      </a:r>
                      <a:r>
                        <a:rPr lang="sr-Latn-BA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починиоца</a:t>
                      </a: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околности под којима је почињена, начињене штете и сл.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Вријеме </a:t>
                      </a:r>
                      <a:r>
                        <a:rPr lang="sr-Latn-BA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провођења</a:t>
                      </a: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ревизије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Период који обухвата неколико мјесеци на крају ревидиране и почетку следеће пословне године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Обично значајно дуже у односу на класичну екстерну ревизију,</a:t>
                      </a:r>
                      <a:r>
                        <a:rPr lang="sr-Latn-BA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посебно у случају сложених финансијских превара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Трошкови ревизије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Обично релативно ниски, посебно у случају тзв. комерцијалне ревизије у домаћим условима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Значајно виши у односу на класичну ревизију</a:t>
                      </a:r>
                      <a:endParaRPr lang="sr-Latn-BA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40" marR="549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22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a">
  <a:themeElements>
    <a:clrScheme name="Urbana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1854</Words>
  <Application>Microsoft Office PowerPoint</Application>
  <PresentationFormat>Projekcija na ekranu (4:3)</PresentationFormat>
  <Paragraphs>177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27</vt:i4>
      </vt:variant>
    </vt:vector>
  </HeadingPairs>
  <TitlesOfParts>
    <vt:vector size="28" baseType="lpstr">
      <vt:lpstr>Urbana</vt:lpstr>
      <vt:lpstr>УВОД У ФОРЕНЗИЧКО РАЧУНОВОДСТВО</vt:lpstr>
      <vt:lpstr>ДЕФИНИЦИЈА</vt:lpstr>
      <vt:lpstr>ДЕФИНИЦИЈА</vt:lpstr>
      <vt:lpstr>МЈЕСТО ФОРЕНЗИЧКОГ РАЧУНОВОДСТВА И ПОЈАМ ПОСЛОВНЕ ФОРЕНЗИКЕ</vt:lpstr>
      <vt:lpstr>ФОРЕНЗИЧКО РАЧУНОВОДСТВО И ФОРЕНЗИЧКА НАУКА</vt:lpstr>
      <vt:lpstr>КЛАСИФИКАЦИЈА AICPA</vt:lpstr>
      <vt:lpstr>ФИНАНСИЈСКО-КРИМИНАЛИСТИЧКА ИСТРАЖИВАЊА</vt:lpstr>
      <vt:lpstr>ФОРЕНЗИЧКА РЕВИЗИЈА</vt:lpstr>
      <vt:lpstr>PowerPoint prezentacija</vt:lpstr>
      <vt:lpstr>УСЛУГЕ СУДСКЕ ПОДРШКЕ</vt:lpstr>
      <vt:lpstr>ФОРЕНЗИЧКЕ РАЧУНОВОЂЕ vs. СУДСКИ ВЈЕШТАЦИ</vt:lpstr>
      <vt:lpstr>ОБУХВАТ ПОСЛОВНЕ ФОРЕНЗИКЕ</vt:lpstr>
      <vt:lpstr>ИСТРАЖНО РАЧУНОВОДСТВО</vt:lpstr>
      <vt:lpstr>УПОТРЕБА ФОРЕНЗИЧКОГ РАЧУНОВОДСТВА</vt:lpstr>
      <vt:lpstr>ОБЛАСТИ ФОРЕНЗИЧКЕ НАУКЕ</vt:lpstr>
      <vt:lpstr>НЕКИ ОД ОСНОВНИХ ПОЈМОВА У ФОРЕНЗИЧКОМ РАЧУНОВОДСТВУ</vt:lpstr>
      <vt:lpstr>КРАТКА ИСТОРИЈА ПРЕВАРА</vt:lpstr>
      <vt:lpstr>PONZIJEVA ПРЕВАРА – СИСТЕМ ПИРАМИДЕ</vt:lpstr>
      <vt:lpstr>НАЈВЕЋИ БАНКРОТИ У САД И ФАЛСИФИКОВАЊЕ ФИ</vt:lpstr>
      <vt:lpstr>НЕКИ ОД НАЈПОЗНАТИЈИХ РАЧУНОВОДСТВЕНИХ СКАНДАЛА</vt:lpstr>
      <vt:lpstr>НЕКИ ОД НАЈПОЗНАТИЈИХ РАЧУНОВОДСТВЕНИХ СКАНДАЛА</vt:lpstr>
      <vt:lpstr>НЕКИ ОД НАЈПОЗНАТИЈИХ РАЧУНОВОДСТВЕНИХ СКАНДАЛА</vt:lpstr>
      <vt:lpstr>КЛАСИФИКАЦИЈА ПРЕВАРА</vt:lpstr>
      <vt:lpstr>УЧЕСТАЛОСТ И ТЕЖИНА ПРЕВАРА</vt:lpstr>
      <vt:lpstr>КО ОТКРИВА ПРЕВАРЕ? – истраживање ACFE из 2008. године</vt:lpstr>
      <vt:lpstr>НЕКА ОД НАЈЧЕШЋИХ ПОДРУЧЈА ПРЕВАРЕ ВЕЗАНЕ ЗА РАЧУНОВОДСТВО</vt:lpstr>
      <vt:lpstr>ЗНАЊА И ВЈЕШТИНЕ ПОТРЕБНЕ У ФОРЕНЗИЧКОМ РАЧУНОВОДСТВУ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УВОД У ФОРЕНЗИЧКО РАЧУНОВОДСТВО</dc:title>
  <dc:creator>Dusko Snjegota</dc:creator>
  <cp:lastModifiedBy>dsnjegota</cp:lastModifiedBy>
  <cp:revision>38</cp:revision>
  <dcterms:created xsi:type="dcterms:W3CDTF">2017-10-01T11:17:41Z</dcterms:created>
  <dcterms:modified xsi:type="dcterms:W3CDTF">2017-10-02T08:04:59Z</dcterms:modified>
</cp:coreProperties>
</file>