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94" r:id="rId2"/>
    <p:sldId id="296" r:id="rId3"/>
    <p:sldId id="298" r:id="rId4"/>
    <p:sldId id="300" r:id="rId5"/>
    <p:sldId id="302" r:id="rId6"/>
    <p:sldId id="303" r:id="rId7"/>
    <p:sldId id="307" r:id="rId8"/>
    <p:sldId id="304" r:id="rId9"/>
    <p:sldId id="305" r:id="rId10"/>
    <p:sldId id="308" r:id="rId11"/>
    <p:sldId id="309" r:id="rId12"/>
    <p:sldId id="310" r:id="rId13"/>
    <p:sldId id="311" r:id="rId14"/>
    <p:sldId id="312" r:id="rId15"/>
    <p:sldId id="313" r:id="rId16"/>
    <p:sldId id="325" r:id="rId17"/>
    <p:sldId id="326" r:id="rId18"/>
    <p:sldId id="327" r:id="rId19"/>
    <p:sldId id="328" r:id="rId20"/>
    <p:sldId id="329" r:id="rId21"/>
    <p:sldId id="314" r:id="rId22"/>
    <p:sldId id="315" r:id="rId23"/>
    <p:sldId id="316" r:id="rId24"/>
    <p:sldId id="317" r:id="rId25"/>
    <p:sldId id="330" r:id="rId26"/>
    <p:sldId id="331" r:id="rId27"/>
    <p:sldId id="319" r:id="rId28"/>
    <p:sldId id="318" r:id="rId29"/>
    <p:sldId id="320" r:id="rId30"/>
    <p:sldId id="321" r:id="rId31"/>
    <p:sldId id="322" r:id="rId32"/>
    <p:sldId id="332" r:id="rId33"/>
    <p:sldId id="333" r:id="rId34"/>
    <p:sldId id="335" r:id="rId35"/>
    <p:sldId id="323" r:id="rId36"/>
    <p:sldId id="336" r:id="rId37"/>
    <p:sldId id="340" r:id="rId38"/>
    <p:sldId id="341" r:id="rId39"/>
    <p:sldId id="343" r:id="rId40"/>
    <p:sldId id="345" r:id="rId41"/>
    <p:sldId id="339" r:id="rId4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5" d="100"/>
          <a:sy n="75" d="100"/>
        </p:scale>
        <p:origin x="1594" y="5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71316" cy="6874935"/>
            <a:chOff x="-8466" y="-8468"/>
            <a:chExt cx="9171316" cy="6874935"/>
          </a:xfrm>
        </p:grpSpPr>
        <p:cxnSp>
          <p:nvCxnSpPr>
            <p:cNvPr id="28" name="Straight Connector 2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30" name="Freeform 2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Freeform 3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Freeform 3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Freeform 3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Freeform 3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Freeform 3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Freeform 3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1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F1167BC-7972-4CB4-9200-F853611014CA}" type="datetime1">
              <a:rPr kumimoji="0" lang="en-US"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1/7/2021</a:t>
            </a:fld>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7141307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7EE02EE-4498-41BE-A354-A13C0C5355C8}" type="datetime1">
              <a:rPr kumimoji="0" lang="en-US"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1/7/2021</a:t>
            </a:fld>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2295517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9A51A3A-F488-4768-A9F0-0F3959A92872}" type="datetime1">
              <a:rPr kumimoji="0" lang="en-US"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1/7/2021</a:t>
            </a:fld>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3175" cmpd="sng">
                  <a:noFill/>
                </a:ln>
                <a:solidFill>
                  <a:srgbClr val="5FCBEF">
                    <a:lumMod val="60000"/>
                    <a:lumOff val="40000"/>
                  </a:srgbClr>
                </a:solidFill>
                <a:effectLst/>
                <a:uLnTx/>
                <a:uFillTx/>
                <a:latin typeface="Arial"/>
                <a:ea typeface="+mn-ea"/>
                <a:cs typeface="+mn-cs"/>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3175" cmpd="sng">
                  <a:noFill/>
                </a:ln>
                <a:solidFill>
                  <a:srgbClr val="5FCBEF">
                    <a:lumMod val="60000"/>
                    <a:lumOff val="40000"/>
                  </a:srgbClr>
                </a:solidFill>
                <a:effectLst/>
                <a:uLnTx/>
                <a:uFillTx/>
                <a:latin typeface="Arial"/>
                <a:ea typeface="+mn-ea"/>
                <a:cs typeface="+mn-cs"/>
              </a:rPr>
              <a:t>”</a:t>
            </a:r>
          </a:p>
        </p:txBody>
      </p:sp>
    </p:spTree>
    <p:extLst>
      <p:ext uri="{BB962C8B-B14F-4D97-AF65-F5344CB8AC3E}">
        <p14:creationId xmlns:p14="http://schemas.microsoft.com/office/powerpoint/2010/main" val="36574456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DD6FCDF-EB04-4BCA-A7E0-EFE990DDB9A1}" type="datetime1">
              <a:rPr kumimoji="0" lang="en-US"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1/7/2021</a:t>
            </a:fld>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5698659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3E30E51-8926-4FF9-99C0-86CDBFDAF08A}" type="datetime1">
              <a:rPr kumimoji="0" lang="en-US"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1/7/2021</a:t>
            </a:fld>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3175" cmpd="sng">
                  <a:noFill/>
                </a:ln>
                <a:solidFill>
                  <a:srgbClr val="5FCBEF">
                    <a:lumMod val="60000"/>
                    <a:lumOff val="40000"/>
                  </a:srgbClr>
                </a:solidFill>
                <a:effectLst/>
                <a:uLnTx/>
                <a:uFillTx/>
                <a:latin typeface="Arial"/>
                <a:ea typeface="+mn-ea"/>
                <a:cs typeface="+mn-cs"/>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3175" cmpd="sng">
                  <a:noFill/>
                </a:ln>
                <a:solidFill>
                  <a:srgbClr val="5FCBEF">
                    <a:lumMod val="60000"/>
                    <a:lumOff val="40000"/>
                  </a:srgbClr>
                </a:solidFill>
                <a:effectLst/>
                <a:uLnTx/>
                <a:uFillTx/>
                <a:latin typeface="Arial"/>
                <a:ea typeface="+mn-ea"/>
                <a:cs typeface="+mn-cs"/>
              </a:rPr>
              <a:t>”</a:t>
            </a:r>
          </a:p>
        </p:txBody>
      </p:sp>
    </p:spTree>
    <p:extLst>
      <p:ext uri="{BB962C8B-B14F-4D97-AF65-F5344CB8AC3E}">
        <p14:creationId xmlns:p14="http://schemas.microsoft.com/office/powerpoint/2010/main" val="17901928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8FCC328-6EA3-4AAD-A60D-F794B09910E5}" type="datetime1">
              <a:rPr kumimoji="0" lang="en-US"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1/7/2021</a:t>
            </a:fld>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1437645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B2D2470-B70B-41DB-92E0-00E998FA7278}" type="datetime1">
              <a:rPr kumimoji="0" lang="en-US"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1/7/2021</a:t>
            </a:fld>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4609970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1B01D62-3C5A-44EA-83B0-811BD02260FC}" type="datetime1">
              <a:rPr kumimoji="0" lang="en-US"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1/7/2021</a:t>
            </a:fld>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1748299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7D19299-DC19-4154-8890-2A390A5A4A36}" type="datetime1">
              <a:rPr kumimoji="0" lang="en-US"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1/7/2021</a:t>
            </a:fld>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10999864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53A089-338B-4981-81B4-0C42B689B7D4}" type="datetime1">
              <a:rPr kumimoji="0" lang="en-US"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1/7/2021</a:t>
            </a:fld>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7034424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A731751-1927-495A-B3ED-9702D385A7FB}" type="datetime1">
              <a:rPr kumimoji="0" lang="en-US"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1/7/2021</a:t>
            </a:fld>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5540234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6C0B29C-17E4-4CE6-BB08-C98426C06A21}" type="datetime1">
              <a:rPr kumimoji="0" lang="en-US"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1/7/2021</a:t>
            </a:fld>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8" name="Footer Placeholder 7"/>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0417988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B519812-87B8-449D-B732-A52EE61ADF1B}" type="datetime1">
              <a:rPr kumimoji="0" lang="en-US"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1/7/2021</a:t>
            </a:fld>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4" name="Footer Placeholder 3"/>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1133430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E2AF2A1-F94A-490D-AA71-7A2831CB34B2}" type="datetime1">
              <a:rPr kumimoji="0" lang="en-US"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1/7/2021</a:t>
            </a:fld>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3" name="Footer Placeholder 2"/>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2671694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BB975C5-28A8-47F1-83FD-9CFB22A22D21}" type="datetime1">
              <a:rPr kumimoji="0" lang="en-US"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1/7/2021</a:t>
            </a:fld>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6156305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8156DC2-D70B-41F7-9F36-3EA761FDDF93}" type="datetime1">
              <a:rPr kumimoji="0" lang="en-US"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1/7/2021</a:t>
            </a:fld>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7147217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71317" cy="6874935"/>
            <a:chOff x="-8467" y="-8468"/>
            <a:chExt cx="9171317"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689A570B-0F52-4365-A829-9A7619E80A15}" type="datetime1">
              <a:rPr kumimoji="0" lang="en-US"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1/7/2021</a:t>
            </a:fld>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5971461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www.worldbank.org/en/where-we-work/gcc" TargetMode="Externa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7.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45764" y="3636085"/>
            <a:ext cx="7056582" cy="1265185"/>
          </a:xfrm>
        </p:spPr>
        <p:txBody>
          <a:bodyPr/>
          <a:lstStyle/>
          <a:p>
            <a:pPr algn="ctr"/>
            <a:r>
              <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rPr>
              <a:t>MEĐUNARODNE FINANSIJE</a:t>
            </a:r>
            <a:r>
              <a:rPr lang="sr-Latn-BA" sz="3000" b="1" dirty="0">
                <a:solidFill>
                  <a:schemeClr val="tx2">
                    <a:lumMod val="60000"/>
                    <a:lumOff val="40000"/>
                  </a:schemeClr>
                </a:solidFill>
                <a:latin typeface="Times New Roman" panose="02020603050405020304" pitchFamily="18" charset="0"/>
                <a:cs typeface="Times New Roman" panose="02020603050405020304" pitchFamily="18" charset="0"/>
              </a:rPr>
              <a:t/>
            </a:r>
            <a:br>
              <a:rPr lang="sr-Latn-BA" sz="3000" b="1" dirty="0">
                <a:solidFill>
                  <a:schemeClr val="tx2">
                    <a:lumMod val="60000"/>
                    <a:lumOff val="40000"/>
                  </a:schemeClr>
                </a:solidFill>
                <a:latin typeface="Times New Roman" panose="02020603050405020304" pitchFamily="18" charset="0"/>
                <a:cs typeface="Times New Roman" panose="02020603050405020304" pitchFamily="18" charset="0"/>
              </a:rPr>
            </a:br>
            <a:endParaRPr lang="en-GB" sz="3000" b="1" dirty="0">
              <a:solidFill>
                <a:schemeClr val="tx2">
                  <a:lumMod val="60000"/>
                  <a:lumOff val="40000"/>
                </a:schemeClr>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1625784" y="4722859"/>
            <a:ext cx="6198185" cy="933251"/>
          </a:xfrm>
        </p:spPr>
        <p:txBody>
          <a:bodyPr>
            <a:noAutofit/>
          </a:bodyPr>
          <a:lstStyle/>
          <a:p>
            <a:pPr>
              <a:spcBef>
                <a:spcPts val="0"/>
              </a:spcBef>
            </a:pPr>
            <a:endParaRPr lang="sr-Latn-BA" b="1" dirty="0" smtClean="0">
              <a:solidFill>
                <a:schemeClr val="tx1">
                  <a:lumMod val="65000"/>
                  <a:lumOff val="35000"/>
                </a:schemeClr>
              </a:solidFill>
              <a:latin typeface="Times New Roman" panose="02020603050405020304" pitchFamily="18" charset="0"/>
              <a:cs typeface="Times New Roman" panose="02020603050405020304" pitchFamily="18" charset="0"/>
            </a:endParaRPr>
          </a:p>
          <a:p>
            <a:pPr>
              <a:spcBef>
                <a:spcPts val="0"/>
              </a:spcBef>
            </a:pPr>
            <a:endParaRPr lang="sr-Latn-BA" b="1" dirty="0">
              <a:solidFill>
                <a:schemeClr val="tx1">
                  <a:lumMod val="65000"/>
                  <a:lumOff val="35000"/>
                </a:schemeClr>
              </a:solidFill>
              <a:latin typeface="Times New Roman" panose="02020603050405020304" pitchFamily="18" charset="0"/>
              <a:cs typeface="Times New Roman" panose="02020603050405020304" pitchFamily="18" charset="0"/>
            </a:endParaRPr>
          </a:p>
          <a:p>
            <a:pPr>
              <a:spcBef>
                <a:spcPts val="0"/>
              </a:spcBef>
            </a:pPr>
            <a:r>
              <a:rPr lang="sr-Latn-BA" b="1" dirty="0" smtClean="0">
                <a:solidFill>
                  <a:schemeClr val="tx1">
                    <a:lumMod val="65000"/>
                    <a:lumOff val="35000"/>
                  </a:schemeClr>
                </a:solidFill>
                <a:latin typeface="Times New Roman" panose="02020603050405020304" pitchFamily="18" charset="0"/>
                <a:cs typeface="Times New Roman" panose="02020603050405020304" pitchFamily="18" charset="0"/>
              </a:rPr>
              <a:t>mr Dragana Vujičić-Stefanović, </a:t>
            </a:r>
          </a:p>
          <a:p>
            <a:pPr>
              <a:spcBef>
                <a:spcPts val="0"/>
              </a:spcBef>
            </a:pPr>
            <a:r>
              <a:rPr lang="sr-Latn-BA" b="1" dirty="0" smtClean="0">
                <a:solidFill>
                  <a:schemeClr val="tx1">
                    <a:lumMod val="65000"/>
                    <a:lumOff val="35000"/>
                  </a:schemeClr>
                </a:solidFill>
                <a:latin typeface="Times New Roman" panose="02020603050405020304" pitchFamily="18" charset="0"/>
                <a:cs typeface="Times New Roman" panose="02020603050405020304" pitchFamily="18" charset="0"/>
              </a:rPr>
              <a:t>viši asistent</a:t>
            </a:r>
            <a:endParaRPr lang="sr-Latn-BA" b="1" dirty="0" smtClean="0">
              <a:solidFill>
                <a:schemeClr val="accent2">
                  <a:lumMod val="75000"/>
                </a:schemeClr>
              </a:solidFill>
              <a:latin typeface="Times New Roman" panose="02020603050405020304" pitchFamily="18" charset="0"/>
              <a:cs typeface="Times New Roman" panose="02020603050405020304" pitchFamily="18" charset="0"/>
            </a:endParaRPr>
          </a:p>
          <a:p>
            <a:pPr algn="ctr"/>
            <a:endParaRPr lang="sr-Latn-BA" b="1" dirty="0">
              <a:solidFill>
                <a:schemeClr val="bg2">
                  <a:lumMod val="50000"/>
                </a:schemeClr>
              </a:solidFill>
              <a:latin typeface="Times New Roman" panose="02020603050405020304" pitchFamily="18" charset="0"/>
              <a:cs typeface="Times New Roman" panose="02020603050405020304" pitchFamily="18" charset="0"/>
            </a:endParaRPr>
          </a:p>
          <a:p>
            <a:pPr algn="ctr"/>
            <a:r>
              <a:rPr lang="sr-Latn-BA" b="1" dirty="0" smtClean="0">
                <a:solidFill>
                  <a:schemeClr val="bg2">
                    <a:lumMod val="50000"/>
                  </a:schemeClr>
                </a:solidFill>
                <a:latin typeface="Times New Roman" panose="02020603050405020304" pitchFamily="18" charset="0"/>
                <a:cs typeface="Times New Roman" panose="02020603050405020304" pitchFamily="18" charset="0"/>
              </a:rPr>
              <a:t>školska</a:t>
            </a:r>
            <a:r>
              <a:rPr lang="sr-Cyrl-BA" b="1" dirty="0" smtClean="0">
                <a:solidFill>
                  <a:schemeClr val="bg2">
                    <a:lumMod val="50000"/>
                  </a:schemeClr>
                </a:solidFill>
                <a:latin typeface="Times New Roman" panose="02020603050405020304" pitchFamily="18" charset="0"/>
                <a:cs typeface="Times New Roman" panose="02020603050405020304" pitchFamily="18" charset="0"/>
              </a:rPr>
              <a:t> 2020/2021</a:t>
            </a:r>
            <a:endParaRPr lang="en-GB" b="1" dirty="0">
              <a:solidFill>
                <a:schemeClr val="bg2">
                  <a:lumMod val="50000"/>
                </a:schemeClr>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77266" y="2277967"/>
            <a:ext cx="1793577" cy="1476081"/>
          </a:xfrm>
          <a:prstGeom prst="rect">
            <a:avLst/>
          </a:prstGeom>
        </p:spPr>
      </p:pic>
      <p:sp>
        <p:nvSpPr>
          <p:cNvPr id="10" name="Subtitle 2"/>
          <p:cNvSpPr txBox="1">
            <a:spLocks/>
          </p:cNvSpPr>
          <p:nvPr/>
        </p:nvSpPr>
        <p:spPr>
          <a:xfrm>
            <a:off x="323850" y="308031"/>
            <a:ext cx="7778496" cy="1129812"/>
          </a:xfrm>
          <a:prstGeom prst="rect">
            <a:avLst/>
          </a:prstGeom>
        </p:spPr>
        <p:txBody>
          <a:bodyPr vert="horz" lIns="0" rIns="18288">
            <a:normAutofit/>
          </a:bodyPr>
          <a:lstStyle>
            <a:lvl1pPr marL="0" marR="45720" indent="0" algn="r" rtl="0" eaLnBrk="1" latinLnBrk="0" hangingPunct="1">
              <a:spcBef>
                <a:spcPct val="20000"/>
              </a:spcBef>
              <a:buClr>
                <a:schemeClr val="accent3"/>
              </a:buClr>
              <a:buSzPct val="95000"/>
              <a:buFont typeface="Wingdings 2"/>
              <a:buNone/>
              <a:defRPr kumimoji="0" sz="2600" kern="1200">
                <a:solidFill>
                  <a:schemeClr val="tx1"/>
                </a:solidFill>
                <a:latin typeface="+mn-lt"/>
                <a:ea typeface="+mn-ea"/>
                <a:cs typeface="+mn-cs"/>
              </a:defRPr>
            </a:lvl1pPr>
            <a:lvl2pPr marL="457200" indent="0" algn="ctr" rtl="0" eaLnBrk="1" latinLnBrk="0" hangingPunct="1">
              <a:spcBef>
                <a:spcPct val="20000"/>
              </a:spcBef>
              <a:buClr>
                <a:schemeClr val="accent1"/>
              </a:buClr>
              <a:buSzPct val="85000"/>
              <a:buFont typeface="Wingdings 2"/>
              <a:buNone/>
              <a:defRPr kumimoji="0" sz="2400" kern="1200">
                <a:solidFill>
                  <a:schemeClr val="tx1"/>
                </a:solidFill>
                <a:latin typeface="+mn-lt"/>
                <a:ea typeface="+mn-ea"/>
                <a:cs typeface="+mn-cs"/>
              </a:defRPr>
            </a:lvl2pPr>
            <a:lvl3pPr marL="914400" indent="0" algn="ctr" rtl="0" eaLnBrk="1" latinLnBrk="0" hangingPunct="1">
              <a:spcBef>
                <a:spcPct val="20000"/>
              </a:spcBef>
              <a:buClr>
                <a:schemeClr val="accent2"/>
              </a:buClr>
              <a:buSzPct val="70000"/>
              <a:buFont typeface="Wingdings 2"/>
              <a:buNone/>
              <a:defRPr kumimoji="0" sz="2100" kern="1200">
                <a:solidFill>
                  <a:schemeClr val="tx1"/>
                </a:solidFill>
                <a:latin typeface="+mn-lt"/>
                <a:ea typeface="+mn-ea"/>
                <a:cs typeface="+mn-cs"/>
              </a:defRPr>
            </a:lvl3pPr>
            <a:lvl4pPr marL="1371600" indent="0" algn="ctr" rtl="0" eaLnBrk="1" latinLnBrk="0" hangingPunct="1">
              <a:spcBef>
                <a:spcPct val="20000"/>
              </a:spcBef>
              <a:buClr>
                <a:schemeClr val="accent3"/>
              </a:buClr>
              <a:buSzPct val="65000"/>
              <a:buFont typeface="Wingdings 2"/>
              <a:buNone/>
              <a:defRPr kumimoji="0" sz="2000" kern="1200">
                <a:solidFill>
                  <a:schemeClr val="tx1"/>
                </a:solidFill>
                <a:latin typeface="+mn-lt"/>
                <a:ea typeface="+mn-ea"/>
                <a:cs typeface="+mn-cs"/>
              </a:defRPr>
            </a:lvl4pPr>
            <a:lvl5pPr marL="1828800" indent="0" algn="ctr" rtl="0" eaLnBrk="1" latinLnBrk="0" hangingPunct="1">
              <a:spcBef>
                <a:spcPct val="20000"/>
              </a:spcBef>
              <a:buClr>
                <a:schemeClr val="accent4"/>
              </a:buClr>
              <a:buSzPct val="65000"/>
              <a:buFont typeface="Wingdings 2"/>
              <a:buNone/>
              <a:defRPr kumimoji="0" sz="2000" kern="1200">
                <a:solidFill>
                  <a:schemeClr val="tx1"/>
                </a:solidFill>
                <a:latin typeface="+mn-lt"/>
                <a:ea typeface="+mn-ea"/>
                <a:cs typeface="+mn-cs"/>
              </a:defRPr>
            </a:lvl5pPr>
            <a:lvl6pPr marL="2286000" indent="0" algn="ctr" rtl="0" eaLnBrk="1" latinLnBrk="0" hangingPunct="1">
              <a:spcBef>
                <a:spcPct val="20000"/>
              </a:spcBef>
              <a:buClr>
                <a:schemeClr val="accent5"/>
              </a:buClr>
              <a:buSzPct val="80000"/>
              <a:buFont typeface="Wingdings 2"/>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accent6"/>
              </a:buClr>
              <a:buSzPct val="80000"/>
              <a:buFont typeface="Wingdings 2"/>
              <a:buNone/>
              <a:defRPr kumimoji="0" sz="1600" kern="1200" baseline="0">
                <a:solidFill>
                  <a:schemeClr val="tx1"/>
                </a:solidFill>
                <a:latin typeface="+mn-lt"/>
                <a:ea typeface="+mn-ea"/>
                <a:cs typeface="+mn-cs"/>
              </a:defRPr>
            </a:lvl7pPr>
            <a:lvl8pPr marL="3200400" indent="0" algn="ctr" rtl="0" eaLnBrk="1" latinLnBrk="0" hangingPunct="1">
              <a:spcBef>
                <a:spcPct val="20000"/>
              </a:spcBef>
              <a:buClr>
                <a:schemeClr val="tx2"/>
              </a:buClr>
              <a:buNone/>
              <a:defRPr kumimoji="0" sz="1600" kern="1200">
                <a:solidFill>
                  <a:schemeClr val="tx1"/>
                </a:solidFill>
                <a:latin typeface="+mn-lt"/>
                <a:ea typeface="+mn-ea"/>
                <a:cs typeface="+mn-cs"/>
              </a:defRPr>
            </a:lvl8pPr>
            <a:lvl9pPr marL="3657600" indent="0" algn="ctr"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algn="ctr"/>
            <a:endParaRPr lang="sr-Latn-BA" sz="2800" b="1" dirty="0">
              <a:ln w="3175">
                <a:noFill/>
              </a:ln>
              <a:latin typeface="Times New Roman" pitchFamily="18" charset="0"/>
              <a:cs typeface="Times New Roman" pitchFamily="18" charset="0"/>
            </a:endParaRPr>
          </a:p>
        </p:txBody>
      </p:sp>
      <p:pic>
        <p:nvPicPr>
          <p:cNvPr id="11" name="Picture 10" descr="Ekonomski_fakultet_memorandum-01"/>
          <p:cNvPicPr/>
          <p:nvPr/>
        </p:nvPicPr>
        <p:blipFill>
          <a:blip r:embed="rId3"/>
          <a:srcRect l="19667" t="3636" r="20273" b="88020"/>
          <a:stretch>
            <a:fillRect/>
          </a:stretch>
        </p:blipFill>
        <p:spPr bwMode="auto">
          <a:xfrm>
            <a:off x="1278044" y="223851"/>
            <a:ext cx="5870108" cy="954995"/>
          </a:xfrm>
          <a:prstGeom prst="rect">
            <a:avLst/>
          </a:prstGeom>
          <a:noFill/>
          <a:ln w="9525">
            <a:noFill/>
            <a:miter lim="800000"/>
            <a:headEnd/>
            <a:tailEnd/>
          </a:ln>
        </p:spPr>
      </p:pic>
      <p:sp>
        <p:nvSpPr>
          <p:cNvPr id="7" name="Title 1"/>
          <p:cNvSpPr txBox="1">
            <a:spLocks/>
          </p:cNvSpPr>
          <p:nvPr/>
        </p:nvSpPr>
        <p:spPr>
          <a:xfrm>
            <a:off x="1577176" y="2913660"/>
            <a:ext cx="2100090" cy="72242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rPr>
              <a:t>Vježbe VII</a:t>
            </a:r>
            <a:endParaRPr lang="en-GB" sz="3000" b="1" dirty="0">
              <a:solidFill>
                <a:schemeClr val="tx2">
                  <a:lumMod val="60000"/>
                  <a:lumOff val="4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463954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
        <p:nvSpPr>
          <p:cNvPr id="3" name="Rounded Rectangle 2"/>
          <p:cNvSpPr/>
          <p:nvPr/>
        </p:nvSpPr>
        <p:spPr>
          <a:xfrm>
            <a:off x="307379" y="163976"/>
            <a:ext cx="8529242" cy="542632"/>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Grupa svjetske banke </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Rounded Rectangle 3"/>
          <p:cNvSpPr/>
          <p:nvPr/>
        </p:nvSpPr>
        <p:spPr>
          <a:xfrm>
            <a:off x="336371" y="1052736"/>
            <a:ext cx="2110782" cy="4320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ISTORIJAT</a:t>
            </a:r>
            <a:endParaRPr lang="en-GB" dirty="0"/>
          </a:p>
        </p:txBody>
      </p:sp>
      <p:sp>
        <p:nvSpPr>
          <p:cNvPr id="7" name="Content Placeholder 2"/>
          <p:cNvSpPr txBox="1">
            <a:spLocks/>
          </p:cNvSpPr>
          <p:nvPr/>
        </p:nvSpPr>
        <p:spPr>
          <a:xfrm>
            <a:off x="251520" y="1628800"/>
            <a:ext cx="8280920" cy="1479349"/>
          </a:xfrm>
          <a:prstGeom prst="rect">
            <a:avLst/>
          </a:prstGeom>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gn="just"/>
            <a:r>
              <a:rPr lang="sr-Latn-BA" b="1" i="1" dirty="0" smtClean="0">
                <a:latin typeface="Times New Roman" pitchFamily="18" charset="0"/>
                <a:cs typeface="Times New Roman" pitchFamily="18" charset="0"/>
              </a:rPr>
              <a:t>Osnovana 1944</a:t>
            </a:r>
            <a:r>
              <a:rPr lang="sr-Latn-BA" dirty="0" smtClean="0">
                <a:latin typeface="Times New Roman" pitchFamily="18" charset="0"/>
                <a:cs typeface="Times New Roman" pitchFamily="18" charset="0"/>
              </a:rPr>
              <a:t>. Međunarodna banka za obnovu i razvoj – ubrzo nazvana Svjetska banka – </a:t>
            </a:r>
            <a:r>
              <a:rPr lang="sr-Latn-BA" b="1" i="1" dirty="0" smtClean="0">
                <a:latin typeface="Times New Roman" pitchFamily="18" charset="0"/>
                <a:cs typeface="Times New Roman" pitchFamily="18" charset="0"/>
              </a:rPr>
              <a:t>proširila se na usko povezanu grupu od pet razvojnih institucija</a:t>
            </a:r>
            <a:r>
              <a:rPr lang="sr-Latn-BA" dirty="0" smtClean="0">
                <a:latin typeface="Times New Roman" pitchFamily="18" charset="0"/>
                <a:cs typeface="Times New Roman" pitchFamily="18" charset="0"/>
              </a:rPr>
              <a:t>. Prvobitno su njeni zajmovi pomogli obnavljanju zemalja uništenih Drugim svjetskim ratom. </a:t>
            </a:r>
          </a:p>
          <a:p>
            <a:pPr algn="just"/>
            <a:r>
              <a:rPr lang="sr-Latn-BA" dirty="0" smtClean="0">
                <a:latin typeface="Times New Roman" pitchFamily="18" charset="0"/>
                <a:cs typeface="Times New Roman" pitchFamily="18" charset="0"/>
              </a:rPr>
              <a:t>Vremenom se fokus prebacio na obnove i razvoj, sa teškim naglaskom na infrastrukturni kao što su brane, električne mreže, sistemi za navodnjavanje, i putevi.</a:t>
            </a:r>
          </a:p>
          <a:p>
            <a:pPr algn="just"/>
            <a:r>
              <a:rPr lang="sr-Latn-BA" b="1" dirty="0" smtClean="0">
                <a:latin typeface="Times New Roman" pitchFamily="18" charset="0"/>
                <a:cs typeface="Times New Roman" pitchFamily="18" charset="0"/>
              </a:rPr>
              <a:t>Osnivanjem Međunarodne finansijske korporacije </a:t>
            </a:r>
            <a:r>
              <a:rPr lang="sr-Latn-BA" dirty="0" smtClean="0">
                <a:latin typeface="Times New Roman" pitchFamily="18" charset="0"/>
                <a:cs typeface="Times New Roman" pitchFamily="18" charset="0"/>
              </a:rPr>
              <a:t>1956.godine, institucija je postala </a:t>
            </a:r>
            <a:r>
              <a:rPr lang="sr-Latn-BA" b="1" dirty="0" smtClean="0">
                <a:latin typeface="Times New Roman" pitchFamily="18" charset="0"/>
                <a:cs typeface="Times New Roman" pitchFamily="18" charset="0"/>
              </a:rPr>
              <a:t>sposobna da pozajmljuje privatnim kompanijama i finansijskim institucijama u zemljama u razvoju</a:t>
            </a:r>
            <a:r>
              <a:rPr lang="sr-Latn-BA" dirty="0" smtClean="0">
                <a:latin typeface="Times New Roman" pitchFamily="18" charset="0"/>
                <a:cs typeface="Times New Roman" pitchFamily="18" charset="0"/>
              </a:rPr>
              <a:t>. </a:t>
            </a:r>
          </a:p>
          <a:p>
            <a:pPr algn="just"/>
            <a:r>
              <a:rPr lang="sr-Latn-BA" dirty="0" smtClean="0">
                <a:latin typeface="Times New Roman" pitchFamily="18" charset="0"/>
                <a:cs typeface="Times New Roman" pitchFamily="18" charset="0"/>
              </a:rPr>
              <a:t>A </a:t>
            </a:r>
            <a:r>
              <a:rPr lang="sr-Latn-BA" b="1" dirty="0" smtClean="0">
                <a:latin typeface="Times New Roman" pitchFamily="18" charset="0"/>
                <a:cs typeface="Times New Roman" pitchFamily="18" charset="0"/>
              </a:rPr>
              <a:t>osnivanje Međunarodne asocijacije za razvoj </a:t>
            </a:r>
            <a:r>
              <a:rPr lang="sr-Latn-BA" dirty="0" smtClean="0">
                <a:latin typeface="Times New Roman" pitchFamily="18" charset="0"/>
                <a:cs typeface="Times New Roman" pitchFamily="18" charset="0"/>
              </a:rPr>
              <a:t>1960.godine </a:t>
            </a:r>
            <a:r>
              <a:rPr lang="sr-Latn-BA" b="1" dirty="0" smtClean="0">
                <a:latin typeface="Times New Roman" pitchFamily="18" charset="0"/>
                <a:cs typeface="Times New Roman" pitchFamily="18" charset="0"/>
              </a:rPr>
              <a:t>stavilo je veći naglasak na najsiromašnije zemlje</a:t>
            </a:r>
            <a:r>
              <a:rPr lang="sr-Latn-BA" dirty="0" smtClean="0">
                <a:latin typeface="Times New Roman" pitchFamily="18" charset="0"/>
                <a:cs typeface="Times New Roman" pitchFamily="18" charset="0"/>
              </a:rPr>
              <a:t>, što je dio stalnog pomaka ka iskorenjivanju siromaštva koji je postao primarni cilj Bankarske grupe. </a:t>
            </a:r>
          </a:p>
          <a:p>
            <a:pPr algn="just"/>
            <a:r>
              <a:rPr lang="sr-Latn-BA" dirty="0" smtClean="0">
                <a:latin typeface="Times New Roman" pitchFamily="18" charset="0"/>
                <a:cs typeface="Times New Roman" pitchFamily="18" charset="0"/>
              </a:rPr>
              <a:t>Naknadno pokretanje </a:t>
            </a:r>
            <a:r>
              <a:rPr lang="sr-Latn-BA" b="1" dirty="0" smtClean="0">
                <a:latin typeface="Times New Roman" pitchFamily="18" charset="0"/>
                <a:cs typeface="Times New Roman" pitchFamily="18" charset="0"/>
              </a:rPr>
              <a:t>Međunarodnog centra za rješavanje investiocionih sporova </a:t>
            </a:r>
            <a:r>
              <a:rPr lang="sr-Latn-BA" dirty="0" smtClean="0">
                <a:latin typeface="Times New Roman" pitchFamily="18" charset="0"/>
                <a:cs typeface="Times New Roman" pitchFamily="18" charset="0"/>
              </a:rPr>
              <a:t>i </a:t>
            </a:r>
            <a:r>
              <a:rPr lang="sr-Latn-BA" b="1" dirty="0" smtClean="0">
                <a:latin typeface="Times New Roman" pitchFamily="18" charset="0"/>
                <a:cs typeface="Times New Roman" pitchFamily="18" charset="0"/>
              </a:rPr>
              <a:t>Multilateralne agencije za ulaganja </a:t>
            </a:r>
            <a:r>
              <a:rPr lang="sr-Latn-BA" dirty="0" smtClean="0">
                <a:latin typeface="Times New Roman" pitchFamily="18" charset="0"/>
                <a:cs typeface="Times New Roman" pitchFamily="18" charset="0"/>
              </a:rPr>
              <a:t>dodatno je zaokružilo sposobnost Bankarske grupe da </a:t>
            </a:r>
            <a:r>
              <a:rPr lang="sr-Latn-BA" b="1" dirty="0" smtClean="0">
                <a:latin typeface="Times New Roman" pitchFamily="18" charset="0"/>
                <a:cs typeface="Times New Roman" pitchFamily="18" charset="0"/>
              </a:rPr>
              <a:t>globalne finansijske resurse poveže sa potrebama zemalja u razvoju</a:t>
            </a:r>
            <a:r>
              <a:rPr lang="sr-Latn-BA" dirty="0" smtClean="0">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17926020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
        <p:nvSpPr>
          <p:cNvPr id="4" name="Rounded Rectangle 3"/>
          <p:cNvSpPr/>
          <p:nvPr/>
        </p:nvSpPr>
        <p:spPr>
          <a:xfrm>
            <a:off x="307379" y="163976"/>
            <a:ext cx="8529242" cy="542632"/>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Grupa svjetske banke </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5" name="Content Placeholder 2"/>
          <p:cNvSpPr txBox="1">
            <a:spLocks/>
          </p:cNvSpPr>
          <p:nvPr/>
        </p:nvSpPr>
        <p:spPr>
          <a:xfrm>
            <a:off x="179512" y="1055790"/>
            <a:ext cx="8280920" cy="2229194"/>
          </a:xfrm>
          <a:prstGeom prst="rect">
            <a:avLst/>
          </a:prstGeom>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gn="just"/>
            <a:r>
              <a:rPr lang="sr-Latn-BA" b="1" dirty="0" smtClean="0">
                <a:latin typeface="Times New Roman" pitchFamily="18" charset="0"/>
                <a:cs typeface="Times New Roman" pitchFamily="18" charset="0"/>
              </a:rPr>
              <a:t>Danas rad </a:t>
            </a:r>
            <a:r>
              <a:rPr lang="sr-Latn-BA" dirty="0" smtClean="0">
                <a:latin typeface="Times New Roman" pitchFamily="18" charset="0"/>
                <a:cs typeface="Times New Roman" pitchFamily="18" charset="0"/>
              </a:rPr>
              <a:t>Bankarske grupe pogađa gotovo svaki sektor koji je važan za borbu protiv siromaštva, podržavanje ekonomskog rasta i obezbjeđivanje održivih dobitaka u kvalitetu života ljudi u zemljama u razvoju.  </a:t>
            </a:r>
          </a:p>
          <a:p>
            <a:pPr algn="just"/>
            <a:r>
              <a:rPr lang="sr-Latn-BA" b="1" dirty="0" smtClean="0">
                <a:latin typeface="Times New Roman" pitchFamily="18" charset="0"/>
                <a:cs typeface="Times New Roman" pitchFamily="18" charset="0"/>
              </a:rPr>
              <a:t>Iako je izbor projekata i dalje najvažniji</a:t>
            </a:r>
            <a:r>
              <a:rPr lang="sr-Latn-BA" dirty="0" smtClean="0">
                <a:latin typeface="Times New Roman" pitchFamily="18" charset="0"/>
                <a:cs typeface="Times New Roman" pitchFamily="18" charset="0"/>
              </a:rPr>
              <a:t>, Bankarska grupa </a:t>
            </a:r>
            <a:r>
              <a:rPr lang="sr-Latn-BA" b="1" dirty="0" smtClean="0">
                <a:latin typeface="Times New Roman" pitchFamily="18" charset="0"/>
                <a:cs typeface="Times New Roman" pitchFamily="18" charset="0"/>
              </a:rPr>
              <a:t>prepoznaje širok spektar faktora koji su presudni za uspjeh </a:t>
            </a:r>
            <a:r>
              <a:rPr lang="sr-Latn-BA" dirty="0" smtClean="0">
                <a:latin typeface="Times New Roman" pitchFamily="18" charset="0"/>
                <a:cs typeface="Times New Roman" pitchFamily="18" charset="0"/>
              </a:rPr>
              <a:t>–efikasne institucije, zdrave politike, kontinuirano učenje kroz procjenu i razmjenu znanja, partnerstvo, uključujući i privatni sektor. Bankarska grupa ima </a:t>
            </a:r>
            <a:r>
              <a:rPr lang="sr-Latn-BA" b="1" dirty="0" smtClean="0">
                <a:latin typeface="Times New Roman" pitchFamily="18" charset="0"/>
                <a:cs typeface="Times New Roman" pitchFamily="18" charset="0"/>
              </a:rPr>
              <a:t>dugogodišnje odnose sa više od 180 zemalja </a:t>
            </a:r>
            <a:r>
              <a:rPr lang="sr-Latn-BA" dirty="0" smtClean="0">
                <a:latin typeface="Times New Roman" pitchFamily="18" charset="0"/>
                <a:cs typeface="Times New Roman" pitchFamily="18" charset="0"/>
              </a:rPr>
              <a:t>članica, i koristi ih za rješavanje razvojnih izazova  koji su sve više globalni. </a:t>
            </a:r>
          </a:p>
          <a:p>
            <a:pPr algn="just"/>
            <a:r>
              <a:rPr lang="sr-Latn-BA" b="1" dirty="0" smtClean="0">
                <a:latin typeface="Times New Roman" pitchFamily="18" charset="0"/>
                <a:cs typeface="Times New Roman" pitchFamily="18" charset="0"/>
              </a:rPr>
              <a:t>U kritičnim pitanjima </a:t>
            </a:r>
            <a:r>
              <a:rPr lang="sr-Latn-BA" dirty="0" smtClean="0">
                <a:latin typeface="Times New Roman" pitchFamily="18" charset="0"/>
                <a:cs typeface="Times New Roman" pitchFamily="18" charset="0"/>
              </a:rPr>
              <a:t>kao što su klimatske promjene, pandemije, i prisilne migracije, </a:t>
            </a:r>
            <a:r>
              <a:rPr lang="sr-Latn-BA" b="1" dirty="0" smtClean="0">
                <a:latin typeface="Times New Roman" pitchFamily="18" charset="0"/>
                <a:cs typeface="Times New Roman" pitchFamily="18" charset="0"/>
              </a:rPr>
              <a:t>Bankarska grupa igra vodeću ulogu </a:t>
            </a:r>
            <a:r>
              <a:rPr lang="sr-Latn-BA" dirty="0" smtClean="0">
                <a:latin typeface="Times New Roman" pitchFamily="18" charset="0"/>
                <a:cs typeface="Times New Roman" pitchFamily="18" charset="0"/>
              </a:rPr>
              <a:t>jer razvija diskusiju među članicama svojih zemalja i širokim nizom partnera. Može pomoći u rješavanju kriza, istovremeno gradeći temelje za dugoročniji održivi razvoj. </a:t>
            </a:r>
          </a:p>
        </p:txBody>
      </p:sp>
      <p:sp>
        <p:nvSpPr>
          <p:cNvPr id="6" name="Content Placeholder 2"/>
          <p:cNvSpPr txBox="1">
            <a:spLocks/>
          </p:cNvSpPr>
          <p:nvPr/>
        </p:nvSpPr>
        <p:spPr>
          <a:xfrm>
            <a:off x="307379" y="4797152"/>
            <a:ext cx="8280920" cy="1512168"/>
          </a:xfrm>
          <a:prstGeom prst="rect">
            <a:avLst/>
          </a:prstGeom>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gn="just"/>
            <a:r>
              <a:rPr lang="sr-Latn-BA" b="1" dirty="0" smtClean="0">
                <a:latin typeface="Times New Roman" pitchFamily="18" charset="0"/>
                <a:cs typeface="Times New Roman" pitchFamily="18" charset="0"/>
              </a:rPr>
              <a:t>Evolucija bankarske grupe </a:t>
            </a:r>
            <a:r>
              <a:rPr lang="sr-Latn-BA" dirty="0" smtClean="0">
                <a:latin typeface="Times New Roman" pitchFamily="18" charset="0"/>
                <a:cs typeface="Times New Roman" pitchFamily="18" charset="0"/>
              </a:rPr>
              <a:t>takođe se ogleda u raznolikosti multidiciplinarnog osoblja, koje uključuje ekonomiste, stručnjake za javnu politiku, stračnjake za društvene nauke sa sjedištem u Vašingtonu i na terenu.  </a:t>
            </a:r>
          </a:p>
        </p:txBody>
      </p:sp>
    </p:spTree>
    <p:extLst>
      <p:ext uri="{BB962C8B-B14F-4D97-AF65-F5344CB8AC3E}">
        <p14:creationId xmlns:p14="http://schemas.microsoft.com/office/powerpoint/2010/main" val="25653123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
        <p:nvSpPr>
          <p:cNvPr id="3" name="Rounded Rectangle 2"/>
          <p:cNvSpPr/>
          <p:nvPr/>
        </p:nvSpPr>
        <p:spPr>
          <a:xfrm>
            <a:off x="307379" y="163976"/>
            <a:ext cx="8529242" cy="542632"/>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Grupa svjetske banke </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Content Placeholder 2"/>
          <p:cNvSpPr txBox="1">
            <a:spLocks/>
          </p:cNvSpPr>
          <p:nvPr/>
        </p:nvSpPr>
        <p:spPr>
          <a:xfrm>
            <a:off x="307379" y="1268760"/>
            <a:ext cx="8280920" cy="1512168"/>
          </a:xfrm>
          <a:prstGeom prst="rect">
            <a:avLst/>
          </a:prstGeom>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gn="just"/>
            <a:r>
              <a:rPr lang="sr-Latn-BA" b="1" dirty="0" smtClean="0">
                <a:latin typeface="Times New Roman" pitchFamily="18" charset="0"/>
                <a:cs typeface="Times New Roman" pitchFamily="18" charset="0"/>
              </a:rPr>
              <a:t>Svjetska </a:t>
            </a:r>
            <a:r>
              <a:rPr lang="sr-Latn-BA" dirty="0" smtClean="0">
                <a:latin typeface="Times New Roman" pitchFamily="18" charset="0"/>
                <a:cs typeface="Times New Roman" pitchFamily="18" charset="0"/>
              </a:rPr>
              <a:t>banka ima 189 zemalja članica. Ove države članice predstavljaju </a:t>
            </a:r>
            <a:r>
              <a:rPr lang="sr-Latn-BA" b="1" dirty="0" smtClean="0">
                <a:latin typeface="Times New Roman" pitchFamily="18" charset="0"/>
                <a:cs typeface="Times New Roman" pitchFamily="18" charset="0"/>
              </a:rPr>
              <a:t>Odbor guvernera</a:t>
            </a:r>
            <a:r>
              <a:rPr lang="sr-Latn-BA" dirty="0" smtClean="0">
                <a:latin typeface="Times New Roman" pitchFamily="18" charset="0"/>
                <a:cs typeface="Times New Roman" pitchFamily="18" charset="0"/>
              </a:rPr>
              <a:t> koji su glavni kreator politike u Svjetskoj banci. Generalno, guverneri su ministri finansija zemalja članica ili ministri razvoja. Oni se sastaju jednom godišnje na godišnjim sastancima odbora guvernera Grupe Svjetske banke i Međunarodnog monetarnog fonda. </a:t>
            </a:r>
          </a:p>
          <a:p>
            <a:pPr algn="just"/>
            <a:r>
              <a:rPr lang="sr-Latn-BA" dirty="0" smtClean="0">
                <a:latin typeface="Times New Roman" pitchFamily="18" charset="0"/>
                <a:cs typeface="Times New Roman" pitchFamily="18" charset="0"/>
              </a:rPr>
              <a:t>Guverneri </a:t>
            </a:r>
            <a:r>
              <a:rPr lang="sr-Latn-BA" b="1" dirty="0" smtClean="0">
                <a:latin typeface="Times New Roman" pitchFamily="18" charset="0"/>
                <a:cs typeface="Times New Roman" pitchFamily="18" charset="0"/>
              </a:rPr>
              <a:t>delegiraju određene dužnosti na 25 izvršnih direktora</a:t>
            </a:r>
            <a:r>
              <a:rPr lang="sr-Latn-BA" dirty="0" smtClean="0">
                <a:latin typeface="Times New Roman" pitchFamily="18" charset="0"/>
                <a:cs typeface="Times New Roman" pitchFamily="18" charset="0"/>
              </a:rPr>
              <a:t>, koji rade na licu mjesta u Banci. Pet najvećih članica imenuje izvršnog direktora, dok ostale zemlje članice predstavljaju izabrani izvršni direktori. </a:t>
            </a:r>
          </a:p>
          <a:p>
            <a:pPr algn="just"/>
            <a:r>
              <a:rPr lang="sr-Latn-BA" dirty="0" smtClean="0">
                <a:latin typeface="Times New Roman" pitchFamily="18" charset="0"/>
                <a:cs typeface="Times New Roman" pitchFamily="18" charset="0"/>
              </a:rPr>
              <a:t>Predsjednik Grupe Svjetske banke predsjedava sastancima odbora direktora i odgovoran je za cjelokupno upravljanje Bankom. Predsjednika bira Odbor izvršnih direktora na petogodišnji mandat koji se može obnoviti. Izvršni direktori čine odbore direktora Svjetske banke. Obično se sastaju najmanje dva puta nedjeljeno kako bi </a:t>
            </a:r>
            <a:r>
              <a:rPr lang="sr-Latn-BA" b="1" dirty="0" smtClean="0">
                <a:latin typeface="Times New Roman" pitchFamily="18" charset="0"/>
                <a:cs typeface="Times New Roman" pitchFamily="18" charset="0"/>
              </a:rPr>
              <a:t>nadgledali poslovanje Banke</a:t>
            </a:r>
            <a:r>
              <a:rPr lang="sr-Latn-BA" dirty="0" smtClean="0">
                <a:latin typeface="Times New Roman" pitchFamily="18" charset="0"/>
                <a:cs typeface="Times New Roman" pitchFamily="18" charset="0"/>
              </a:rPr>
              <a:t>, uključujući:</a:t>
            </a:r>
          </a:p>
          <a:p>
            <a:pPr marL="0" indent="0" algn="just">
              <a:buNone/>
            </a:pPr>
            <a:r>
              <a:rPr lang="sr-Latn-BA" dirty="0">
                <a:latin typeface="Times New Roman" pitchFamily="18" charset="0"/>
                <a:cs typeface="Times New Roman" pitchFamily="18" charset="0"/>
              </a:rPr>
              <a:t> </a:t>
            </a:r>
            <a:r>
              <a:rPr lang="sr-Latn-BA" dirty="0" smtClean="0">
                <a:latin typeface="Times New Roman" pitchFamily="18" charset="0"/>
                <a:cs typeface="Times New Roman" pitchFamily="18" charset="0"/>
              </a:rPr>
              <a:t>                        *  odobravanje zajmova i garancija,</a:t>
            </a:r>
          </a:p>
          <a:p>
            <a:pPr marL="0" indent="0" algn="just">
              <a:buNone/>
            </a:pPr>
            <a:r>
              <a:rPr lang="sr-Latn-BA" dirty="0">
                <a:latin typeface="Times New Roman" pitchFamily="18" charset="0"/>
                <a:cs typeface="Times New Roman" pitchFamily="18" charset="0"/>
              </a:rPr>
              <a:t> </a:t>
            </a:r>
            <a:r>
              <a:rPr lang="sr-Latn-BA" dirty="0" smtClean="0">
                <a:latin typeface="Times New Roman" pitchFamily="18" charset="0"/>
                <a:cs typeface="Times New Roman" pitchFamily="18" charset="0"/>
              </a:rPr>
              <a:t>                        *  nove politike</a:t>
            </a:r>
          </a:p>
          <a:p>
            <a:pPr marL="0" indent="0" algn="just">
              <a:buNone/>
            </a:pPr>
            <a:r>
              <a:rPr lang="sr-Latn-BA" dirty="0">
                <a:latin typeface="Times New Roman" pitchFamily="18" charset="0"/>
                <a:cs typeface="Times New Roman" pitchFamily="18" charset="0"/>
              </a:rPr>
              <a:t> </a:t>
            </a:r>
            <a:r>
              <a:rPr lang="sr-Latn-BA" dirty="0" smtClean="0">
                <a:latin typeface="Times New Roman" pitchFamily="18" charset="0"/>
                <a:cs typeface="Times New Roman" pitchFamily="18" charset="0"/>
              </a:rPr>
              <a:t>                        * administrativni budžet</a:t>
            </a:r>
          </a:p>
          <a:p>
            <a:pPr marL="0" indent="0" algn="just">
              <a:buNone/>
            </a:pPr>
            <a:r>
              <a:rPr lang="sr-Latn-BA" dirty="0">
                <a:latin typeface="Times New Roman" pitchFamily="18" charset="0"/>
                <a:cs typeface="Times New Roman" pitchFamily="18" charset="0"/>
              </a:rPr>
              <a:t> </a:t>
            </a:r>
            <a:r>
              <a:rPr lang="sr-Latn-BA" dirty="0" smtClean="0">
                <a:latin typeface="Times New Roman" pitchFamily="18" charset="0"/>
                <a:cs typeface="Times New Roman" pitchFamily="18" charset="0"/>
              </a:rPr>
              <a:t>                        * strategije pomoći zemlji i odluke o zaduživanju i finansijske odluke. </a:t>
            </a:r>
          </a:p>
          <a:p>
            <a:pPr algn="just"/>
            <a:r>
              <a:rPr lang="sr-Latn-BA" dirty="0" smtClean="0">
                <a:latin typeface="Times New Roman" pitchFamily="18" charset="0"/>
                <a:cs typeface="Times New Roman" pitchFamily="18" charset="0"/>
              </a:rPr>
              <a:t> </a:t>
            </a:r>
          </a:p>
        </p:txBody>
      </p:sp>
      <p:sp>
        <p:nvSpPr>
          <p:cNvPr id="6" name="Rounded Rectangle 5"/>
          <p:cNvSpPr/>
          <p:nvPr/>
        </p:nvSpPr>
        <p:spPr>
          <a:xfrm>
            <a:off x="327098" y="836712"/>
            <a:ext cx="2948757" cy="4320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ORGANIZACIJA</a:t>
            </a:r>
            <a:endParaRPr lang="en-GB" dirty="0"/>
          </a:p>
        </p:txBody>
      </p:sp>
    </p:spTree>
    <p:extLst>
      <p:ext uri="{BB962C8B-B14F-4D97-AF65-F5344CB8AC3E}">
        <p14:creationId xmlns:p14="http://schemas.microsoft.com/office/powerpoint/2010/main" val="35858964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
        <p:nvSpPr>
          <p:cNvPr id="3" name="Rounded Rectangle 2"/>
          <p:cNvSpPr/>
          <p:nvPr/>
        </p:nvSpPr>
        <p:spPr>
          <a:xfrm>
            <a:off x="307379" y="163976"/>
            <a:ext cx="8529242" cy="542632"/>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Grupa svjetske banke </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Rounded Rectangle 3"/>
          <p:cNvSpPr/>
          <p:nvPr/>
        </p:nvSpPr>
        <p:spPr>
          <a:xfrm>
            <a:off x="327098" y="836712"/>
            <a:ext cx="2948757" cy="4320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PODRUČJE RADA</a:t>
            </a:r>
            <a:endParaRPr lang="en-GB" dirty="0"/>
          </a:p>
        </p:txBody>
      </p:sp>
      <p:sp>
        <p:nvSpPr>
          <p:cNvPr id="5" name="Content Placeholder 2"/>
          <p:cNvSpPr txBox="1">
            <a:spLocks/>
          </p:cNvSpPr>
          <p:nvPr/>
        </p:nvSpPr>
        <p:spPr>
          <a:xfrm>
            <a:off x="179512" y="1700808"/>
            <a:ext cx="8280920" cy="2160240"/>
          </a:xfrm>
          <a:prstGeom prst="rect">
            <a:avLst/>
          </a:prstGeom>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gn="just"/>
            <a:r>
              <a:rPr lang="sr-Latn-BA" dirty="0" smtClean="0">
                <a:latin typeface="Times New Roman" pitchFamily="18" charset="0"/>
                <a:cs typeface="Times New Roman" pitchFamily="18" charset="0"/>
              </a:rPr>
              <a:t>Grupa Svjetske banke </a:t>
            </a:r>
            <a:r>
              <a:rPr lang="sr-Latn-BA" b="1" dirty="0" smtClean="0">
                <a:latin typeface="Times New Roman" pitchFamily="18" charset="0"/>
                <a:cs typeface="Times New Roman" pitchFamily="18" charset="0"/>
              </a:rPr>
              <a:t>radi u svim glavnim oblastima razvoja</a:t>
            </a:r>
            <a:r>
              <a:rPr lang="sr-Latn-BA" dirty="0" smtClean="0">
                <a:latin typeface="Times New Roman" pitchFamily="18" charset="0"/>
                <a:cs typeface="Times New Roman" pitchFamily="18" charset="0"/>
              </a:rPr>
              <a:t>. </a:t>
            </a:r>
          </a:p>
          <a:p>
            <a:pPr algn="just"/>
            <a:r>
              <a:rPr lang="sr-Latn-BA" dirty="0" smtClean="0">
                <a:latin typeface="Times New Roman" pitchFamily="18" charset="0"/>
                <a:cs typeface="Times New Roman" pitchFamily="18" charset="0"/>
              </a:rPr>
              <a:t>Pruža </a:t>
            </a:r>
            <a:r>
              <a:rPr lang="sr-Latn-BA" b="1" dirty="0" smtClean="0">
                <a:latin typeface="Times New Roman" pitchFamily="18" charset="0"/>
                <a:cs typeface="Times New Roman" pitchFamily="18" charset="0"/>
              </a:rPr>
              <a:t>širok spektar finansijskih usluga</a:t>
            </a:r>
            <a:r>
              <a:rPr lang="sr-Latn-BA" dirty="0" smtClean="0">
                <a:latin typeface="Times New Roman" pitchFamily="18" charset="0"/>
                <a:cs typeface="Times New Roman" pitchFamily="18" charset="0"/>
              </a:rPr>
              <a:t>, </a:t>
            </a:r>
            <a:r>
              <a:rPr lang="sr-Latn-BA" b="1" dirty="0" smtClean="0">
                <a:latin typeface="Times New Roman" pitchFamily="18" charset="0"/>
                <a:cs typeface="Times New Roman" pitchFamily="18" charset="0"/>
              </a:rPr>
              <a:t>tehničku pomoć </a:t>
            </a:r>
            <a:r>
              <a:rPr lang="sr-Latn-BA" dirty="0" smtClean="0">
                <a:latin typeface="Times New Roman" pitchFamily="18" charset="0"/>
                <a:cs typeface="Times New Roman" pitchFamily="18" charset="0"/>
              </a:rPr>
              <a:t>i pomaže zemljama da razmjenjuju i primjenjuju inovativna znanja i rješenja za izazove sa kojima se suočavaju. </a:t>
            </a:r>
          </a:p>
          <a:p>
            <a:pPr algn="just"/>
            <a:r>
              <a:rPr lang="sr-Latn-BA" dirty="0" smtClean="0">
                <a:latin typeface="Times New Roman" pitchFamily="18" charset="0"/>
                <a:cs typeface="Times New Roman" pitchFamily="18" charset="0"/>
              </a:rPr>
              <a:t>Svjetska banka </a:t>
            </a:r>
            <a:r>
              <a:rPr lang="sr-Latn-BA" b="1" dirty="0" smtClean="0">
                <a:latin typeface="Times New Roman" pitchFamily="18" charset="0"/>
                <a:cs typeface="Times New Roman" pitchFamily="18" charset="0"/>
              </a:rPr>
              <a:t>daje kredite sa niskim kamatama i grantove zemljama u razvoju</a:t>
            </a:r>
            <a:r>
              <a:rPr lang="sr-Latn-BA" dirty="0" smtClean="0">
                <a:latin typeface="Times New Roman" pitchFamily="18" charset="0"/>
                <a:cs typeface="Times New Roman" pitchFamily="18" charset="0"/>
              </a:rPr>
              <a:t>. Ona podržava širok spektar investicija u oblastima kao što su:</a:t>
            </a:r>
          </a:p>
          <a:p>
            <a:pPr marL="0" indent="0" algn="just">
              <a:buNone/>
            </a:pPr>
            <a:endParaRPr lang="sr-Latn-BA" dirty="0" smtClean="0">
              <a:latin typeface="Times New Roman" pitchFamily="18" charset="0"/>
              <a:cs typeface="Times New Roman" pitchFamily="18" charset="0"/>
            </a:endParaRPr>
          </a:p>
        </p:txBody>
      </p:sp>
      <p:sp>
        <p:nvSpPr>
          <p:cNvPr id="7" name="Content Placeholder 2"/>
          <p:cNvSpPr txBox="1">
            <a:spLocks/>
          </p:cNvSpPr>
          <p:nvPr/>
        </p:nvSpPr>
        <p:spPr>
          <a:xfrm>
            <a:off x="179512" y="7008928"/>
            <a:ext cx="8280920" cy="3528392"/>
          </a:xfrm>
          <a:prstGeom prst="rect">
            <a:avLst/>
          </a:prstGeom>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gn="just"/>
            <a:endParaRPr lang="sr-Latn-BA" dirty="0" smtClean="0">
              <a:latin typeface="Times New Roman" pitchFamily="18" charset="0"/>
              <a:cs typeface="Times New Roman" pitchFamily="18" charset="0"/>
            </a:endParaRPr>
          </a:p>
        </p:txBody>
      </p:sp>
      <p:sp>
        <p:nvSpPr>
          <p:cNvPr id="8" name="Rounded Rectangle 7"/>
          <p:cNvSpPr/>
          <p:nvPr/>
        </p:nvSpPr>
        <p:spPr>
          <a:xfrm>
            <a:off x="611560" y="3861048"/>
            <a:ext cx="1872208" cy="43204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rPr>
              <a:t>Obrazovanje </a:t>
            </a:r>
            <a:endParaRPr lang="en-GB" dirty="0">
              <a:solidFill>
                <a:schemeClr val="tx1"/>
              </a:solidFill>
            </a:endParaRPr>
          </a:p>
        </p:txBody>
      </p:sp>
      <p:sp>
        <p:nvSpPr>
          <p:cNvPr id="9" name="Rounded Rectangle 8"/>
          <p:cNvSpPr/>
          <p:nvPr/>
        </p:nvSpPr>
        <p:spPr>
          <a:xfrm>
            <a:off x="2595350" y="3861048"/>
            <a:ext cx="1872208" cy="43204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rPr>
              <a:t>Zdravstvo  </a:t>
            </a:r>
            <a:endParaRPr lang="en-GB" dirty="0">
              <a:solidFill>
                <a:schemeClr val="tx1"/>
              </a:solidFill>
            </a:endParaRPr>
          </a:p>
        </p:txBody>
      </p:sp>
      <p:sp>
        <p:nvSpPr>
          <p:cNvPr id="10" name="Rounded Rectangle 9"/>
          <p:cNvSpPr/>
          <p:nvPr/>
        </p:nvSpPr>
        <p:spPr>
          <a:xfrm>
            <a:off x="4579140" y="3861048"/>
            <a:ext cx="1872208" cy="43204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rPr>
              <a:t>Javna uprava </a:t>
            </a:r>
            <a:endParaRPr lang="en-GB" dirty="0">
              <a:solidFill>
                <a:schemeClr val="tx1"/>
              </a:solidFill>
            </a:endParaRPr>
          </a:p>
        </p:txBody>
      </p:sp>
      <p:sp>
        <p:nvSpPr>
          <p:cNvPr id="11" name="Rounded Rectangle 10"/>
          <p:cNvSpPr/>
          <p:nvPr/>
        </p:nvSpPr>
        <p:spPr>
          <a:xfrm>
            <a:off x="6562930" y="3813411"/>
            <a:ext cx="1872208" cy="43204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solidFill>
                  <a:schemeClr val="tx1"/>
                </a:solidFill>
              </a:rPr>
              <a:t>I</a:t>
            </a:r>
            <a:r>
              <a:rPr lang="sr-Latn-BA" dirty="0" smtClean="0">
                <a:solidFill>
                  <a:schemeClr val="tx1"/>
                </a:solidFill>
              </a:rPr>
              <a:t>nfrastruktura</a:t>
            </a:r>
            <a:endParaRPr lang="en-GB" dirty="0">
              <a:solidFill>
                <a:schemeClr val="tx1"/>
              </a:solidFill>
            </a:endParaRPr>
          </a:p>
        </p:txBody>
      </p:sp>
      <p:sp>
        <p:nvSpPr>
          <p:cNvPr id="12" name="Rounded Rectangle 11"/>
          <p:cNvSpPr/>
          <p:nvPr/>
        </p:nvSpPr>
        <p:spPr>
          <a:xfrm>
            <a:off x="1007604" y="4343064"/>
            <a:ext cx="2952328" cy="60814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rPr>
              <a:t>Razvoj finansijskog i privatnog sektora   </a:t>
            </a:r>
            <a:endParaRPr lang="en-GB" dirty="0">
              <a:solidFill>
                <a:schemeClr val="tx1"/>
              </a:solidFill>
            </a:endParaRPr>
          </a:p>
        </p:txBody>
      </p:sp>
      <p:sp>
        <p:nvSpPr>
          <p:cNvPr id="13" name="Rounded Rectangle 12"/>
          <p:cNvSpPr/>
          <p:nvPr/>
        </p:nvSpPr>
        <p:spPr>
          <a:xfrm>
            <a:off x="4139952" y="4431110"/>
            <a:ext cx="1683786" cy="43204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solidFill>
                  <a:schemeClr val="tx1"/>
                </a:solidFill>
              </a:rPr>
              <a:t>P</a:t>
            </a:r>
            <a:r>
              <a:rPr lang="sr-Latn-BA" dirty="0" smtClean="0">
                <a:solidFill>
                  <a:schemeClr val="tx1"/>
                </a:solidFill>
              </a:rPr>
              <a:t>oljoprivreda  </a:t>
            </a:r>
            <a:endParaRPr lang="en-GB" dirty="0">
              <a:solidFill>
                <a:schemeClr val="tx1"/>
              </a:solidFill>
            </a:endParaRPr>
          </a:p>
        </p:txBody>
      </p:sp>
      <p:sp>
        <p:nvSpPr>
          <p:cNvPr id="14" name="Rounded Rectangle 13"/>
          <p:cNvSpPr/>
          <p:nvPr/>
        </p:nvSpPr>
        <p:spPr>
          <a:xfrm>
            <a:off x="5940152" y="4413845"/>
            <a:ext cx="2494986" cy="53735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rPr>
              <a:t>Upravljanje životnom sredinom   </a:t>
            </a:r>
            <a:endParaRPr lang="en-GB" dirty="0">
              <a:solidFill>
                <a:schemeClr val="tx1"/>
              </a:solidFill>
            </a:endParaRPr>
          </a:p>
        </p:txBody>
      </p:sp>
      <p:sp>
        <p:nvSpPr>
          <p:cNvPr id="15" name="Rounded Rectangle 14"/>
          <p:cNvSpPr/>
          <p:nvPr/>
        </p:nvSpPr>
        <p:spPr>
          <a:xfrm>
            <a:off x="3383868" y="4998843"/>
            <a:ext cx="3420380" cy="43204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rPr>
              <a:t>Upravljanje prirodnim resursima   </a:t>
            </a:r>
            <a:endParaRPr lang="en-GB" dirty="0">
              <a:solidFill>
                <a:schemeClr val="tx1"/>
              </a:solidFill>
            </a:endParaRPr>
          </a:p>
        </p:txBody>
      </p:sp>
      <p:sp>
        <p:nvSpPr>
          <p:cNvPr id="16" name="Content Placeholder 2"/>
          <p:cNvSpPr txBox="1">
            <a:spLocks/>
          </p:cNvSpPr>
          <p:nvPr/>
        </p:nvSpPr>
        <p:spPr>
          <a:xfrm>
            <a:off x="438680" y="5639508"/>
            <a:ext cx="8280920" cy="1101860"/>
          </a:xfrm>
          <a:prstGeom prst="rect">
            <a:avLst/>
          </a:prstGeom>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gn="just"/>
            <a:r>
              <a:rPr lang="sr-Latn-BA" dirty="0" smtClean="0">
                <a:latin typeface="Times New Roman" pitchFamily="18" charset="0"/>
                <a:cs typeface="Times New Roman" pitchFamily="18" charset="0"/>
              </a:rPr>
              <a:t>Neki od njenih projekata sufinansiraju se sa vladama, drugim multilateralnim institucijama, komercijalnim bankama, izvozno-kreditnim agencijama i investitorima iz privatnog sektora</a:t>
            </a:r>
            <a:r>
              <a:rPr lang="sr-Latn-BA" b="1" dirty="0" smtClean="0">
                <a:latin typeface="Times New Roman" pitchFamily="18" charset="0"/>
                <a:cs typeface="Times New Roman" pitchFamily="18" charset="0"/>
              </a:rPr>
              <a:t>. </a:t>
            </a:r>
            <a:endParaRPr lang="sr-Latn-BA"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3869172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
        <p:nvSpPr>
          <p:cNvPr id="3" name="Rounded Rectangle 2"/>
          <p:cNvSpPr/>
          <p:nvPr/>
        </p:nvSpPr>
        <p:spPr>
          <a:xfrm>
            <a:off x="307379" y="163976"/>
            <a:ext cx="8529242" cy="542632"/>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Grupa svjetske banke </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Content Placeholder 2"/>
          <p:cNvSpPr txBox="1">
            <a:spLocks/>
          </p:cNvSpPr>
          <p:nvPr/>
        </p:nvSpPr>
        <p:spPr>
          <a:xfrm>
            <a:off x="307379" y="908720"/>
            <a:ext cx="8280920" cy="720080"/>
          </a:xfrm>
          <a:prstGeom prst="rect">
            <a:avLst/>
          </a:prstGeom>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gn="just"/>
            <a:r>
              <a:rPr lang="sr-Latn-BA" dirty="0" smtClean="0">
                <a:latin typeface="Times New Roman" pitchFamily="18" charset="0"/>
                <a:cs typeface="Times New Roman" pitchFamily="18" charset="0"/>
              </a:rPr>
              <a:t>Od 1947.godine Svjetska banka finansirala je preko 12.000 razvojnih projekta, putem tradicionalnih zajmova, beskamatnih kredita, i grantova. </a:t>
            </a:r>
          </a:p>
          <a:p>
            <a:pPr marL="0" indent="0" algn="just">
              <a:buNone/>
            </a:pPr>
            <a:endParaRPr lang="sr-Latn-BA" dirty="0" smtClean="0">
              <a:latin typeface="Times New Roman" pitchFamily="18" charset="0"/>
              <a:cs typeface="Times New Roman" pitchFamily="18" charset="0"/>
            </a:endParaRPr>
          </a:p>
        </p:txBody>
      </p:sp>
      <p:sp>
        <p:nvSpPr>
          <p:cNvPr id="7" name="Content Placeholder 2"/>
          <p:cNvSpPr txBox="1">
            <a:spLocks/>
          </p:cNvSpPr>
          <p:nvPr/>
        </p:nvSpPr>
        <p:spPr>
          <a:xfrm>
            <a:off x="4932525" y="1488613"/>
            <a:ext cx="4049577" cy="3880773"/>
          </a:xfrm>
          <a:prstGeom prst="rect">
            <a:avLst/>
          </a:prstGeom>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buFont typeface="Wingdings 3" charset="2"/>
              <a:buNone/>
            </a:pPr>
            <a:r>
              <a:rPr lang="en-US" b="1" dirty="0" smtClean="0"/>
              <a:t>Regional</a:t>
            </a:r>
            <a:r>
              <a:rPr lang="ru-RU" b="1" dirty="0" smtClean="0"/>
              <a:t> </a:t>
            </a:r>
            <a:endParaRPr lang="sr-Latn-BA" b="1" dirty="0" smtClean="0"/>
          </a:p>
          <a:p>
            <a:r>
              <a:rPr lang="en-US" dirty="0" smtClean="0"/>
              <a:t>Afrika</a:t>
            </a:r>
            <a:r>
              <a:rPr lang="ru-RU" dirty="0" smtClean="0"/>
              <a:t> </a:t>
            </a:r>
            <a:endParaRPr lang="sr-Latn-BA" dirty="0" smtClean="0"/>
          </a:p>
          <a:p>
            <a:r>
              <a:rPr lang="en-US" dirty="0" smtClean="0"/>
              <a:t>Istočna</a:t>
            </a:r>
            <a:r>
              <a:rPr lang="ru-RU" dirty="0" smtClean="0"/>
              <a:t> </a:t>
            </a:r>
            <a:r>
              <a:rPr lang="en-US" dirty="0" smtClean="0"/>
              <a:t>Azija</a:t>
            </a:r>
            <a:r>
              <a:rPr lang="ru-RU" dirty="0" smtClean="0"/>
              <a:t> </a:t>
            </a:r>
            <a:r>
              <a:rPr lang="en-US" dirty="0" err="1" smtClean="0"/>
              <a:t>i</a:t>
            </a:r>
            <a:r>
              <a:rPr lang="ru-RU" dirty="0" smtClean="0"/>
              <a:t> </a:t>
            </a:r>
            <a:r>
              <a:rPr lang="en-US" dirty="0" smtClean="0"/>
              <a:t>Pacifik</a:t>
            </a:r>
            <a:r>
              <a:rPr lang="ru-RU" dirty="0" smtClean="0"/>
              <a:t> </a:t>
            </a:r>
            <a:endParaRPr lang="sr-Latn-BA" dirty="0" smtClean="0"/>
          </a:p>
          <a:p>
            <a:r>
              <a:rPr lang="en-US" dirty="0" err="1" smtClean="0"/>
              <a:t>Evrop</a:t>
            </a:r>
            <a:r>
              <a:rPr lang="sr-Latn-BA" dirty="0" smtClean="0"/>
              <a:t>a</a:t>
            </a:r>
            <a:r>
              <a:rPr lang="ru-RU" dirty="0" smtClean="0"/>
              <a:t> </a:t>
            </a:r>
            <a:r>
              <a:rPr lang="en-US" dirty="0" err="1" smtClean="0"/>
              <a:t>i</a:t>
            </a:r>
            <a:r>
              <a:rPr lang="ru-RU" dirty="0" smtClean="0"/>
              <a:t> </a:t>
            </a:r>
            <a:r>
              <a:rPr lang="en-US" dirty="0" smtClean="0"/>
              <a:t>Centraln</a:t>
            </a:r>
            <a:r>
              <a:rPr lang="sr-Latn-BA" dirty="0" smtClean="0"/>
              <a:t>a</a:t>
            </a:r>
            <a:r>
              <a:rPr lang="ru-RU" dirty="0" smtClean="0"/>
              <a:t> </a:t>
            </a:r>
            <a:r>
              <a:rPr lang="en-US" dirty="0" err="1" smtClean="0"/>
              <a:t>Aziji</a:t>
            </a:r>
            <a:r>
              <a:rPr lang="ru-RU" dirty="0" smtClean="0"/>
              <a:t> </a:t>
            </a:r>
            <a:endParaRPr lang="sr-Latn-BA" dirty="0" smtClean="0"/>
          </a:p>
          <a:p>
            <a:r>
              <a:rPr lang="en-US" dirty="0" err="1" smtClean="0"/>
              <a:t>Latinsk</a:t>
            </a:r>
            <a:r>
              <a:rPr lang="sr-Latn-BA" dirty="0" smtClean="0"/>
              <a:t>a</a:t>
            </a:r>
            <a:r>
              <a:rPr lang="ru-RU" dirty="0" smtClean="0"/>
              <a:t> </a:t>
            </a:r>
            <a:r>
              <a:rPr lang="en-US" dirty="0" err="1" smtClean="0"/>
              <a:t>Ameri</a:t>
            </a:r>
            <a:r>
              <a:rPr lang="sr-Latn-BA" dirty="0" smtClean="0"/>
              <a:t>ka</a:t>
            </a:r>
            <a:r>
              <a:rPr lang="ru-RU" dirty="0" smtClean="0"/>
              <a:t> </a:t>
            </a:r>
            <a:r>
              <a:rPr lang="en-US" dirty="0" err="1" smtClean="0"/>
              <a:t>i</a:t>
            </a:r>
            <a:r>
              <a:rPr lang="ru-RU" dirty="0" smtClean="0"/>
              <a:t> </a:t>
            </a:r>
            <a:r>
              <a:rPr lang="en-US" dirty="0" smtClean="0"/>
              <a:t>Karibi</a:t>
            </a:r>
            <a:r>
              <a:rPr lang="ru-RU" dirty="0" smtClean="0"/>
              <a:t> </a:t>
            </a:r>
            <a:endParaRPr lang="sr-Latn-BA" dirty="0" smtClean="0"/>
          </a:p>
          <a:p>
            <a:r>
              <a:rPr lang="en-US" dirty="0" err="1" smtClean="0"/>
              <a:t>Bliski</a:t>
            </a:r>
            <a:r>
              <a:rPr lang="ru-RU" dirty="0" smtClean="0"/>
              <a:t> </a:t>
            </a:r>
            <a:r>
              <a:rPr lang="en-US" dirty="0" err="1" smtClean="0"/>
              <a:t>Istok</a:t>
            </a:r>
            <a:r>
              <a:rPr lang="ru-RU" dirty="0" smtClean="0"/>
              <a:t> </a:t>
            </a:r>
            <a:r>
              <a:rPr lang="en-US" dirty="0" err="1" smtClean="0"/>
              <a:t>i</a:t>
            </a:r>
            <a:r>
              <a:rPr lang="ru-RU" dirty="0" smtClean="0"/>
              <a:t> </a:t>
            </a:r>
            <a:r>
              <a:rPr lang="en-US" dirty="0" smtClean="0"/>
              <a:t>S</a:t>
            </a:r>
            <a:r>
              <a:rPr lang="sr-Latn-BA" dirty="0" smtClean="0"/>
              <a:t>j</a:t>
            </a:r>
            <a:r>
              <a:rPr lang="en-US" dirty="0" err="1" smtClean="0"/>
              <a:t>everna</a:t>
            </a:r>
            <a:r>
              <a:rPr lang="ru-RU" dirty="0" smtClean="0"/>
              <a:t> </a:t>
            </a:r>
            <a:r>
              <a:rPr lang="en-US" dirty="0" smtClean="0"/>
              <a:t>Afrika</a:t>
            </a:r>
            <a:r>
              <a:rPr lang="ru-RU" dirty="0" smtClean="0"/>
              <a:t> </a:t>
            </a:r>
            <a:endParaRPr lang="sr-Latn-BA" dirty="0" smtClean="0"/>
          </a:p>
          <a:p>
            <a:r>
              <a:rPr lang="en-US" dirty="0" err="1" smtClean="0"/>
              <a:t>Južna</a:t>
            </a:r>
            <a:r>
              <a:rPr lang="ru-RU" dirty="0" smtClean="0"/>
              <a:t> </a:t>
            </a:r>
            <a:r>
              <a:rPr lang="en-US" dirty="0" smtClean="0"/>
              <a:t>Azija</a:t>
            </a:r>
            <a:endParaRPr lang="sr-Latn-BA" dirty="0" smtClean="0"/>
          </a:p>
          <a:p>
            <a:pPr>
              <a:buFont typeface="Wingdings 3" charset="2"/>
              <a:buNone/>
            </a:pPr>
            <a:r>
              <a:rPr lang="ru-RU" dirty="0" smtClean="0"/>
              <a:t> </a:t>
            </a:r>
            <a:r>
              <a:rPr lang="en-US" b="1" dirty="0" err="1" smtClean="0"/>
              <a:t>Grupe</a:t>
            </a:r>
            <a:r>
              <a:rPr lang="ru-RU" b="1" dirty="0" smtClean="0"/>
              <a:t> </a:t>
            </a:r>
            <a:r>
              <a:rPr lang="en-US" b="1" dirty="0" err="1" smtClean="0"/>
              <a:t>zemalja</a:t>
            </a:r>
            <a:r>
              <a:rPr lang="ru-RU" b="1" dirty="0" smtClean="0"/>
              <a:t> </a:t>
            </a:r>
            <a:endParaRPr lang="sr-Latn-BA" b="1" dirty="0" smtClean="0"/>
          </a:p>
          <a:p>
            <a:r>
              <a:rPr lang="en-US" dirty="0" err="1" smtClean="0"/>
              <a:t>Evropska</a:t>
            </a:r>
            <a:r>
              <a:rPr lang="ru-RU" dirty="0" smtClean="0"/>
              <a:t> </a:t>
            </a:r>
            <a:r>
              <a:rPr lang="en-US" dirty="0" err="1" smtClean="0"/>
              <a:t>unija</a:t>
            </a:r>
            <a:r>
              <a:rPr lang="ru-RU" dirty="0" smtClean="0"/>
              <a:t> </a:t>
            </a:r>
            <a:endParaRPr lang="sr-Latn-BA" dirty="0" smtClean="0"/>
          </a:p>
          <a:p>
            <a:r>
              <a:rPr lang="en-US" dirty="0" err="1" smtClean="0"/>
              <a:t>Zemlje</a:t>
            </a:r>
            <a:r>
              <a:rPr lang="ru-RU" dirty="0" smtClean="0"/>
              <a:t> </a:t>
            </a:r>
            <a:r>
              <a:rPr lang="en-US" dirty="0" err="1" smtClean="0"/>
              <a:t>sa</a:t>
            </a:r>
            <a:r>
              <a:rPr lang="ru-RU" dirty="0" smtClean="0"/>
              <a:t> </a:t>
            </a:r>
            <a:r>
              <a:rPr lang="en-US" dirty="0" err="1" smtClean="0"/>
              <a:t>srednjim</a:t>
            </a:r>
            <a:r>
              <a:rPr lang="ru-RU" dirty="0" smtClean="0"/>
              <a:t> </a:t>
            </a:r>
            <a:r>
              <a:rPr lang="en-US" dirty="0" err="1" smtClean="0"/>
              <a:t>dohotkom</a:t>
            </a:r>
            <a:r>
              <a:rPr lang="ru-RU" dirty="0" smtClean="0"/>
              <a:t> </a:t>
            </a:r>
            <a:endParaRPr lang="sr-Latn-BA" dirty="0" smtClean="0"/>
          </a:p>
          <a:p>
            <a:r>
              <a:rPr lang="en-US" dirty="0" err="1" smtClean="0"/>
              <a:t>Organizacija</a:t>
            </a:r>
            <a:r>
              <a:rPr lang="ru-RU" dirty="0" smtClean="0"/>
              <a:t> </a:t>
            </a:r>
            <a:r>
              <a:rPr lang="en-US" dirty="0" err="1" smtClean="0"/>
              <a:t>država</a:t>
            </a:r>
            <a:r>
              <a:rPr lang="ru-RU" dirty="0" smtClean="0"/>
              <a:t> </a:t>
            </a:r>
            <a:r>
              <a:rPr lang="en-US" dirty="0" err="1" smtClean="0"/>
              <a:t>istočnih</a:t>
            </a:r>
            <a:r>
              <a:rPr lang="ru-RU" dirty="0" smtClean="0"/>
              <a:t> </a:t>
            </a:r>
            <a:r>
              <a:rPr lang="en-US" dirty="0" smtClean="0"/>
              <a:t>Kariba</a:t>
            </a:r>
            <a:r>
              <a:rPr lang="ru-RU" dirty="0" smtClean="0"/>
              <a:t> </a:t>
            </a:r>
            <a:endParaRPr lang="sr-Latn-BA" dirty="0" smtClean="0"/>
          </a:p>
          <a:p>
            <a:r>
              <a:rPr lang="en-US" dirty="0" err="1" smtClean="0"/>
              <a:t>Pacifička</a:t>
            </a:r>
            <a:r>
              <a:rPr lang="ru-RU" dirty="0" smtClean="0"/>
              <a:t> </a:t>
            </a:r>
            <a:r>
              <a:rPr lang="en-US" dirty="0" err="1" smtClean="0"/>
              <a:t>ostrva</a:t>
            </a:r>
            <a:endParaRPr lang="sr-Latn-BA" dirty="0" smtClean="0"/>
          </a:p>
          <a:p>
            <a:r>
              <a:rPr lang="ru-RU" dirty="0" smtClean="0"/>
              <a:t> </a:t>
            </a:r>
            <a:r>
              <a:rPr lang="en-US" dirty="0" smtClean="0"/>
              <a:t>Male</a:t>
            </a:r>
            <a:r>
              <a:rPr lang="ru-RU" dirty="0" smtClean="0"/>
              <a:t> </a:t>
            </a:r>
            <a:r>
              <a:rPr lang="en-US" dirty="0" err="1" smtClean="0"/>
              <a:t>države</a:t>
            </a:r>
            <a:endParaRPr lang="sr-Latn-BA" dirty="0" smtClean="0"/>
          </a:p>
          <a:p>
            <a:r>
              <a:rPr lang="ru-RU" dirty="0" smtClean="0"/>
              <a:t> </a:t>
            </a:r>
            <a:r>
              <a:rPr lang="en-US" dirty="0" err="1" smtClean="0"/>
              <a:t>Sav</a:t>
            </a:r>
            <a:r>
              <a:rPr lang="sr-Latn-BA" dirty="0" smtClean="0"/>
              <a:t>j</a:t>
            </a:r>
            <a:r>
              <a:rPr lang="en-US" dirty="0" smtClean="0"/>
              <a:t>et</a:t>
            </a:r>
            <a:r>
              <a:rPr lang="ru-RU" dirty="0" smtClean="0"/>
              <a:t> </a:t>
            </a:r>
            <a:r>
              <a:rPr lang="en-US" dirty="0" err="1" smtClean="0"/>
              <a:t>saradnju</a:t>
            </a:r>
            <a:r>
              <a:rPr lang="ru-RU" dirty="0" smtClean="0"/>
              <a:t> </a:t>
            </a:r>
            <a:r>
              <a:rPr lang="en-US" dirty="0" smtClean="0"/>
              <a:t>u</a:t>
            </a:r>
            <a:r>
              <a:rPr lang="ru-RU" dirty="0" smtClean="0"/>
              <a:t> </a:t>
            </a:r>
            <a:r>
              <a:rPr lang="en-US" dirty="0" err="1" smtClean="0"/>
              <a:t>Zalivu</a:t>
            </a:r>
            <a:r>
              <a:rPr lang="ru-RU" dirty="0" smtClean="0"/>
              <a:t> </a:t>
            </a:r>
            <a:r>
              <a:rPr lang="sr-Latn-BA" dirty="0" smtClean="0"/>
              <a:t>(Gulf Cooperation Cou</a:t>
            </a:r>
          </a:p>
          <a:p>
            <a:r>
              <a:rPr lang="sr-Latn-BA" dirty="0" smtClean="0"/>
              <a:t>Z</a:t>
            </a:r>
            <a:r>
              <a:rPr lang="en-US" dirty="0" err="1" smtClean="0"/>
              <a:t>apadna</a:t>
            </a:r>
            <a:r>
              <a:rPr lang="ru-RU" dirty="0" smtClean="0"/>
              <a:t> </a:t>
            </a:r>
            <a:r>
              <a:rPr lang="en-US" dirty="0" err="1" smtClean="0"/>
              <a:t>Evrop</a:t>
            </a:r>
            <a:r>
              <a:rPr lang="sr-Latn-BA" dirty="0" smtClean="0"/>
              <a:t>a</a:t>
            </a:r>
            <a:endParaRPr lang="en-US" sz="1000" dirty="0" smtClean="0"/>
          </a:p>
          <a:p>
            <a:r>
              <a:rPr lang="en-US" sz="1000" dirty="0" smtClean="0">
                <a:hlinkClick r:id="rId2"/>
              </a:rPr>
              <a:t>Gulf Cooperation Council</a:t>
            </a:r>
            <a:endParaRPr lang="en-US" sz="1000" dirty="0" smtClean="0"/>
          </a:p>
          <a:p>
            <a:pPr>
              <a:buFont typeface="Wingdings 3" charset="2"/>
              <a:buNone/>
            </a:pPr>
            <a:endParaRPr lang="en-US" sz="1000" dirty="0" smtClean="0"/>
          </a:p>
          <a:p>
            <a:endParaRPr lang="en-US" sz="1000" dirty="0"/>
          </a:p>
        </p:txBody>
      </p:sp>
      <p:pic>
        <p:nvPicPr>
          <p:cNvPr id="8" name="Picture 7"/>
          <p:cNvPicPr>
            <a:picLocks noChangeAspect="1"/>
          </p:cNvPicPr>
          <p:nvPr/>
        </p:nvPicPr>
        <p:blipFill>
          <a:blip r:embed="rId3"/>
          <a:stretch>
            <a:fillRect/>
          </a:stretch>
        </p:blipFill>
        <p:spPr>
          <a:xfrm>
            <a:off x="467544" y="1674693"/>
            <a:ext cx="2970019" cy="720080"/>
          </a:xfrm>
          <a:prstGeom prst="rect">
            <a:avLst/>
          </a:prstGeom>
        </p:spPr>
      </p:pic>
      <p:sp>
        <p:nvSpPr>
          <p:cNvPr id="9" name="Rounded Rectangle 8"/>
          <p:cNvSpPr/>
          <p:nvPr/>
        </p:nvSpPr>
        <p:spPr>
          <a:xfrm>
            <a:off x="1043609" y="2111738"/>
            <a:ext cx="3384376" cy="12380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GEOGRAFSKA</a:t>
            </a:r>
          </a:p>
          <a:p>
            <a:pPr algn="ctr"/>
            <a:r>
              <a:rPr lang="sr-Latn-BA" dirty="0" smtClean="0"/>
              <a:t> RASPROSTRANJENOST </a:t>
            </a:r>
            <a:endParaRPr lang="en-GB" dirty="0"/>
          </a:p>
        </p:txBody>
      </p:sp>
    </p:spTree>
    <p:extLst>
      <p:ext uri="{BB962C8B-B14F-4D97-AF65-F5344CB8AC3E}">
        <p14:creationId xmlns:p14="http://schemas.microsoft.com/office/powerpoint/2010/main" val="41631016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
        <p:nvSpPr>
          <p:cNvPr id="3" name="Rounded Rectangle 2"/>
          <p:cNvSpPr/>
          <p:nvPr/>
        </p:nvSpPr>
        <p:spPr>
          <a:xfrm>
            <a:off x="399080" y="922542"/>
            <a:ext cx="3384376" cy="56224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STRUKTURA </a:t>
            </a:r>
            <a:endParaRPr lang="en-GB" dirty="0"/>
          </a:p>
        </p:txBody>
      </p:sp>
      <p:sp>
        <p:nvSpPr>
          <p:cNvPr id="4" name="Rounded Rectangle 3"/>
          <p:cNvSpPr/>
          <p:nvPr/>
        </p:nvSpPr>
        <p:spPr>
          <a:xfrm>
            <a:off x="307379" y="163976"/>
            <a:ext cx="8529242" cy="542632"/>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Grupa svjetske banke </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6" name="Content Placeholder 2"/>
          <p:cNvSpPr txBox="1">
            <a:spLocks/>
          </p:cNvSpPr>
          <p:nvPr/>
        </p:nvSpPr>
        <p:spPr>
          <a:xfrm>
            <a:off x="298303" y="1700718"/>
            <a:ext cx="8547394" cy="975293"/>
          </a:xfrm>
          <a:prstGeom prst="rect">
            <a:avLst/>
          </a:prstGeom>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gn="just"/>
            <a:r>
              <a:rPr lang="sr-Latn-BA" dirty="0" smtClean="0">
                <a:latin typeface="Times New Roman" pitchFamily="18" charset="0"/>
                <a:cs typeface="Times New Roman" pitchFamily="18" charset="0"/>
              </a:rPr>
              <a:t>Grupa Svjetske banke jedan je od najvećih svjtskih izvora finansiranja i znanja za zemlje u razvoju. Njenih pet institucija djeli posvećenost smanjenju siromaštva, povećanju zajedničkog prosperiteta i promociji održivog razvoja.  </a:t>
            </a:r>
          </a:p>
        </p:txBody>
      </p:sp>
      <p:sp>
        <p:nvSpPr>
          <p:cNvPr id="7" name="Content Placeholder 2"/>
          <p:cNvSpPr txBox="1">
            <a:spLocks/>
          </p:cNvSpPr>
          <p:nvPr/>
        </p:nvSpPr>
        <p:spPr>
          <a:xfrm>
            <a:off x="1501139" y="3284984"/>
            <a:ext cx="7335482" cy="1974580"/>
          </a:xfrm>
          <a:prstGeom prst="rect">
            <a:avLst/>
          </a:prstGeom>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just">
              <a:buNone/>
            </a:pPr>
            <a:r>
              <a:rPr lang="sr-Latn-BA" dirty="0" smtClean="0">
                <a:latin typeface="Times New Roman" pitchFamily="18" charset="0"/>
                <a:cs typeface="Times New Roman" pitchFamily="18" charset="0"/>
              </a:rPr>
              <a:t>IBRD – obezbjeđuje finansijski razvoj i finansiranje politike </a:t>
            </a:r>
          </a:p>
          <a:p>
            <a:pPr marL="0" indent="0" algn="just">
              <a:buNone/>
            </a:pPr>
            <a:r>
              <a:rPr lang="sr-Latn-BA" dirty="0" smtClean="0">
                <a:latin typeface="Times New Roman" pitchFamily="18" charset="0"/>
                <a:cs typeface="Times New Roman" pitchFamily="18" charset="0"/>
              </a:rPr>
              <a:t>IDA – pruža zajmove i dotacije</a:t>
            </a:r>
          </a:p>
          <a:p>
            <a:pPr marL="0" indent="0" algn="just">
              <a:buNone/>
            </a:pPr>
            <a:r>
              <a:rPr lang="sr-Latn-BA" dirty="0" smtClean="0">
                <a:latin typeface="Times New Roman" pitchFamily="18" charset="0"/>
                <a:cs typeface="Times New Roman" pitchFamily="18" charset="0"/>
              </a:rPr>
              <a:t>IFC – mobiliše investicije privatnog sektora i pruža savjetodavne usluge </a:t>
            </a:r>
          </a:p>
          <a:p>
            <a:pPr marL="0" indent="0" algn="just">
              <a:buNone/>
            </a:pPr>
            <a:r>
              <a:rPr lang="sr-Latn-BA" dirty="0" smtClean="0">
                <a:latin typeface="Times New Roman" pitchFamily="18" charset="0"/>
                <a:cs typeface="Times New Roman" pitchFamily="18" charset="0"/>
              </a:rPr>
              <a:t>MIGA – pruža osiguraje od političkog rizika (garancije) </a:t>
            </a:r>
          </a:p>
          <a:p>
            <a:pPr marL="0" indent="0" algn="just">
              <a:buNone/>
            </a:pPr>
            <a:r>
              <a:rPr lang="sr-Latn-BA" dirty="0" smtClean="0">
                <a:latin typeface="Times New Roman" pitchFamily="18" charset="0"/>
                <a:cs typeface="Times New Roman" pitchFamily="18" charset="0"/>
              </a:rPr>
              <a:t>CSID rešava investicione sporove </a:t>
            </a:r>
          </a:p>
        </p:txBody>
      </p:sp>
    </p:spTree>
    <p:extLst>
      <p:ext uri="{BB962C8B-B14F-4D97-AF65-F5344CB8AC3E}">
        <p14:creationId xmlns:p14="http://schemas.microsoft.com/office/powerpoint/2010/main" val="37569742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
        <p:nvSpPr>
          <p:cNvPr id="3" name="Rounded Rectangle 2"/>
          <p:cNvSpPr/>
          <p:nvPr/>
        </p:nvSpPr>
        <p:spPr>
          <a:xfrm>
            <a:off x="307379" y="163976"/>
            <a:ext cx="8529242" cy="816752"/>
          </a:xfrm>
          <a:prstGeom prst="roundRect">
            <a:avLst/>
          </a:prstGeom>
          <a:gradFill>
            <a:gsLst>
              <a:gs pos="0">
                <a:schemeClr val="accent1">
                  <a:tint val="65000"/>
                  <a:lumMod val="110000"/>
                </a:schemeClr>
              </a:gs>
              <a:gs pos="86000">
                <a:schemeClr val="accent1">
                  <a:tint val="90000"/>
                </a:schemeClr>
              </a:gs>
            </a:gsLst>
          </a:gra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IBRD -</a:t>
            </a:r>
            <a:r>
              <a:rPr lang="en-US" sz="2000" cap="all" dirty="0"/>
              <a:t> </a:t>
            </a:r>
            <a:r>
              <a:rPr lang="en-US" sz="2000" b="1" dirty="0">
                <a:solidFill>
                  <a:schemeClr val="bg2">
                    <a:lumMod val="25000"/>
                  </a:schemeClr>
                </a:solidFill>
                <a:latin typeface="Times New Roman" panose="02020603050405020304" pitchFamily="18" charset="0"/>
                <a:cs typeface="Times New Roman" panose="02020603050405020304" pitchFamily="18" charset="0"/>
              </a:rPr>
              <a:t>INTERNATIONAL BANK FOR RECONSTRUCTION AND </a:t>
            </a:r>
            <a:r>
              <a:rPr lang="en-US" sz="2000" b="1" dirty="0" smtClean="0">
                <a:solidFill>
                  <a:schemeClr val="bg2">
                    <a:lumMod val="25000"/>
                  </a:schemeClr>
                </a:solidFill>
                <a:latin typeface="Times New Roman" panose="02020603050405020304" pitchFamily="18" charset="0"/>
                <a:cs typeface="Times New Roman" panose="02020603050405020304" pitchFamily="18" charset="0"/>
              </a:rPr>
              <a:t>DEVELOPMENT</a:t>
            </a:r>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 (Međunarodna banka za obnovu i razvoj) </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Content Placeholder 2"/>
          <p:cNvSpPr txBox="1">
            <a:spLocks/>
          </p:cNvSpPr>
          <p:nvPr/>
        </p:nvSpPr>
        <p:spPr>
          <a:xfrm>
            <a:off x="300186" y="3212976"/>
            <a:ext cx="8836621" cy="4702030"/>
          </a:xfrm>
          <a:prstGeom prst="rect">
            <a:avLst/>
          </a:prstGeom>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gn="just"/>
            <a:r>
              <a:rPr lang="sr-Latn-BA" dirty="0" smtClean="0">
                <a:latin typeface="Times New Roman" pitchFamily="18" charset="0"/>
                <a:cs typeface="Times New Roman" pitchFamily="18" charset="0"/>
              </a:rPr>
              <a:t>Krediti IBRD-a su </a:t>
            </a:r>
            <a:r>
              <a:rPr lang="sr-Latn-BA" u="sng" dirty="0" smtClean="0">
                <a:latin typeface="Times New Roman" pitchFamily="18" charset="0"/>
                <a:cs typeface="Times New Roman" pitchFamily="18" charset="0"/>
              </a:rPr>
              <a:t>namjenjeni zemljama u razvoju </a:t>
            </a:r>
            <a:r>
              <a:rPr lang="sr-Latn-BA" dirty="0" smtClean="0">
                <a:latin typeface="Times New Roman" pitchFamily="18" charset="0"/>
                <a:cs typeface="Times New Roman" pitchFamily="18" charset="0"/>
              </a:rPr>
              <a:t>srednjeg nivoa razvijenosti.</a:t>
            </a:r>
          </a:p>
          <a:p>
            <a:pPr algn="just"/>
            <a:r>
              <a:rPr lang="sr-Latn-BA" dirty="0" smtClean="0">
                <a:latin typeface="Times New Roman" pitchFamily="18" charset="0"/>
                <a:cs typeface="Times New Roman" pitchFamily="18" charset="0"/>
              </a:rPr>
              <a:t> </a:t>
            </a:r>
            <a:r>
              <a:rPr lang="sr-Latn-BA" dirty="0">
                <a:latin typeface="Times New Roman" pitchFamily="18" charset="0"/>
                <a:cs typeface="Times New Roman" pitchFamily="18" charset="0"/>
              </a:rPr>
              <a:t>IBRD je globalna razvojna institucija u 189 zemalja </a:t>
            </a:r>
            <a:r>
              <a:rPr lang="sr-Latn-BA" dirty="0" smtClean="0">
                <a:latin typeface="Times New Roman" pitchFamily="18" charset="0"/>
                <a:cs typeface="Times New Roman" pitchFamily="18" charset="0"/>
              </a:rPr>
              <a:t>članica. Sjedište joj je u Vašingtonu. </a:t>
            </a:r>
            <a:r>
              <a:rPr lang="sr-Latn-BA" b="1" dirty="0" smtClean="0">
                <a:latin typeface="Times New Roman" pitchFamily="18" charset="0"/>
                <a:cs typeface="Times New Roman" pitchFamily="18" charset="0"/>
              </a:rPr>
              <a:t>Članstvo u Banci je uslovljeno članstvom u Međunarodnom monetarnom fond</a:t>
            </a:r>
            <a:r>
              <a:rPr lang="sr-Latn-BA" dirty="0" smtClean="0">
                <a:latin typeface="Times New Roman" pitchFamily="18" charset="0"/>
                <a:cs typeface="Times New Roman" pitchFamily="18" charset="0"/>
              </a:rPr>
              <a:t>u. Banka je organizovana kao </a:t>
            </a:r>
            <a:r>
              <a:rPr lang="sr-Latn-BA" b="1" dirty="0" smtClean="0">
                <a:latin typeface="Times New Roman" pitchFamily="18" charset="0"/>
                <a:cs typeface="Times New Roman" pitchFamily="18" charset="0"/>
              </a:rPr>
              <a:t>akcionarsko društvo</a:t>
            </a:r>
            <a:r>
              <a:rPr lang="sr-Latn-BA" dirty="0" smtClean="0">
                <a:latin typeface="Times New Roman" pitchFamily="18" charset="0"/>
                <a:cs typeface="Times New Roman" pitchFamily="18" charset="0"/>
              </a:rPr>
              <a:t>.</a:t>
            </a:r>
          </a:p>
          <a:p>
            <a:pPr algn="just"/>
            <a:r>
              <a:rPr lang="sr-Latn-BA" dirty="0" smtClean="0">
                <a:latin typeface="Times New Roman" pitchFamily="18" charset="0"/>
                <a:cs typeface="Times New Roman" pitchFamily="18" charset="0"/>
              </a:rPr>
              <a:t>Njen osnivački kapital sastojao se u početku od 100.000 akcija u vrijednosti od 100.000 dolara, po akciji, odnosno ukupno 10 milijardi dolara. Udio pojedinih zemalja (</a:t>
            </a:r>
            <a:r>
              <a:rPr lang="sr-Latn-BA" b="1" dirty="0" smtClean="0">
                <a:latin typeface="Times New Roman" pitchFamily="18" charset="0"/>
                <a:cs typeface="Times New Roman" pitchFamily="18" charset="0"/>
              </a:rPr>
              <a:t>kvota)  određen je prema ekonomskoj snazi</a:t>
            </a:r>
            <a:r>
              <a:rPr lang="sr-Latn-BA" dirty="0" smtClean="0">
                <a:latin typeface="Times New Roman" pitchFamily="18" charset="0"/>
                <a:cs typeface="Times New Roman" pitchFamily="18" charset="0"/>
              </a:rPr>
              <a:t>. Zemlje članice su stvarno uplaćivale samo </a:t>
            </a:r>
            <a:r>
              <a:rPr lang="sr-Latn-BA" b="1" dirty="0" smtClean="0">
                <a:latin typeface="Times New Roman" pitchFamily="18" charset="0"/>
                <a:cs typeface="Times New Roman" pitchFamily="18" charset="0"/>
              </a:rPr>
              <a:t>20%</a:t>
            </a:r>
            <a:r>
              <a:rPr lang="sr-Latn-BA" dirty="0" smtClean="0">
                <a:latin typeface="Times New Roman" pitchFamily="18" charset="0"/>
                <a:cs typeface="Times New Roman" pitchFamily="18" charset="0"/>
              </a:rPr>
              <a:t>  od upisane kvote, i to </a:t>
            </a:r>
            <a:r>
              <a:rPr lang="sr-Latn-BA" b="1" dirty="0" smtClean="0">
                <a:latin typeface="Times New Roman" pitchFamily="18" charset="0"/>
                <a:cs typeface="Times New Roman" pitchFamily="18" charset="0"/>
              </a:rPr>
              <a:t>2% u zlatu ili dolarima, a 18% u nacionalnoj valuti</a:t>
            </a:r>
            <a:r>
              <a:rPr lang="sr-Latn-BA" dirty="0" smtClean="0">
                <a:latin typeface="Times New Roman" pitchFamily="18" charset="0"/>
                <a:cs typeface="Times New Roman" pitchFamily="18" charset="0"/>
              </a:rPr>
              <a:t>. Preostalih </a:t>
            </a:r>
            <a:r>
              <a:rPr lang="sr-Latn-BA" b="1" dirty="0" smtClean="0">
                <a:latin typeface="Times New Roman" pitchFamily="18" charset="0"/>
                <a:cs typeface="Times New Roman" pitchFamily="18" charset="0"/>
              </a:rPr>
              <a:t>80% kvote</a:t>
            </a:r>
            <a:r>
              <a:rPr lang="sr-Latn-BA" dirty="0" smtClean="0">
                <a:latin typeface="Times New Roman" pitchFamily="18" charset="0"/>
                <a:cs typeface="Times New Roman" pitchFamily="18" charset="0"/>
              </a:rPr>
              <a:t>, zemlje članice drže n</a:t>
            </a:r>
            <a:r>
              <a:rPr lang="sr-Latn-BA" b="1" dirty="0" smtClean="0">
                <a:latin typeface="Times New Roman" pitchFamily="18" charset="0"/>
                <a:cs typeface="Times New Roman" pitchFamily="18" charset="0"/>
              </a:rPr>
              <a:t>a posebnom računu kod svoje centralne banke</a:t>
            </a:r>
            <a:r>
              <a:rPr lang="sr-Latn-BA" dirty="0" smtClean="0">
                <a:latin typeface="Times New Roman" pitchFamily="18" charset="0"/>
                <a:cs typeface="Times New Roman" pitchFamily="18" charset="0"/>
              </a:rPr>
              <a:t> u nacionalnoj valuti. Ova sredstva služe kao </a:t>
            </a:r>
            <a:r>
              <a:rPr lang="sr-Latn-BA" b="1" dirty="0" smtClean="0">
                <a:latin typeface="Times New Roman" pitchFamily="18" charset="0"/>
                <a:cs typeface="Times New Roman" pitchFamily="18" charset="0"/>
              </a:rPr>
              <a:t>sigurnosna rezerva za pokriće obaveza Banke</a:t>
            </a:r>
            <a:r>
              <a:rPr lang="sr-Latn-BA" dirty="0" smtClean="0">
                <a:latin typeface="Times New Roman" pitchFamily="18" charset="0"/>
                <a:cs typeface="Times New Roman" pitchFamily="18" charset="0"/>
              </a:rPr>
              <a:t>, ukoliko se za to javi potreba. </a:t>
            </a:r>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8263" t="32500" r="76335" b="40433"/>
          <a:stretch/>
        </p:blipFill>
        <p:spPr>
          <a:xfrm>
            <a:off x="395535" y="1196752"/>
            <a:ext cx="1368152" cy="1044116"/>
          </a:xfrm>
          <a:prstGeom prst="rect">
            <a:avLst/>
          </a:prstGeom>
        </p:spPr>
      </p:pic>
      <p:sp>
        <p:nvSpPr>
          <p:cNvPr id="6" name="Content Placeholder 2"/>
          <p:cNvSpPr txBox="1">
            <a:spLocks/>
          </p:cNvSpPr>
          <p:nvPr/>
        </p:nvSpPr>
        <p:spPr>
          <a:xfrm>
            <a:off x="1763687" y="1710066"/>
            <a:ext cx="7061677" cy="1358894"/>
          </a:xfrm>
          <a:prstGeom prst="rect">
            <a:avLst/>
          </a:prstGeom>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gn="just"/>
            <a:r>
              <a:rPr lang="sr-Latn-BA" b="1" dirty="0" smtClean="0">
                <a:latin typeface="Times New Roman" pitchFamily="18" charset="0"/>
                <a:cs typeface="Times New Roman" pitchFamily="18" charset="0"/>
              </a:rPr>
              <a:t>Osnovni cilj </a:t>
            </a:r>
            <a:r>
              <a:rPr lang="sr-Latn-BA" dirty="0" smtClean="0">
                <a:latin typeface="Times New Roman" pitchFamily="18" charset="0"/>
                <a:cs typeface="Times New Roman" pitchFamily="18" charset="0"/>
              </a:rPr>
              <a:t>Međunarodne banke za obnovu i razvoj je da obezbjedi </a:t>
            </a:r>
            <a:r>
              <a:rPr lang="sr-Latn-BA" b="1" dirty="0" smtClean="0">
                <a:latin typeface="Times New Roman" pitchFamily="18" charset="0"/>
                <a:cs typeface="Times New Roman" pitchFamily="18" charset="0"/>
              </a:rPr>
              <a:t>finansiranje onih projekata koji su značajani za nacionalnu privredu</a:t>
            </a:r>
            <a:r>
              <a:rPr lang="sr-Latn-BA" dirty="0" smtClean="0">
                <a:latin typeface="Times New Roman" pitchFamily="18" charset="0"/>
                <a:cs typeface="Times New Roman" pitchFamily="18" charset="0"/>
              </a:rPr>
              <a:t>, a za koje nije zainteresovan privatni kapital (</a:t>
            </a:r>
            <a:r>
              <a:rPr lang="sr-Latn-BA" b="1" dirty="0" smtClean="0">
                <a:latin typeface="Times New Roman" pitchFamily="18" charset="0"/>
                <a:cs typeface="Times New Roman" pitchFamily="18" charset="0"/>
              </a:rPr>
              <a:t>infrastruktura</a:t>
            </a:r>
            <a:r>
              <a:rPr lang="sr-Latn-BA" dirty="0" smtClean="0">
                <a:latin typeface="Times New Roman" pitchFamily="18" charset="0"/>
                <a:cs typeface="Times New Roman" pitchFamily="18" charset="0"/>
              </a:rPr>
              <a:t>), nisu neposredno profitonosni i za </a:t>
            </a:r>
            <a:r>
              <a:rPr lang="sr-Latn-BA" b="1" dirty="0" smtClean="0">
                <a:latin typeface="Times New Roman" pitchFamily="18" charset="0"/>
                <a:cs typeface="Times New Roman" pitchFamily="18" charset="0"/>
              </a:rPr>
              <a:t>koje su potrebni veći veći iznosi ulaganja i prisutan je veći rizik.</a:t>
            </a:r>
          </a:p>
        </p:txBody>
      </p:sp>
      <p:sp>
        <p:nvSpPr>
          <p:cNvPr id="7" name="Rounded Rectangle 6"/>
          <p:cNvSpPr/>
          <p:nvPr/>
        </p:nvSpPr>
        <p:spPr>
          <a:xfrm>
            <a:off x="1979712" y="1276334"/>
            <a:ext cx="2808312" cy="35246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Ciljevi i organizacija  </a:t>
            </a:r>
            <a:endParaRPr lang="en-GB" dirty="0"/>
          </a:p>
        </p:txBody>
      </p:sp>
    </p:spTree>
    <p:extLst>
      <p:ext uri="{BB962C8B-B14F-4D97-AF65-F5344CB8AC3E}">
        <p14:creationId xmlns:p14="http://schemas.microsoft.com/office/powerpoint/2010/main" val="22445424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
        <p:nvSpPr>
          <p:cNvPr id="3" name="Rounded Rectangle 2"/>
          <p:cNvSpPr/>
          <p:nvPr/>
        </p:nvSpPr>
        <p:spPr>
          <a:xfrm>
            <a:off x="307379" y="163976"/>
            <a:ext cx="8529242" cy="816752"/>
          </a:xfrm>
          <a:prstGeom prst="roundRect">
            <a:avLst/>
          </a:prstGeom>
          <a:gradFill>
            <a:gsLst>
              <a:gs pos="0">
                <a:schemeClr val="accent1">
                  <a:tint val="65000"/>
                  <a:lumMod val="110000"/>
                </a:schemeClr>
              </a:gs>
              <a:gs pos="86000">
                <a:schemeClr val="accent1">
                  <a:tint val="90000"/>
                </a:schemeClr>
              </a:gs>
            </a:gsLst>
          </a:gra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IBRD -</a:t>
            </a:r>
            <a:r>
              <a:rPr lang="en-US" sz="2000" cap="all" dirty="0"/>
              <a:t> </a:t>
            </a:r>
            <a:r>
              <a:rPr lang="en-US" sz="2000" b="1" dirty="0">
                <a:solidFill>
                  <a:schemeClr val="bg2">
                    <a:lumMod val="25000"/>
                  </a:schemeClr>
                </a:solidFill>
                <a:latin typeface="Times New Roman" panose="02020603050405020304" pitchFamily="18" charset="0"/>
                <a:cs typeface="Times New Roman" panose="02020603050405020304" pitchFamily="18" charset="0"/>
              </a:rPr>
              <a:t>INTERNATIONAL BANK FOR RECONSTRUCTION AND </a:t>
            </a:r>
            <a:r>
              <a:rPr lang="en-US" sz="2000" b="1" dirty="0" smtClean="0">
                <a:solidFill>
                  <a:schemeClr val="bg2">
                    <a:lumMod val="25000"/>
                  </a:schemeClr>
                </a:solidFill>
                <a:latin typeface="Times New Roman" panose="02020603050405020304" pitchFamily="18" charset="0"/>
                <a:cs typeface="Times New Roman" panose="02020603050405020304" pitchFamily="18" charset="0"/>
              </a:rPr>
              <a:t>DEVELOPMENT</a:t>
            </a:r>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 (Međunarodna banka za obnovu i razvoj) </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Content Placeholder 2"/>
          <p:cNvSpPr txBox="1">
            <a:spLocks/>
          </p:cNvSpPr>
          <p:nvPr/>
        </p:nvSpPr>
        <p:spPr>
          <a:xfrm>
            <a:off x="277971" y="1463274"/>
            <a:ext cx="8547394" cy="5278094"/>
          </a:xfrm>
          <a:prstGeom prst="rect">
            <a:avLst/>
          </a:prstGeom>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gn="just">
              <a:buFont typeface="Wingdings" panose="05000000000000000000" pitchFamily="2" charset="2"/>
              <a:buChar char="§"/>
            </a:pPr>
            <a:r>
              <a:rPr lang="sr-Latn-BA" dirty="0" smtClean="0">
                <a:solidFill>
                  <a:schemeClr val="tx1"/>
                </a:solidFill>
                <a:latin typeface="Times New Roman" pitchFamily="18" charset="0"/>
                <a:cs typeface="Times New Roman" pitchFamily="18" charset="0"/>
              </a:rPr>
              <a:t>Dio </a:t>
            </a:r>
            <a:r>
              <a:rPr lang="sr-Latn-BA" b="1" dirty="0" smtClean="0">
                <a:solidFill>
                  <a:schemeClr val="tx1"/>
                </a:solidFill>
                <a:latin typeface="Times New Roman" pitchFamily="18" charset="0"/>
                <a:cs typeface="Times New Roman" pitchFamily="18" charset="0"/>
              </a:rPr>
              <a:t>kvote</a:t>
            </a:r>
            <a:r>
              <a:rPr lang="sr-Latn-BA" dirty="0" smtClean="0">
                <a:solidFill>
                  <a:schemeClr val="tx1"/>
                </a:solidFill>
                <a:latin typeface="Times New Roman" pitchFamily="18" charset="0"/>
                <a:cs typeface="Times New Roman" pitchFamily="18" charset="0"/>
              </a:rPr>
              <a:t> </a:t>
            </a:r>
            <a:r>
              <a:rPr lang="sr-Latn-BA" dirty="0">
                <a:solidFill>
                  <a:schemeClr val="tx1"/>
                </a:solidFill>
                <a:latin typeface="Times New Roman" pitchFamily="18" charset="0"/>
                <a:cs typeface="Times New Roman" pitchFamily="18" charset="0"/>
              </a:rPr>
              <a:t>koji se uplaćuje stalno se </a:t>
            </a:r>
            <a:r>
              <a:rPr lang="sr-Latn-BA" b="1" dirty="0">
                <a:solidFill>
                  <a:schemeClr val="tx1"/>
                </a:solidFill>
                <a:latin typeface="Times New Roman" pitchFamily="18" charset="0"/>
                <a:cs typeface="Times New Roman" pitchFamily="18" charset="0"/>
              </a:rPr>
              <a:t>smanjivao</a:t>
            </a:r>
            <a:r>
              <a:rPr lang="sr-Latn-BA" dirty="0">
                <a:solidFill>
                  <a:schemeClr val="tx1"/>
                </a:solidFill>
                <a:latin typeface="Times New Roman" pitchFamily="18" charset="0"/>
                <a:cs typeface="Times New Roman" pitchFamily="18" charset="0"/>
              </a:rPr>
              <a:t>, tako da sada iznosi </a:t>
            </a:r>
            <a:r>
              <a:rPr lang="sr-Latn-BA" b="1" dirty="0">
                <a:solidFill>
                  <a:schemeClr val="tx1"/>
                </a:solidFill>
                <a:latin typeface="Times New Roman" pitchFamily="18" charset="0"/>
                <a:cs typeface="Times New Roman" pitchFamily="18" charset="0"/>
              </a:rPr>
              <a:t>3%,</a:t>
            </a:r>
            <a:r>
              <a:rPr lang="sr-Latn-BA" dirty="0">
                <a:solidFill>
                  <a:schemeClr val="tx1"/>
                </a:solidFill>
                <a:latin typeface="Times New Roman" pitchFamily="18" charset="0"/>
                <a:cs typeface="Times New Roman" pitchFamily="18" charset="0"/>
              </a:rPr>
              <a:t> od čega </a:t>
            </a:r>
            <a:r>
              <a:rPr lang="sr-Latn-BA" b="1" dirty="0">
                <a:solidFill>
                  <a:schemeClr val="tx1"/>
                </a:solidFill>
                <a:latin typeface="Times New Roman" pitchFamily="18" charset="0"/>
                <a:cs typeface="Times New Roman" pitchFamily="18" charset="0"/>
              </a:rPr>
              <a:t>0,75% u zlatu ili dolarima</a:t>
            </a:r>
            <a:r>
              <a:rPr lang="sr-Latn-BA" dirty="0">
                <a:solidFill>
                  <a:schemeClr val="tx1"/>
                </a:solidFill>
                <a:latin typeface="Times New Roman" pitchFamily="18" charset="0"/>
                <a:cs typeface="Times New Roman" pitchFamily="18" charset="0"/>
              </a:rPr>
              <a:t>, a ostali dio od </a:t>
            </a:r>
            <a:r>
              <a:rPr lang="sr-Latn-BA" b="1" dirty="0">
                <a:solidFill>
                  <a:schemeClr val="tx1"/>
                </a:solidFill>
                <a:latin typeface="Times New Roman" pitchFamily="18" charset="0"/>
                <a:cs typeface="Times New Roman" pitchFamily="18" charset="0"/>
              </a:rPr>
              <a:t>2,25% u nacionalnoj valuti</a:t>
            </a:r>
            <a:r>
              <a:rPr lang="sr-Latn-BA" dirty="0">
                <a:solidFill>
                  <a:schemeClr val="tx1"/>
                </a:solidFill>
                <a:latin typeface="Times New Roman" pitchFamily="18" charset="0"/>
                <a:cs typeface="Times New Roman" pitchFamily="18" charset="0"/>
              </a:rPr>
              <a:t>, a  97% se drži u vidu sigurnosnih rezervi. </a:t>
            </a:r>
            <a:endParaRPr lang="sr-Latn-BA" dirty="0" smtClean="0">
              <a:solidFill>
                <a:schemeClr val="tx1"/>
              </a:solidFill>
              <a:latin typeface="Times New Roman" pitchFamily="18" charset="0"/>
              <a:cs typeface="Times New Roman" pitchFamily="18" charset="0"/>
            </a:endParaRPr>
          </a:p>
          <a:p>
            <a:pPr algn="just">
              <a:buFont typeface="Wingdings" panose="05000000000000000000" pitchFamily="2" charset="2"/>
              <a:buChar char="§"/>
            </a:pPr>
            <a:r>
              <a:rPr lang="sr-Latn-BA" b="1" dirty="0" smtClean="0">
                <a:latin typeface="Times New Roman" pitchFamily="18" charset="0"/>
                <a:cs typeface="Times New Roman" pitchFamily="18" charset="0"/>
              </a:rPr>
              <a:t>Osnivački </a:t>
            </a:r>
            <a:r>
              <a:rPr lang="sr-Latn-BA" b="1" dirty="0">
                <a:latin typeface="Times New Roman" pitchFamily="18" charset="0"/>
                <a:cs typeface="Times New Roman" pitchFamily="18" charset="0"/>
              </a:rPr>
              <a:t>kapital se kontinuirano </a:t>
            </a:r>
            <a:r>
              <a:rPr lang="sr-Latn-BA" b="1" dirty="0" smtClean="0">
                <a:latin typeface="Times New Roman" pitchFamily="18" charset="0"/>
                <a:cs typeface="Times New Roman" pitchFamily="18" charset="0"/>
              </a:rPr>
              <a:t>povećavao</a:t>
            </a:r>
            <a:r>
              <a:rPr lang="sr-Latn-BA" dirty="0">
                <a:latin typeface="Times New Roman" pitchFamily="18" charset="0"/>
                <a:cs typeface="Times New Roman" pitchFamily="18" charset="0"/>
              </a:rPr>
              <a:t>, tako da je ukupni upisani kapital u </a:t>
            </a:r>
            <a:r>
              <a:rPr lang="sr-Latn-BA" dirty="0">
                <a:solidFill>
                  <a:srgbClr val="FF0000"/>
                </a:solidFill>
                <a:latin typeface="Times New Roman" pitchFamily="18" charset="0"/>
                <a:cs typeface="Times New Roman" pitchFamily="18" charset="0"/>
              </a:rPr>
              <a:t>2007</a:t>
            </a:r>
            <a:r>
              <a:rPr lang="sr-Latn-BA" dirty="0">
                <a:latin typeface="Times New Roman" pitchFamily="18" charset="0"/>
                <a:cs typeface="Times New Roman" pitchFamily="18" charset="0"/>
              </a:rPr>
              <a:t>. godini dostigao iznos od 190. milijardi dolara, ali je stvarno uplaćeni kapital 6 %, dok preostala 94% čini sigurnosnu rezervu</a:t>
            </a:r>
            <a:r>
              <a:rPr lang="sr-Latn-BA" dirty="0" smtClean="0">
                <a:latin typeface="Times New Roman" pitchFamily="18" charset="0"/>
                <a:cs typeface="Times New Roman" pitchFamily="18" charset="0"/>
              </a:rPr>
              <a:t>.</a:t>
            </a:r>
          </a:p>
          <a:p>
            <a:pPr algn="just">
              <a:buFont typeface="Wingdings" panose="05000000000000000000" pitchFamily="2" charset="2"/>
              <a:buChar char="§"/>
            </a:pPr>
            <a:r>
              <a:rPr lang="sr-Latn-BA" dirty="0">
                <a:latin typeface="Times New Roman" pitchFamily="18" charset="0"/>
                <a:cs typeface="Times New Roman" pitchFamily="18" charset="0"/>
              </a:rPr>
              <a:t> </a:t>
            </a:r>
            <a:r>
              <a:rPr lang="sr-Latn-BA" b="1" dirty="0">
                <a:latin typeface="Times New Roman" pitchFamily="18" charset="0"/>
                <a:cs typeface="Times New Roman" pitchFamily="18" charset="0"/>
              </a:rPr>
              <a:t>Broj glasova </a:t>
            </a:r>
            <a:r>
              <a:rPr lang="sr-Latn-BA" dirty="0">
                <a:latin typeface="Times New Roman" pitchFamily="18" charset="0"/>
                <a:cs typeface="Times New Roman" pitchFamily="18" charset="0"/>
              </a:rPr>
              <a:t>koji pripada svakoj zemlji članici </a:t>
            </a:r>
            <a:r>
              <a:rPr lang="sr-Latn-BA" b="1" dirty="0">
                <a:latin typeface="Times New Roman" pitchFamily="18" charset="0"/>
                <a:cs typeface="Times New Roman" pitchFamily="18" charset="0"/>
              </a:rPr>
              <a:t>određuje se prema visini upisane kvote</a:t>
            </a:r>
            <a:r>
              <a:rPr lang="sr-Latn-BA" dirty="0">
                <a:latin typeface="Times New Roman" pitchFamily="18" charset="0"/>
                <a:cs typeface="Times New Roman" pitchFamily="18" charset="0"/>
              </a:rPr>
              <a:t>. Svaka zemlja članica ima 250 glasova i još po jedan glas na svaku akciju upisanog kapitala (jedna akcija sada glasi na 100.000 SDR ). </a:t>
            </a:r>
            <a:r>
              <a:rPr lang="sr-Latn-BA" b="1" dirty="0">
                <a:latin typeface="Times New Roman" pitchFamily="18" charset="0"/>
                <a:cs typeface="Times New Roman" pitchFamily="18" charset="0"/>
              </a:rPr>
              <a:t>SAD imaju najveći broj glasova oko 16 % i najveći uticaj na rad Banke</a:t>
            </a:r>
            <a:r>
              <a:rPr lang="sr-Latn-BA" dirty="0">
                <a:latin typeface="Times New Roman" pitchFamily="18" charset="0"/>
                <a:cs typeface="Times New Roman" pitchFamily="18" charset="0"/>
              </a:rPr>
              <a:t>. Za najveći broj odluka potrebna je većina od 85% glasova. Predstavnik SAD je predsjednik Banke. </a:t>
            </a:r>
          </a:p>
          <a:p>
            <a:pPr algn="just">
              <a:buFont typeface="Wingdings" panose="05000000000000000000" pitchFamily="2" charset="2"/>
              <a:buChar char="§"/>
            </a:pPr>
            <a:r>
              <a:rPr lang="sr-Latn-BA" dirty="0" smtClean="0">
                <a:latin typeface="Times New Roman" pitchFamily="18" charset="0"/>
                <a:cs typeface="Times New Roman" pitchFamily="18" charset="0"/>
              </a:rPr>
              <a:t>Organi </a:t>
            </a:r>
            <a:r>
              <a:rPr lang="sr-Latn-BA" dirty="0">
                <a:latin typeface="Times New Roman" pitchFamily="18" charset="0"/>
                <a:cs typeface="Times New Roman" pitchFamily="18" charset="0"/>
              </a:rPr>
              <a:t>Banke su Odbor guvernera, Odbor izvršnih direktora i predsjednik. </a:t>
            </a:r>
            <a:endParaRPr lang="sr-Latn-BA" dirty="0" smtClean="0">
              <a:latin typeface="Times New Roman" pitchFamily="18" charset="0"/>
              <a:cs typeface="Times New Roman" pitchFamily="18" charset="0"/>
            </a:endParaRPr>
          </a:p>
          <a:p>
            <a:pPr algn="just">
              <a:buFont typeface="Wingdings" panose="05000000000000000000" pitchFamily="2" charset="2"/>
              <a:buChar char="§"/>
            </a:pPr>
            <a:r>
              <a:rPr lang="sr-Latn-BA" dirty="0" smtClean="0">
                <a:latin typeface="Times New Roman" pitchFamily="18" charset="0"/>
                <a:cs typeface="Times New Roman" pitchFamily="18" charset="0"/>
              </a:rPr>
              <a:t>U </a:t>
            </a:r>
            <a:r>
              <a:rPr lang="sr-Latn-BA" b="1" dirty="0">
                <a:latin typeface="Times New Roman" pitchFamily="18" charset="0"/>
                <a:cs typeface="Times New Roman" pitchFamily="18" charset="0"/>
              </a:rPr>
              <a:t>Odbor guvernera </a:t>
            </a:r>
            <a:r>
              <a:rPr lang="sr-Latn-BA" dirty="0">
                <a:latin typeface="Times New Roman" pitchFamily="18" charset="0"/>
                <a:cs typeface="Times New Roman" pitchFamily="18" charset="0"/>
              </a:rPr>
              <a:t>ulazi </a:t>
            </a:r>
            <a:r>
              <a:rPr lang="sr-Latn-BA" b="1" dirty="0">
                <a:latin typeface="Times New Roman" pitchFamily="18" charset="0"/>
                <a:cs typeface="Times New Roman" pitchFamily="18" charset="0"/>
              </a:rPr>
              <a:t>po jedan predstavnik svake </a:t>
            </a:r>
            <a:r>
              <a:rPr lang="sr-Latn-BA" b="1" dirty="0" smtClean="0">
                <a:latin typeface="Times New Roman" pitchFamily="18" charset="0"/>
                <a:cs typeface="Times New Roman" pitchFamily="18" charset="0"/>
              </a:rPr>
              <a:t>zemlje</a:t>
            </a:r>
            <a:r>
              <a:rPr lang="sr-Latn-BA" dirty="0">
                <a:latin typeface="Times New Roman" pitchFamily="18" charset="0"/>
                <a:cs typeface="Times New Roman" pitchFamily="18" charset="0"/>
              </a:rPr>
              <a:t>. Odbor izvršnih direktora predstavlja tijelo koga čine direktora, od kojih </a:t>
            </a:r>
            <a:r>
              <a:rPr lang="sr-Latn-BA" b="1" dirty="0">
                <a:latin typeface="Times New Roman" pitchFamily="18" charset="0"/>
                <a:cs typeface="Times New Roman" pitchFamily="18" charset="0"/>
              </a:rPr>
              <a:t>pet imenuju zemlje sa najvećim iznosom kvota</a:t>
            </a:r>
            <a:r>
              <a:rPr lang="sr-Latn-BA" dirty="0">
                <a:latin typeface="Times New Roman" pitchFamily="18" charset="0"/>
                <a:cs typeface="Times New Roman" pitchFamily="18" charset="0"/>
              </a:rPr>
              <a:t>. Mandat im traje dvije godine. Odbor izvršnih direktora, na predlog direktora, donosi </a:t>
            </a:r>
            <a:r>
              <a:rPr lang="sr-Latn-BA" b="1" dirty="0">
                <a:latin typeface="Times New Roman" pitchFamily="18" charset="0"/>
                <a:cs typeface="Times New Roman" pitchFamily="18" charset="0"/>
              </a:rPr>
              <a:t>odluke o odobravanju kredita i odluke o sopstvenom zaduživanju na tržištu </a:t>
            </a:r>
            <a:r>
              <a:rPr lang="sr-Latn-BA" b="1" dirty="0" smtClean="0">
                <a:latin typeface="Times New Roman" pitchFamily="18" charset="0"/>
                <a:cs typeface="Times New Roman" pitchFamily="18" charset="0"/>
              </a:rPr>
              <a:t>kapital.</a:t>
            </a:r>
          </a:p>
        </p:txBody>
      </p:sp>
    </p:spTree>
    <p:extLst>
      <p:ext uri="{BB962C8B-B14F-4D97-AF65-F5344CB8AC3E}">
        <p14:creationId xmlns:p14="http://schemas.microsoft.com/office/powerpoint/2010/main" val="40585987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
        <p:nvSpPr>
          <p:cNvPr id="4" name="Content Placeholder 2"/>
          <p:cNvSpPr txBox="1">
            <a:spLocks/>
          </p:cNvSpPr>
          <p:nvPr/>
        </p:nvSpPr>
        <p:spPr>
          <a:xfrm>
            <a:off x="307379" y="1772816"/>
            <a:ext cx="8547394" cy="5278094"/>
          </a:xfrm>
          <a:prstGeom prst="rect">
            <a:avLst/>
          </a:prstGeom>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gn="just">
              <a:buFont typeface="Wingdings" panose="05000000000000000000" pitchFamily="2" charset="2"/>
              <a:buChar char="§"/>
            </a:pPr>
            <a:r>
              <a:rPr lang="sr-Latn-BA" dirty="0" smtClean="0">
                <a:latin typeface="Times New Roman" pitchFamily="18" charset="0"/>
                <a:cs typeface="Times New Roman" pitchFamily="18" charset="0"/>
              </a:rPr>
              <a:t>Sredstva </a:t>
            </a:r>
            <a:r>
              <a:rPr lang="sr-Latn-BA" dirty="0">
                <a:latin typeface="Times New Roman" pitchFamily="18" charset="0"/>
                <a:cs typeface="Times New Roman" pitchFamily="18" charset="0"/>
              </a:rPr>
              <a:t>Banke potiču iz </a:t>
            </a:r>
            <a:r>
              <a:rPr lang="sr-Latn-BA" b="1" dirty="0">
                <a:latin typeface="Times New Roman" pitchFamily="18" charset="0"/>
                <a:cs typeface="Times New Roman" pitchFamily="18" charset="0"/>
              </a:rPr>
              <a:t>četiri osnovna izvora </a:t>
            </a:r>
            <a:r>
              <a:rPr lang="sr-Latn-BA" dirty="0">
                <a:latin typeface="Times New Roman" pitchFamily="18" charset="0"/>
                <a:cs typeface="Times New Roman" pitchFamily="18" charset="0"/>
              </a:rPr>
              <a:t>: </a:t>
            </a:r>
            <a:endParaRPr lang="sr-Latn-BA" dirty="0" smtClean="0">
              <a:latin typeface="Times New Roman" pitchFamily="18" charset="0"/>
              <a:cs typeface="Times New Roman" pitchFamily="18" charset="0"/>
            </a:endParaRPr>
          </a:p>
          <a:p>
            <a:pPr marL="0" indent="0" algn="just">
              <a:spcBef>
                <a:spcPts val="0"/>
              </a:spcBef>
              <a:buNone/>
            </a:pPr>
            <a:r>
              <a:rPr lang="sr-Latn-BA" dirty="0">
                <a:latin typeface="Times New Roman" pitchFamily="18" charset="0"/>
                <a:cs typeface="Times New Roman" pitchFamily="18" charset="0"/>
              </a:rPr>
              <a:t> </a:t>
            </a:r>
            <a:r>
              <a:rPr lang="sr-Latn-BA" dirty="0" smtClean="0">
                <a:latin typeface="Times New Roman" pitchFamily="18" charset="0"/>
                <a:cs typeface="Times New Roman" pitchFamily="18" charset="0"/>
              </a:rPr>
              <a:t>          1. uplaćenog </a:t>
            </a:r>
            <a:r>
              <a:rPr lang="sr-Latn-BA" dirty="0">
                <a:latin typeface="Times New Roman" pitchFamily="18" charset="0"/>
                <a:cs typeface="Times New Roman" pitchFamily="18" charset="0"/>
              </a:rPr>
              <a:t>dijela kvota zemalja članica, </a:t>
            </a:r>
            <a:endParaRPr lang="sr-Latn-BA" dirty="0" smtClean="0">
              <a:latin typeface="Times New Roman" pitchFamily="18" charset="0"/>
              <a:cs typeface="Times New Roman" pitchFamily="18" charset="0"/>
            </a:endParaRPr>
          </a:p>
          <a:p>
            <a:pPr marL="0" indent="0" algn="just">
              <a:spcBef>
                <a:spcPts val="0"/>
              </a:spcBef>
              <a:buNone/>
            </a:pPr>
            <a:r>
              <a:rPr lang="sr-Latn-BA" dirty="0" smtClean="0">
                <a:latin typeface="Times New Roman" pitchFamily="18" charset="0"/>
                <a:cs typeface="Times New Roman" pitchFamily="18" charset="0"/>
              </a:rPr>
              <a:t>           2. zaduživanja </a:t>
            </a:r>
            <a:r>
              <a:rPr lang="sr-Latn-BA" dirty="0">
                <a:latin typeface="Times New Roman" pitchFamily="18" charset="0"/>
                <a:cs typeface="Times New Roman" pitchFamily="18" charset="0"/>
              </a:rPr>
              <a:t>na međunarodnom </a:t>
            </a:r>
            <a:r>
              <a:rPr lang="sr-Latn-BA" dirty="0" smtClean="0">
                <a:latin typeface="Times New Roman" pitchFamily="18" charset="0"/>
                <a:cs typeface="Times New Roman" pitchFamily="18" charset="0"/>
              </a:rPr>
              <a:t>finansijskom </a:t>
            </a:r>
            <a:r>
              <a:rPr lang="sr-Latn-BA" dirty="0">
                <a:latin typeface="Times New Roman" pitchFamily="18" charset="0"/>
                <a:cs typeface="Times New Roman" pitchFamily="18" charset="0"/>
              </a:rPr>
              <a:t>tržištu, </a:t>
            </a:r>
            <a:endParaRPr lang="sr-Latn-BA" dirty="0" smtClean="0">
              <a:latin typeface="Times New Roman" pitchFamily="18" charset="0"/>
              <a:cs typeface="Times New Roman" pitchFamily="18" charset="0"/>
            </a:endParaRPr>
          </a:p>
          <a:p>
            <a:pPr marL="0" indent="0" algn="just">
              <a:spcBef>
                <a:spcPts val="0"/>
              </a:spcBef>
              <a:buNone/>
            </a:pPr>
            <a:r>
              <a:rPr lang="sr-Latn-BA" dirty="0">
                <a:latin typeface="Times New Roman" pitchFamily="18" charset="0"/>
                <a:cs typeface="Times New Roman" pitchFamily="18" charset="0"/>
              </a:rPr>
              <a:t> </a:t>
            </a:r>
            <a:r>
              <a:rPr lang="sr-Latn-BA" dirty="0" smtClean="0">
                <a:latin typeface="Times New Roman" pitchFamily="18" charset="0"/>
                <a:cs typeface="Times New Roman" pitchFamily="18" charset="0"/>
              </a:rPr>
              <a:t>          3. povraćaja </a:t>
            </a:r>
            <a:r>
              <a:rPr lang="sr-Latn-BA" dirty="0">
                <a:latin typeface="Times New Roman" pitchFamily="18" charset="0"/>
                <a:cs typeface="Times New Roman" pitchFamily="18" charset="0"/>
              </a:rPr>
              <a:t>ranije datih kredita i </a:t>
            </a:r>
            <a:r>
              <a:rPr lang="sr-Latn-BA" dirty="0" smtClean="0">
                <a:latin typeface="Times New Roman" pitchFamily="18" charset="0"/>
                <a:cs typeface="Times New Roman" pitchFamily="18" charset="0"/>
              </a:rPr>
              <a:t> </a:t>
            </a:r>
          </a:p>
          <a:p>
            <a:pPr marL="0" indent="0" algn="just">
              <a:spcBef>
                <a:spcPts val="0"/>
              </a:spcBef>
              <a:buNone/>
            </a:pPr>
            <a:r>
              <a:rPr lang="sr-Latn-BA" dirty="0">
                <a:latin typeface="Times New Roman" pitchFamily="18" charset="0"/>
                <a:cs typeface="Times New Roman" pitchFamily="18" charset="0"/>
              </a:rPr>
              <a:t> </a:t>
            </a:r>
            <a:r>
              <a:rPr lang="sr-Latn-BA" dirty="0" smtClean="0">
                <a:latin typeface="Times New Roman" pitchFamily="18" charset="0"/>
                <a:cs typeface="Times New Roman" pitchFamily="18" charset="0"/>
              </a:rPr>
              <a:t>          4. osvarenog </a:t>
            </a:r>
            <a:r>
              <a:rPr lang="sr-Latn-BA" dirty="0">
                <a:latin typeface="Times New Roman" pitchFamily="18" charset="0"/>
                <a:cs typeface="Times New Roman" pitchFamily="18" charset="0"/>
              </a:rPr>
              <a:t>profita. </a:t>
            </a:r>
            <a:endParaRPr lang="sr-Latn-BA" dirty="0" smtClean="0">
              <a:latin typeface="Times New Roman" pitchFamily="18" charset="0"/>
              <a:cs typeface="Times New Roman" pitchFamily="18" charset="0"/>
            </a:endParaRPr>
          </a:p>
          <a:p>
            <a:pPr marL="0" indent="0" algn="just">
              <a:buNone/>
            </a:pPr>
            <a:r>
              <a:rPr lang="sr-Latn-BA" b="1" dirty="0" smtClean="0">
                <a:latin typeface="Times New Roman" pitchFamily="18" charset="0"/>
                <a:cs typeface="Times New Roman" pitchFamily="18" charset="0"/>
              </a:rPr>
              <a:t>Najvažniji izvor </a:t>
            </a:r>
            <a:r>
              <a:rPr lang="sr-Latn-BA" dirty="0">
                <a:latin typeface="Times New Roman" pitchFamily="18" charset="0"/>
                <a:cs typeface="Times New Roman" pitchFamily="18" charset="0"/>
              </a:rPr>
              <a:t>sredstava čini </a:t>
            </a:r>
            <a:r>
              <a:rPr lang="sr-Latn-BA" b="1" dirty="0">
                <a:latin typeface="Times New Roman" pitchFamily="18" charset="0"/>
                <a:cs typeface="Times New Roman" pitchFamily="18" charset="0"/>
              </a:rPr>
              <a:t>zaduživanje Banke na međunarodnom finansijskom tržištu</a:t>
            </a:r>
            <a:r>
              <a:rPr lang="sr-Latn-BA" dirty="0">
                <a:latin typeface="Times New Roman" pitchFamily="18" charset="0"/>
                <a:cs typeface="Times New Roman" pitchFamily="18" charset="0"/>
              </a:rPr>
              <a:t>. </a:t>
            </a:r>
            <a:endParaRPr lang="sr-Latn-BA" dirty="0" smtClean="0">
              <a:latin typeface="Times New Roman" pitchFamily="18" charset="0"/>
              <a:cs typeface="Times New Roman" pitchFamily="18" charset="0"/>
            </a:endParaRPr>
          </a:p>
          <a:p>
            <a:pPr marL="0" indent="0" algn="just">
              <a:buNone/>
            </a:pPr>
            <a:r>
              <a:rPr lang="sr-Latn-BA" dirty="0" smtClean="0">
                <a:latin typeface="Times New Roman" pitchFamily="18" charset="0"/>
                <a:cs typeface="Times New Roman" pitchFamily="18" charset="0"/>
              </a:rPr>
              <a:t>IBRD se </a:t>
            </a:r>
            <a:r>
              <a:rPr lang="sr-Latn-BA" b="1" dirty="0" smtClean="0">
                <a:latin typeface="Times New Roman" pitchFamily="18" charset="0"/>
                <a:cs typeface="Times New Roman" pitchFamily="18" charset="0"/>
              </a:rPr>
              <a:t>zadužuje se kod </a:t>
            </a:r>
            <a:r>
              <a:rPr lang="sr-Latn-BA" dirty="0" smtClean="0">
                <a:latin typeface="Times New Roman" pitchFamily="18" charset="0"/>
                <a:cs typeface="Times New Roman" pitchFamily="18" charset="0"/>
              </a:rPr>
              <a:t>vlada pojedinih zemalja, njihovih centralnih banaka, agencija, i kod poslovnih banaka ugovaranjem kredita i prodajom svojih HOV. </a:t>
            </a:r>
          </a:p>
          <a:p>
            <a:pPr marL="0" indent="0" algn="just">
              <a:buNone/>
            </a:pPr>
            <a:r>
              <a:rPr lang="sr-Latn-BA" b="1" dirty="0" smtClean="0">
                <a:latin typeface="Times New Roman" pitchFamily="18" charset="0"/>
                <a:cs typeface="Times New Roman" pitchFamily="18" charset="0"/>
              </a:rPr>
              <a:t>Tržište na kojem IBRS prikuplja sredstva je diverzifikovano</a:t>
            </a:r>
            <a:r>
              <a:rPr lang="sr-Latn-BA" dirty="0" smtClean="0">
                <a:latin typeface="Times New Roman" pitchFamily="18" charset="0"/>
                <a:cs typeface="Times New Roman" pitchFamily="18" charset="0"/>
              </a:rPr>
              <a:t>, kako u </a:t>
            </a:r>
            <a:r>
              <a:rPr lang="sr-Latn-BA" b="1" i="1" dirty="0" smtClean="0">
                <a:latin typeface="Times New Roman" pitchFamily="18" charset="0"/>
                <a:cs typeface="Times New Roman" pitchFamily="18" charset="0"/>
              </a:rPr>
              <a:t>regionalnom pogledu </a:t>
            </a:r>
            <a:r>
              <a:rPr lang="sr-Latn-BA" dirty="0" smtClean="0">
                <a:latin typeface="Times New Roman" pitchFamily="18" charset="0"/>
                <a:cs typeface="Times New Roman" pitchFamily="18" charset="0"/>
              </a:rPr>
              <a:t>(obuhvata preko 100 zemalja), tako </a:t>
            </a:r>
            <a:r>
              <a:rPr lang="sr-Latn-BA" b="1" i="1" dirty="0" smtClean="0">
                <a:latin typeface="Times New Roman" pitchFamily="18" charset="0"/>
                <a:cs typeface="Times New Roman" pitchFamily="18" charset="0"/>
              </a:rPr>
              <a:t>i u pogledu valutne strukture </a:t>
            </a:r>
            <a:r>
              <a:rPr lang="sr-Latn-BA" dirty="0" smtClean="0">
                <a:latin typeface="Times New Roman" pitchFamily="18" charset="0"/>
                <a:cs typeface="Times New Roman" pitchFamily="18" charset="0"/>
              </a:rPr>
              <a:t>– što joj omogućava da se zadužuje pod najpovoljnijim uslovima. </a:t>
            </a:r>
          </a:p>
          <a:p>
            <a:pPr marL="0" indent="0" algn="just">
              <a:buNone/>
            </a:pPr>
            <a:r>
              <a:rPr lang="sr-Latn-BA" dirty="0" smtClean="0">
                <a:latin typeface="Times New Roman" pitchFamily="18" charset="0"/>
                <a:cs typeface="Times New Roman" pitchFamily="18" charset="0"/>
              </a:rPr>
              <a:t>HOV koje emituju IBRS veoma su atraktivne na fin.tržištima iz razloga: 1) zemlje članice cjelokupnim  upisanim kvotama  garantuju za obaveze Banke, 2) Banka vrši selekciju projekata u čijem finansiranju će učestvovati. </a:t>
            </a:r>
          </a:p>
        </p:txBody>
      </p:sp>
      <p:sp>
        <p:nvSpPr>
          <p:cNvPr id="5" name="Rounded Rectangle 4"/>
          <p:cNvSpPr/>
          <p:nvPr/>
        </p:nvSpPr>
        <p:spPr>
          <a:xfrm>
            <a:off x="307379" y="163976"/>
            <a:ext cx="8529242" cy="600728"/>
          </a:xfrm>
          <a:prstGeom prst="roundRect">
            <a:avLst/>
          </a:prstGeom>
          <a:gradFill>
            <a:gsLst>
              <a:gs pos="0">
                <a:schemeClr val="accent1">
                  <a:tint val="65000"/>
                  <a:lumMod val="110000"/>
                </a:schemeClr>
              </a:gs>
              <a:gs pos="86000">
                <a:schemeClr val="accent1">
                  <a:tint val="90000"/>
                </a:schemeClr>
              </a:gs>
            </a:gsLst>
          </a:gra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IBRD </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6" name="Rounded Rectangle 5"/>
          <p:cNvSpPr/>
          <p:nvPr/>
        </p:nvSpPr>
        <p:spPr>
          <a:xfrm>
            <a:off x="307379" y="1200539"/>
            <a:ext cx="2808312" cy="35246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Sredstva Banke </a:t>
            </a:r>
            <a:endParaRPr lang="en-GB" dirty="0"/>
          </a:p>
        </p:txBody>
      </p:sp>
    </p:spTree>
    <p:extLst>
      <p:ext uri="{BB962C8B-B14F-4D97-AF65-F5344CB8AC3E}">
        <p14:creationId xmlns:p14="http://schemas.microsoft.com/office/powerpoint/2010/main" val="8387696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
        <p:nvSpPr>
          <p:cNvPr id="5" name="Rounded Rectangle 4"/>
          <p:cNvSpPr/>
          <p:nvPr/>
        </p:nvSpPr>
        <p:spPr>
          <a:xfrm>
            <a:off x="307379" y="163976"/>
            <a:ext cx="8529242" cy="528720"/>
          </a:xfrm>
          <a:prstGeom prst="roundRect">
            <a:avLst/>
          </a:prstGeom>
          <a:gradFill>
            <a:gsLst>
              <a:gs pos="0">
                <a:schemeClr val="accent1">
                  <a:tint val="65000"/>
                  <a:lumMod val="110000"/>
                </a:schemeClr>
              </a:gs>
              <a:gs pos="86000">
                <a:schemeClr val="accent1">
                  <a:tint val="90000"/>
                </a:schemeClr>
              </a:gs>
            </a:gsLst>
          </a:gra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IBRD</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6" name="Rounded Rectangle 5"/>
          <p:cNvSpPr/>
          <p:nvPr/>
        </p:nvSpPr>
        <p:spPr>
          <a:xfrm>
            <a:off x="307379" y="1153302"/>
            <a:ext cx="2808312" cy="35246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Zajmovi Banke – uslovi: </a:t>
            </a:r>
            <a:endParaRPr lang="en-GB" dirty="0"/>
          </a:p>
        </p:txBody>
      </p:sp>
      <p:sp>
        <p:nvSpPr>
          <p:cNvPr id="7" name="Content Placeholder 2"/>
          <p:cNvSpPr txBox="1">
            <a:spLocks/>
          </p:cNvSpPr>
          <p:nvPr/>
        </p:nvSpPr>
        <p:spPr>
          <a:xfrm>
            <a:off x="307379" y="1553004"/>
            <a:ext cx="8547394" cy="4853484"/>
          </a:xfrm>
          <a:prstGeom prst="rect">
            <a:avLst/>
          </a:prstGeom>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just">
              <a:buNone/>
            </a:pPr>
            <a:r>
              <a:rPr lang="sr-Latn-BA" dirty="0" smtClean="0">
                <a:latin typeface="Times New Roman" pitchFamily="18" charset="0"/>
                <a:cs typeface="Times New Roman" pitchFamily="18" charset="0"/>
              </a:rPr>
              <a:t>Međunarodna </a:t>
            </a:r>
            <a:r>
              <a:rPr lang="sr-Latn-BA" dirty="0">
                <a:latin typeface="Times New Roman" pitchFamily="18" charset="0"/>
                <a:cs typeface="Times New Roman" pitchFamily="18" charset="0"/>
              </a:rPr>
              <a:t>banka za obnovu i razvoj </a:t>
            </a:r>
            <a:r>
              <a:rPr lang="sr-Latn-BA" b="1" dirty="0">
                <a:latin typeface="Times New Roman" pitchFamily="18" charset="0"/>
                <a:cs typeface="Times New Roman" pitchFamily="18" charset="0"/>
              </a:rPr>
              <a:t>odobrava zajmove prvenstveno za finansiranje konkretnih projekata</a:t>
            </a:r>
            <a:r>
              <a:rPr lang="sr-Latn-BA" dirty="0">
                <a:latin typeface="Times New Roman" pitchFamily="18" charset="0"/>
                <a:cs typeface="Times New Roman" pitchFamily="18" charset="0"/>
              </a:rPr>
              <a:t> (investicioni krediti),  a </a:t>
            </a:r>
            <a:r>
              <a:rPr lang="sr-Latn-BA" b="1" dirty="0">
                <a:latin typeface="Times New Roman" pitchFamily="18" charset="0"/>
                <a:cs typeface="Times New Roman" pitchFamily="18" charset="0"/>
              </a:rPr>
              <a:t>ređe za opšte razvojne potrebe </a:t>
            </a:r>
            <a:r>
              <a:rPr lang="sr-Latn-BA" dirty="0">
                <a:latin typeface="Times New Roman" pitchFamily="18" charset="0"/>
                <a:cs typeface="Times New Roman" pitchFamily="18" charset="0"/>
              </a:rPr>
              <a:t>( razvojni krediti, kao što su krediti za strukturno prilagođavanje ).  Zajmovi se daju vladama zemalja članica i njihovim agencijama ili privatnim preduzećima i bankama, ali uz </a:t>
            </a:r>
            <a:r>
              <a:rPr lang="sr-Latn-BA" b="1" dirty="0">
                <a:latin typeface="Times New Roman" pitchFamily="18" charset="0"/>
                <a:cs typeface="Times New Roman" pitchFamily="18" charset="0"/>
              </a:rPr>
              <a:t>garanciju vlada</a:t>
            </a:r>
            <a:r>
              <a:rPr lang="sr-Latn-BA" dirty="0">
                <a:latin typeface="Times New Roman" pitchFamily="18" charset="0"/>
                <a:cs typeface="Times New Roman" pitchFamily="18" charset="0"/>
              </a:rPr>
              <a:t>. </a:t>
            </a:r>
            <a:endParaRPr lang="sr-Latn-BA" dirty="0" smtClean="0">
              <a:latin typeface="Times New Roman" pitchFamily="18" charset="0"/>
              <a:cs typeface="Times New Roman" pitchFamily="18" charset="0"/>
            </a:endParaRPr>
          </a:p>
          <a:p>
            <a:pPr marL="0" indent="0" algn="just">
              <a:buNone/>
            </a:pPr>
            <a:r>
              <a:rPr lang="sr-Latn-BA" b="1" dirty="0" smtClean="0">
                <a:latin typeface="Times New Roman" pitchFamily="18" charset="0"/>
                <a:cs typeface="Times New Roman" pitchFamily="18" charset="0"/>
              </a:rPr>
              <a:t>Oblasti </a:t>
            </a:r>
            <a:r>
              <a:rPr lang="sr-Latn-BA" b="1" dirty="0">
                <a:latin typeface="Times New Roman" pitchFamily="18" charset="0"/>
                <a:cs typeface="Times New Roman" pitchFamily="18" charset="0"/>
              </a:rPr>
              <a:t>koje se najčešće finansiraju </a:t>
            </a:r>
            <a:r>
              <a:rPr lang="sr-Latn-BA" dirty="0">
                <a:latin typeface="Times New Roman" pitchFamily="18" charset="0"/>
                <a:cs typeface="Times New Roman" pitchFamily="18" charset="0"/>
              </a:rPr>
              <a:t>investicionim kreditima su </a:t>
            </a:r>
            <a:r>
              <a:rPr lang="sr-Latn-BA" u="sng" dirty="0">
                <a:latin typeface="Times New Roman" pitchFamily="18" charset="0"/>
                <a:cs typeface="Times New Roman" pitchFamily="18" charset="0"/>
              </a:rPr>
              <a:t>infrastruktura</a:t>
            </a:r>
            <a:r>
              <a:rPr lang="sr-Latn-BA" dirty="0">
                <a:latin typeface="Times New Roman" pitchFamily="18" charset="0"/>
                <a:cs typeface="Times New Roman" pitchFamily="18" charset="0"/>
              </a:rPr>
              <a:t> (energetika, putna mreža, vodovod ), </a:t>
            </a:r>
            <a:r>
              <a:rPr lang="sr-Latn-BA" u="sng" dirty="0">
                <a:latin typeface="Times New Roman" pitchFamily="18" charset="0"/>
                <a:cs typeface="Times New Roman" pitchFamily="18" charset="0"/>
              </a:rPr>
              <a:t>obrazovanje</a:t>
            </a:r>
            <a:r>
              <a:rPr lang="sr-Latn-BA" dirty="0">
                <a:latin typeface="Times New Roman" pitchFamily="18" charset="0"/>
                <a:cs typeface="Times New Roman" pitchFamily="18" charset="0"/>
              </a:rPr>
              <a:t>, </a:t>
            </a:r>
            <a:r>
              <a:rPr lang="sr-Latn-BA" u="sng" dirty="0">
                <a:latin typeface="Times New Roman" pitchFamily="18" charset="0"/>
                <a:cs typeface="Times New Roman" pitchFamily="18" charset="0"/>
              </a:rPr>
              <a:t>zdrastvo</a:t>
            </a:r>
            <a:r>
              <a:rPr lang="sr-Latn-BA" dirty="0">
                <a:latin typeface="Times New Roman" pitchFamily="18" charset="0"/>
                <a:cs typeface="Times New Roman" pitchFamily="18" charset="0"/>
              </a:rPr>
              <a:t>, </a:t>
            </a:r>
            <a:r>
              <a:rPr lang="sr-Latn-BA" u="sng" dirty="0">
                <a:latin typeface="Times New Roman" pitchFamily="18" charset="0"/>
                <a:cs typeface="Times New Roman" pitchFamily="18" charset="0"/>
              </a:rPr>
              <a:t>razvoj</a:t>
            </a:r>
            <a:r>
              <a:rPr lang="sr-Latn-BA" dirty="0">
                <a:latin typeface="Times New Roman" pitchFamily="18" charset="0"/>
                <a:cs typeface="Times New Roman" pitchFamily="18" charset="0"/>
              </a:rPr>
              <a:t> </a:t>
            </a:r>
            <a:r>
              <a:rPr lang="sr-Latn-BA" u="sng" dirty="0">
                <a:latin typeface="Times New Roman" pitchFamily="18" charset="0"/>
                <a:cs typeface="Times New Roman" pitchFamily="18" charset="0"/>
              </a:rPr>
              <a:t>poljoprivrede i ruralnih sredina</a:t>
            </a:r>
            <a:r>
              <a:rPr lang="sr-Latn-BA" dirty="0">
                <a:latin typeface="Times New Roman" pitchFamily="18" charset="0"/>
                <a:cs typeface="Times New Roman" pitchFamily="18" charset="0"/>
              </a:rPr>
              <a:t>, </a:t>
            </a:r>
            <a:r>
              <a:rPr lang="sr-Latn-BA" u="sng" dirty="0">
                <a:latin typeface="Times New Roman" pitchFamily="18" charset="0"/>
                <a:cs typeface="Times New Roman" pitchFamily="18" charset="0"/>
              </a:rPr>
              <a:t>uređenje gradova</a:t>
            </a:r>
            <a:r>
              <a:rPr lang="sr-Latn-BA" dirty="0">
                <a:latin typeface="Times New Roman" pitchFamily="18" charset="0"/>
                <a:cs typeface="Times New Roman" pitchFamily="18" charset="0"/>
              </a:rPr>
              <a:t>, </a:t>
            </a:r>
            <a:r>
              <a:rPr lang="sr-Latn-BA" u="sng" dirty="0">
                <a:latin typeface="Times New Roman" pitchFamily="18" charset="0"/>
                <a:cs typeface="Times New Roman" pitchFamily="18" charset="0"/>
              </a:rPr>
              <a:t>razvoj inst</a:t>
            </a:r>
            <a:r>
              <a:rPr lang="sr-Latn-BA" dirty="0">
                <a:latin typeface="Times New Roman" pitchFamily="18" charset="0"/>
                <a:cs typeface="Times New Roman" pitchFamily="18" charset="0"/>
              </a:rPr>
              <a:t>itucija ( javne administracije, borba protiv korupcije i sl. ). </a:t>
            </a:r>
            <a:endParaRPr lang="sr-Latn-BA" dirty="0" smtClean="0">
              <a:latin typeface="Times New Roman" pitchFamily="18" charset="0"/>
              <a:cs typeface="Times New Roman" pitchFamily="18" charset="0"/>
            </a:endParaRPr>
          </a:p>
          <a:p>
            <a:pPr marL="0" indent="0" algn="just">
              <a:buNone/>
            </a:pPr>
            <a:r>
              <a:rPr lang="sr-Latn-BA" b="1" dirty="0" smtClean="0">
                <a:latin typeface="Times New Roman" pitchFamily="18" charset="0"/>
                <a:cs typeface="Times New Roman" pitchFamily="18" charset="0"/>
              </a:rPr>
              <a:t>Banka </a:t>
            </a:r>
            <a:r>
              <a:rPr lang="sr-Latn-BA" b="1" dirty="0">
                <a:latin typeface="Times New Roman" pitchFamily="18" charset="0"/>
                <a:cs typeface="Times New Roman" pitchFamily="18" charset="0"/>
              </a:rPr>
              <a:t>daje zajmove po tržišnim uslovima</a:t>
            </a:r>
            <a:r>
              <a:rPr lang="sr-Latn-BA" dirty="0">
                <a:latin typeface="Times New Roman" pitchFamily="18" charset="0"/>
                <a:cs typeface="Times New Roman" pitchFamily="18" charset="0"/>
              </a:rPr>
              <a:t>. Kamatna stopa koju plaćaju dužnici za zajmove dobijene od Banke je neznatno iznad stope koju Banka plaća na prikupljena sredstva na finansijskom tržištu.  Uglavnom se primjenjuju varijabilne kamatne stope koje se utvđuju   dva puta godišnje ( 1. januara i jula ). </a:t>
            </a:r>
            <a:r>
              <a:rPr lang="sr-Latn-BA" dirty="0" smtClean="0">
                <a:latin typeface="Times New Roman" pitchFamily="18" charset="0"/>
                <a:cs typeface="Times New Roman" pitchFamily="18" charset="0"/>
              </a:rPr>
              <a:t>ZUR ne bi mogle dobiti zajmove na međ.fin.tržištu po uslovima koji važe za zajmove IBRD, jer mogućnosti zaduživanja zavise od kreditne sposobnosti i ugleda svake konkretne zemlje na fin.tržištu, namjene sredstava koja se pozajmljuju i sl. </a:t>
            </a:r>
            <a:endParaRPr lang="sr-Latn-BA" b="1" dirty="0">
              <a:latin typeface="Times New Roman" pitchFamily="18" charset="0"/>
              <a:cs typeface="Times New Roman" pitchFamily="18" charset="0"/>
            </a:endParaRPr>
          </a:p>
          <a:p>
            <a:pPr algn="just">
              <a:buFont typeface="Wingdings" panose="05000000000000000000" pitchFamily="2" charset="2"/>
              <a:buChar char="§"/>
            </a:pPr>
            <a:endParaRPr lang="sr-Latn-BA" dirty="0">
              <a:latin typeface="Times New Roman" pitchFamily="18" charset="0"/>
              <a:cs typeface="Times New Roman" pitchFamily="18" charset="0"/>
            </a:endParaRPr>
          </a:p>
          <a:p>
            <a:pPr algn="just">
              <a:buFont typeface="Wingdings" panose="05000000000000000000" pitchFamily="2" charset="2"/>
              <a:buChar char="§"/>
            </a:pPr>
            <a:endParaRPr lang="sr-Latn-BA" b="1"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37887938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2</a:t>
            </a:fld>
            <a:endParaRPr lang="en-US" dirty="0"/>
          </a:p>
        </p:txBody>
      </p:sp>
      <p:sp>
        <p:nvSpPr>
          <p:cNvPr id="3" name="AutoShape 2" descr="Image result for kontakt"/>
          <p:cNvSpPr>
            <a:spLocks noChangeAspect="1" noChangeArrowheads="1"/>
          </p:cNvSpPr>
          <p:nvPr/>
        </p:nvSpPr>
        <p:spPr bwMode="auto">
          <a:xfrm>
            <a:off x="63500" y="-661988"/>
            <a:ext cx="3228975" cy="13811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 name="AutoShape 4" descr="Image result for kontakt"/>
          <p:cNvSpPr>
            <a:spLocks noChangeAspect="1" noChangeArrowheads="1"/>
          </p:cNvSpPr>
          <p:nvPr/>
        </p:nvSpPr>
        <p:spPr bwMode="auto">
          <a:xfrm>
            <a:off x="215900" y="-509588"/>
            <a:ext cx="3228975" cy="13811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AutoShape 6" descr="Image result for kontakt"/>
          <p:cNvSpPr>
            <a:spLocks noChangeAspect="1" noChangeArrowheads="1"/>
          </p:cNvSpPr>
          <p:nvPr/>
        </p:nvSpPr>
        <p:spPr bwMode="auto">
          <a:xfrm>
            <a:off x="368300" y="-357188"/>
            <a:ext cx="3228975" cy="13811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 name="Title 1"/>
          <p:cNvSpPr txBox="1">
            <a:spLocks/>
          </p:cNvSpPr>
          <p:nvPr/>
        </p:nvSpPr>
        <p:spPr>
          <a:xfrm>
            <a:off x="1209617" y="3129500"/>
            <a:ext cx="5728903" cy="662522"/>
          </a:xfrm>
          <a:prstGeom prst="rect">
            <a:avLst/>
          </a:prstGeom>
          <a:solidFill>
            <a:schemeClr val="bg2">
              <a:lumMod val="90000"/>
            </a:schemeClr>
          </a:solidFill>
          <a:ln w="12700">
            <a:noFill/>
          </a:ln>
          <a:effectLst/>
          <a:scene3d>
            <a:camera prst="orthographicFront">
              <a:rot lat="0" lon="0" rev="0"/>
            </a:camera>
            <a:lightRig rig="glow" dir="t">
              <a:rot lat="0" lon="0" rev="14100000"/>
            </a:lightRig>
          </a:scene3d>
          <a:sp3d prstMaterial="softEdge">
            <a:bevelT w="127000" prst="artDeco"/>
          </a:sp3d>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2000" b="1" dirty="0" smtClean="0">
                <a:solidFill>
                  <a:schemeClr val="tx1">
                    <a:lumMod val="65000"/>
                    <a:lumOff val="35000"/>
                  </a:schemeClr>
                </a:solidFill>
                <a:latin typeface="Times New Roman" panose="02020603050405020304" pitchFamily="18" charset="0"/>
                <a:cs typeface="Times New Roman" panose="02020603050405020304" pitchFamily="18" charset="0"/>
              </a:rPr>
              <a:t>Termin vježbi:   utorak: 17:00-19:00h</a:t>
            </a:r>
          </a:p>
          <a:p>
            <a:pPr algn="just"/>
            <a:r>
              <a:rPr lang="sr-Latn-BA" sz="2000" b="1"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2000" b="1" dirty="0" smtClean="0">
                <a:solidFill>
                  <a:schemeClr val="tx1">
                    <a:lumMod val="65000"/>
                    <a:lumOff val="35000"/>
                  </a:schemeClr>
                </a:solidFill>
                <a:latin typeface="Times New Roman" panose="02020603050405020304" pitchFamily="18" charset="0"/>
                <a:cs typeface="Times New Roman" panose="02020603050405020304" pitchFamily="18" charset="0"/>
              </a:rPr>
              <a:t>                           srijeda: 17:00-19:00h</a:t>
            </a:r>
          </a:p>
          <a:p>
            <a:pPr algn="just"/>
            <a:endParaRPr lang="sr-Latn-BA" sz="2000" b="1" dirty="0" smtClean="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2000" b="1"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2000" b="1" dirty="0" smtClean="0">
                <a:solidFill>
                  <a:schemeClr val="tx1">
                    <a:lumMod val="65000"/>
                    <a:lumOff val="35000"/>
                  </a:schemeClr>
                </a:solidFill>
                <a:latin typeface="Times New Roman" panose="02020603050405020304" pitchFamily="18" charset="0"/>
                <a:cs typeface="Times New Roman" panose="02020603050405020304" pitchFamily="18" charset="0"/>
              </a:rPr>
              <a:t>                           </a:t>
            </a:r>
          </a:p>
        </p:txBody>
      </p:sp>
      <p:pic>
        <p:nvPicPr>
          <p:cNvPr id="8" name="Picture 7"/>
          <p:cNvPicPr>
            <a:picLocks noChangeAspect="1"/>
          </p:cNvPicPr>
          <p:nvPr/>
        </p:nvPicPr>
        <p:blipFill rotWithShape="1">
          <a:blip r:embed="rId2"/>
          <a:srcRect l="32841" t="53683" r="48389" b="5862"/>
          <a:stretch/>
        </p:blipFill>
        <p:spPr>
          <a:xfrm rot="18569290">
            <a:off x="1426708" y="3764252"/>
            <a:ext cx="502559" cy="463325"/>
          </a:xfrm>
          <a:prstGeom prst="rect">
            <a:avLst/>
          </a:prstGeom>
        </p:spPr>
      </p:pic>
      <p:pic>
        <p:nvPicPr>
          <p:cNvPr id="10" name="Picture 9"/>
          <p:cNvPicPr>
            <a:picLocks noChangeAspect="1"/>
          </p:cNvPicPr>
          <p:nvPr/>
        </p:nvPicPr>
        <p:blipFill rotWithShape="1">
          <a:blip r:embed="rId2"/>
          <a:srcRect l="14897" t="56944" r="67404" b="-392"/>
          <a:stretch/>
        </p:blipFill>
        <p:spPr>
          <a:xfrm>
            <a:off x="1389767" y="5577046"/>
            <a:ext cx="442207" cy="464317"/>
          </a:xfrm>
          <a:prstGeom prst="rect">
            <a:avLst/>
          </a:prstGeom>
        </p:spPr>
      </p:pic>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77104" y="4605278"/>
            <a:ext cx="353283" cy="559026"/>
          </a:xfrm>
          <a:prstGeom prst="rect">
            <a:avLst/>
          </a:prstGeom>
        </p:spPr>
      </p:pic>
      <p:sp>
        <p:nvSpPr>
          <p:cNvPr id="12" name="Title 1"/>
          <p:cNvSpPr txBox="1">
            <a:spLocks/>
          </p:cNvSpPr>
          <p:nvPr/>
        </p:nvSpPr>
        <p:spPr>
          <a:xfrm>
            <a:off x="961695" y="2541661"/>
            <a:ext cx="6224745" cy="72242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rPr>
              <a:t>MEĐUNARODNE FINANSIJE</a:t>
            </a:r>
            <a:r>
              <a:rPr lang="sr-Latn-BA" sz="3000" b="1" dirty="0" smtClean="0">
                <a:solidFill>
                  <a:schemeClr val="tx2">
                    <a:lumMod val="60000"/>
                    <a:lumOff val="40000"/>
                  </a:schemeClr>
                </a:solidFill>
                <a:latin typeface="Times New Roman" panose="02020603050405020304" pitchFamily="18" charset="0"/>
                <a:cs typeface="Times New Roman" panose="02020603050405020304" pitchFamily="18" charset="0"/>
              </a:rPr>
              <a:t/>
            </a:r>
            <a:br>
              <a:rPr lang="sr-Latn-BA" sz="3000" b="1" dirty="0" smtClean="0">
                <a:solidFill>
                  <a:schemeClr val="tx2">
                    <a:lumMod val="60000"/>
                    <a:lumOff val="40000"/>
                  </a:schemeClr>
                </a:solidFill>
                <a:latin typeface="Times New Roman" panose="02020603050405020304" pitchFamily="18" charset="0"/>
                <a:cs typeface="Times New Roman" panose="02020603050405020304" pitchFamily="18" charset="0"/>
              </a:rPr>
            </a:br>
            <a:endParaRPr lang="en-GB" sz="3000" b="1" dirty="0">
              <a:solidFill>
                <a:schemeClr val="tx2">
                  <a:lumMod val="60000"/>
                  <a:lumOff val="40000"/>
                </a:schemeClr>
              </a:solidFill>
              <a:latin typeface="Times New Roman" panose="02020603050405020304" pitchFamily="18" charset="0"/>
              <a:cs typeface="Times New Roman" panose="02020603050405020304" pitchFamily="18" charset="0"/>
            </a:endParaRPr>
          </a:p>
        </p:txBody>
      </p:sp>
      <p:pic>
        <p:nvPicPr>
          <p:cNvPr id="13" name="Picture 12" descr="Ekonomski_fakultet_memorandum-01"/>
          <p:cNvPicPr/>
          <p:nvPr/>
        </p:nvPicPr>
        <p:blipFill>
          <a:blip r:embed="rId4"/>
          <a:srcRect l="19667" t="3636" r="20273" b="88020"/>
          <a:stretch>
            <a:fillRect/>
          </a:stretch>
        </p:blipFill>
        <p:spPr bwMode="auto">
          <a:xfrm>
            <a:off x="1377789" y="270607"/>
            <a:ext cx="5599113" cy="1039596"/>
          </a:xfrm>
          <a:prstGeom prst="rect">
            <a:avLst/>
          </a:prstGeom>
          <a:noFill/>
          <a:ln w="9525">
            <a:noFill/>
            <a:miter lim="800000"/>
            <a:headEnd/>
            <a:tailEnd/>
          </a:ln>
        </p:spPr>
      </p:pic>
      <p:sp>
        <p:nvSpPr>
          <p:cNvPr id="14" name="Title 1"/>
          <p:cNvSpPr txBox="1">
            <a:spLocks/>
          </p:cNvSpPr>
          <p:nvPr/>
        </p:nvSpPr>
        <p:spPr>
          <a:xfrm>
            <a:off x="2169247" y="3792022"/>
            <a:ext cx="5466628" cy="407783"/>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2000" dirty="0" smtClean="0">
                <a:solidFill>
                  <a:schemeClr val="tx1">
                    <a:lumMod val="65000"/>
                    <a:lumOff val="35000"/>
                  </a:schemeClr>
                </a:solidFill>
                <a:latin typeface="Times New Roman" panose="02020603050405020304" pitchFamily="18" charset="0"/>
                <a:cs typeface="Times New Roman" panose="02020603050405020304" pitchFamily="18" charset="0"/>
              </a:rPr>
              <a:t>Email: dragana.vujicic-stefanovic@ef.unibl.org</a:t>
            </a:r>
          </a:p>
        </p:txBody>
      </p:sp>
      <p:sp>
        <p:nvSpPr>
          <p:cNvPr id="15" name="Title 1"/>
          <p:cNvSpPr txBox="1">
            <a:spLocks/>
          </p:cNvSpPr>
          <p:nvPr/>
        </p:nvSpPr>
        <p:spPr>
          <a:xfrm>
            <a:off x="2169247" y="4502481"/>
            <a:ext cx="5466628" cy="991121"/>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2000" dirty="0" smtClean="0">
                <a:solidFill>
                  <a:schemeClr val="tx1">
                    <a:lumMod val="65000"/>
                    <a:lumOff val="35000"/>
                  </a:schemeClr>
                </a:solidFill>
                <a:latin typeface="Times New Roman" panose="02020603050405020304" pitchFamily="18" charset="0"/>
                <a:cs typeface="Times New Roman" panose="02020603050405020304" pitchFamily="18" charset="0"/>
              </a:rPr>
              <a:t>Konsultacije: </a:t>
            </a:r>
            <a:r>
              <a:rPr lang="sr-Latn-BA" sz="2000" dirty="0">
                <a:solidFill>
                  <a:schemeClr val="tx1">
                    <a:lumMod val="65000"/>
                    <a:lumOff val="35000"/>
                  </a:schemeClr>
                </a:solidFill>
                <a:latin typeface="Times New Roman" panose="02020603050405020304" pitchFamily="18" charset="0"/>
                <a:cs typeface="Times New Roman" panose="02020603050405020304" pitchFamily="18" charset="0"/>
              </a:rPr>
              <a:t>K</a:t>
            </a:r>
            <a:r>
              <a:rPr lang="sr-Latn-BA" sz="2000" dirty="0" smtClean="0">
                <a:solidFill>
                  <a:schemeClr val="tx1">
                    <a:lumMod val="65000"/>
                    <a:lumOff val="35000"/>
                  </a:schemeClr>
                </a:solidFill>
                <a:latin typeface="Times New Roman" panose="02020603050405020304" pitchFamily="18" charset="0"/>
                <a:cs typeface="Times New Roman" panose="02020603050405020304" pitchFamily="18" charset="0"/>
              </a:rPr>
              <a:t>abinet br. 304, III sprat  </a:t>
            </a:r>
          </a:p>
          <a:p>
            <a:pPr algn="just"/>
            <a:r>
              <a:rPr lang="sr-Latn-BA" sz="2000"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2000" dirty="0" smtClean="0">
                <a:solidFill>
                  <a:schemeClr val="tx1">
                    <a:lumMod val="65000"/>
                    <a:lumOff val="35000"/>
                  </a:schemeClr>
                </a:solidFill>
                <a:latin typeface="Times New Roman" panose="02020603050405020304" pitchFamily="18" charset="0"/>
                <a:cs typeface="Times New Roman" panose="02020603050405020304" pitchFamily="18" charset="0"/>
              </a:rPr>
              <a:t>                     utorak:  17:00-19:00h</a:t>
            </a:r>
          </a:p>
          <a:p>
            <a:pPr algn="just"/>
            <a:r>
              <a:rPr lang="sr-Latn-BA" sz="200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2000" smtClean="0">
                <a:solidFill>
                  <a:schemeClr val="tx1">
                    <a:lumMod val="65000"/>
                    <a:lumOff val="35000"/>
                  </a:schemeClr>
                </a:solidFill>
                <a:latin typeface="Times New Roman" panose="02020603050405020304" pitchFamily="18" charset="0"/>
                <a:cs typeface="Times New Roman" panose="02020603050405020304" pitchFamily="18" charset="0"/>
              </a:rPr>
              <a:t>                     srijeda   </a:t>
            </a:r>
            <a:r>
              <a:rPr lang="sr-Latn-BA" sz="2000" dirty="0" smtClean="0">
                <a:solidFill>
                  <a:schemeClr val="tx1">
                    <a:lumMod val="65000"/>
                    <a:lumOff val="35000"/>
                  </a:schemeClr>
                </a:solidFill>
                <a:latin typeface="Times New Roman" panose="02020603050405020304" pitchFamily="18" charset="0"/>
                <a:cs typeface="Times New Roman" panose="02020603050405020304" pitchFamily="18" charset="0"/>
              </a:rPr>
              <a:t>17:00 -19:00h</a:t>
            </a:r>
          </a:p>
        </p:txBody>
      </p:sp>
      <p:sp>
        <p:nvSpPr>
          <p:cNvPr id="16" name="Title 1"/>
          <p:cNvSpPr txBox="1">
            <a:spLocks/>
          </p:cNvSpPr>
          <p:nvPr/>
        </p:nvSpPr>
        <p:spPr>
          <a:xfrm>
            <a:off x="2200997" y="5615717"/>
            <a:ext cx="4927767" cy="407783"/>
          </a:xfrm>
          <a:prstGeom prst="rect">
            <a:avLst/>
          </a:prstGeom>
          <a:solidFill>
            <a:schemeClr val="bg1"/>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2000" dirty="0" smtClean="0">
                <a:solidFill>
                  <a:schemeClr val="tx1">
                    <a:lumMod val="65000"/>
                    <a:lumOff val="35000"/>
                  </a:schemeClr>
                </a:solidFill>
                <a:latin typeface="Times New Roman" panose="02020603050405020304" pitchFamily="18" charset="0"/>
                <a:cs typeface="Times New Roman" panose="02020603050405020304" pitchFamily="18" charset="0"/>
              </a:rPr>
              <a:t>+ 387 51 430 052   </a:t>
            </a:r>
          </a:p>
        </p:txBody>
      </p:sp>
    </p:spTree>
    <p:extLst>
      <p:ext uri="{BB962C8B-B14F-4D97-AF65-F5344CB8AC3E}">
        <p14:creationId xmlns:p14="http://schemas.microsoft.com/office/powerpoint/2010/main" val="173616367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
        <p:nvSpPr>
          <p:cNvPr id="5" name="Rounded Rectangle 4"/>
          <p:cNvSpPr/>
          <p:nvPr/>
        </p:nvSpPr>
        <p:spPr>
          <a:xfrm>
            <a:off x="307379" y="163976"/>
            <a:ext cx="8529242" cy="528720"/>
          </a:xfrm>
          <a:prstGeom prst="roundRect">
            <a:avLst/>
          </a:prstGeom>
          <a:gradFill>
            <a:gsLst>
              <a:gs pos="0">
                <a:schemeClr val="accent1">
                  <a:tint val="65000"/>
                  <a:lumMod val="110000"/>
                </a:schemeClr>
              </a:gs>
              <a:gs pos="86000">
                <a:schemeClr val="accent1">
                  <a:tint val="90000"/>
                </a:schemeClr>
              </a:gs>
            </a:gsLst>
          </a:gra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IBRD</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6" name="Content Placeholder 2"/>
          <p:cNvSpPr txBox="1">
            <a:spLocks/>
          </p:cNvSpPr>
          <p:nvPr/>
        </p:nvSpPr>
        <p:spPr>
          <a:xfrm>
            <a:off x="35471" y="945831"/>
            <a:ext cx="8547394" cy="5278094"/>
          </a:xfrm>
          <a:prstGeom prst="rect">
            <a:avLst/>
          </a:prstGeom>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gn="just">
              <a:buFont typeface="Wingdings" panose="05000000000000000000" pitchFamily="2" charset="2"/>
              <a:buChar char="§"/>
            </a:pPr>
            <a:r>
              <a:rPr lang="sr-Latn-BA" dirty="0" smtClean="0">
                <a:latin typeface="Times New Roman" pitchFamily="18" charset="0"/>
                <a:cs typeface="Times New Roman" pitchFamily="18" charset="0"/>
              </a:rPr>
              <a:t>Banka </a:t>
            </a:r>
            <a:r>
              <a:rPr lang="sr-Latn-BA" dirty="0">
                <a:latin typeface="Times New Roman" pitchFamily="18" charset="0"/>
                <a:cs typeface="Times New Roman" pitchFamily="18" charset="0"/>
              </a:rPr>
              <a:t>odobrava </a:t>
            </a:r>
            <a:r>
              <a:rPr lang="sr-Latn-BA" b="1" dirty="0">
                <a:latin typeface="Times New Roman" pitchFamily="18" charset="0"/>
                <a:cs typeface="Times New Roman" pitchFamily="18" charset="0"/>
              </a:rPr>
              <a:t>srednjoročne u dugoročne kredite </a:t>
            </a:r>
            <a:r>
              <a:rPr lang="sr-Latn-BA" dirty="0">
                <a:latin typeface="Times New Roman" pitchFamily="18" charset="0"/>
                <a:cs typeface="Times New Roman" pitchFamily="18" charset="0"/>
              </a:rPr>
              <a:t>sa rokom </a:t>
            </a:r>
            <a:r>
              <a:rPr lang="sr-Latn-BA" dirty="0" smtClean="0">
                <a:latin typeface="Times New Roman" pitchFamily="18" charset="0"/>
                <a:cs typeface="Times New Roman" pitchFamily="18" charset="0"/>
              </a:rPr>
              <a:t>vraćanja </a:t>
            </a:r>
            <a:r>
              <a:rPr lang="sr-Latn-BA" dirty="0">
                <a:latin typeface="Times New Roman" pitchFamily="18" charset="0"/>
                <a:cs typeface="Times New Roman" pitchFamily="18" charset="0"/>
              </a:rPr>
              <a:t>od  15 do 20 godina i grejs periodom od 3 do 5 godina.  Bankarska marža iznosi 0,75%. </a:t>
            </a:r>
          </a:p>
          <a:p>
            <a:pPr algn="just">
              <a:buFont typeface="Wingdings" panose="05000000000000000000" pitchFamily="2" charset="2"/>
              <a:buChar char="§"/>
            </a:pPr>
            <a:r>
              <a:rPr lang="sr-Latn-BA" dirty="0">
                <a:latin typeface="Times New Roman" pitchFamily="18" charset="0"/>
                <a:cs typeface="Times New Roman" pitchFamily="18" charset="0"/>
              </a:rPr>
              <a:t>     </a:t>
            </a:r>
            <a:r>
              <a:rPr lang="sr-Latn-BA" b="1" dirty="0">
                <a:latin typeface="Times New Roman" pitchFamily="18" charset="0"/>
                <a:cs typeface="Times New Roman" pitchFamily="18" charset="0"/>
              </a:rPr>
              <a:t>Zemlje koje su dostigle određeni nivo razvijenosti </a:t>
            </a:r>
            <a:r>
              <a:rPr lang="sr-Latn-BA" b="1" u="sng" dirty="0">
                <a:latin typeface="Times New Roman" pitchFamily="18" charset="0"/>
                <a:cs typeface="Times New Roman" pitchFamily="18" charset="0"/>
              </a:rPr>
              <a:t>isključuju</a:t>
            </a:r>
            <a:r>
              <a:rPr lang="sr-Latn-BA" dirty="0">
                <a:latin typeface="Times New Roman" pitchFamily="18" charset="0"/>
                <a:cs typeface="Times New Roman" pitchFamily="18" charset="0"/>
              </a:rPr>
              <a:t> se postepeno iz prava korišćenja zajma Banke. Taj proces se naziva </a:t>
            </a:r>
            <a:r>
              <a:rPr lang="sr-Latn-BA" b="1" dirty="0">
                <a:latin typeface="Times New Roman" pitchFamily="18" charset="0"/>
                <a:cs typeface="Times New Roman" pitchFamily="18" charset="0"/>
              </a:rPr>
              <a:t>proces graduacije</a:t>
            </a:r>
            <a:r>
              <a:rPr lang="sr-Latn-BA" dirty="0">
                <a:latin typeface="Times New Roman" pitchFamily="18" charset="0"/>
                <a:cs typeface="Times New Roman" pitchFamily="18" charset="0"/>
              </a:rPr>
              <a:t>. Za mjeru razvijenosti uzima se dostignuti nivo </a:t>
            </a:r>
            <a:r>
              <a:rPr lang="sr-Latn-BA" b="1" dirty="0">
                <a:latin typeface="Times New Roman" pitchFamily="18" charset="0"/>
                <a:cs typeface="Times New Roman" pitchFamily="18" charset="0"/>
              </a:rPr>
              <a:t>bruto domaćeg proizvoda po stanovniku</a:t>
            </a:r>
            <a:r>
              <a:rPr lang="sr-Latn-BA" dirty="0">
                <a:latin typeface="Times New Roman" pitchFamily="18" charset="0"/>
                <a:cs typeface="Times New Roman" pitchFamily="18" charset="0"/>
              </a:rPr>
              <a:t>. </a:t>
            </a:r>
            <a:r>
              <a:rPr lang="sr-Latn-BA" dirty="0" smtClean="0">
                <a:latin typeface="Times New Roman" pitchFamily="18" charset="0"/>
                <a:cs typeface="Times New Roman" pitchFamily="18" charset="0"/>
              </a:rPr>
              <a:t>Projekti </a:t>
            </a:r>
            <a:r>
              <a:rPr lang="sr-Latn-BA" dirty="0">
                <a:latin typeface="Times New Roman" pitchFamily="18" charset="0"/>
                <a:cs typeface="Times New Roman" pitchFamily="18" charset="0"/>
              </a:rPr>
              <a:t>koje finansira Banka prolaze kroz nekoliko faza: ind-  entifikovanje, priprema, ocjena, pregovori, usvajanje, izvršenje i nadzor i naknadna ocjena projekta.</a:t>
            </a:r>
          </a:p>
          <a:p>
            <a:pPr algn="just">
              <a:buFont typeface="Wingdings" panose="05000000000000000000" pitchFamily="2" charset="2"/>
              <a:buChar char="§"/>
            </a:pPr>
            <a:r>
              <a:rPr lang="sr-Latn-BA" dirty="0" smtClean="0">
                <a:latin typeface="Times New Roman" pitchFamily="18" charset="0"/>
                <a:cs typeface="Times New Roman" pitchFamily="18" charset="0"/>
              </a:rPr>
              <a:t>U </a:t>
            </a:r>
            <a:r>
              <a:rPr lang="sr-Latn-BA" dirty="0">
                <a:latin typeface="Times New Roman" pitchFamily="18" charset="0"/>
                <a:cs typeface="Times New Roman" pitchFamily="18" charset="0"/>
              </a:rPr>
              <a:t>početnim fazama najveći dio zajmova je odobravan za izgradnju </a:t>
            </a:r>
            <a:r>
              <a:rPr lang="sr-Latn-BA" dirty="0" smtClean="0">
                <a:latin typeface="Times New Roman" pitchFamily="18" charset="0"/>
                <a:cs typeface="Times New Roman" pitchFamily="18" charset="0"/>
              </a:rPr>
              <a:t>infrastrukture</a:t>
            </a:r>
            <a:r>
              <a:rPr lang="sr-Latn-BA" dirty="0">
                <a:latin typeface="Times New Roman" pitchFamily="18" charset="0"/>
                <a:cs typeface="Times New Roman" pitchFamily="18" charset="0"/>
              </a:rPr>
              <a:t>. U novije vrijeme pored infrastrukture porastao je  udio </a:t>
            </a:r>
            <a:r>
              <a:rPr lang="sr-Latn-BA" dirty="0" smtClean="0">
                <a:latin typeface="Times New Roman" pitchFamily="18" charset="0"/>
                <a:cs typeface="Times New Roman" pitchFamily="18" charset="0"/>
              </a:rPr>
              <a:t>zajmova </a:t>
            </a:r>
            <a:r>
              <a:rPr lang="sr-Latn-BA" dirty="0">
                <a:latin typeface="Times New Roman" pitchFamily="18" charset="0"/>
                <a:cs typeface="Times New Roman" pitchFamily="18" charset="0"/>
              </a:rPr>
              <a:t>namijenjenih razvoju poljoprivrede i sela, gradske </a:t>
            </a:r>
            <a:r>
              <a:rPr lang="sr-Latn-BA" dirty="0" smtClean="0">
                <a:latin typeface="Times New Roman" pitchFamily="18" charset="0"/>
                <a:cs typeface="Times New Roman" pitchFamily="18" charset="0"/>
              </a:rPr>
              <a:t>infrastrukture</a:t>
            </a:r>
            <a:r>
              <a:rPr lang="sr-Latn-BA" dirty="0">
                <a:latin typeface="Times New Roman" pitchFamily="18" charset="0"/>
                <a:cs typeface="Times New Roman" pitchFamily="18" charset="0"/>
              </a:rPr>
              <a:t>, javne uprave, finansijskog sektora, zdrastvenih usluga, obrazovanja i za strukturno prilagođavanje privrede</a:t>
            </a:r>
            <a:r>
              <a:rPr lang="sr-Latn-BA" dirty="0" smtClean="0">
                <a:latin typeface="Times New Roman" pitchFamily="18" charset="0"/>
                <a:cs typeface="Times New Roman" pitchFamily="18" charset="0"/>
              </a:rPr>
              <a:t>.</a:t>
            </a:r>
          </a:p>
          <a:p>
            <a:pPr algn="just">
              <a:buFont typeface="Wingdings" panose="05000000000000000000" pitchFamily="2" charset="2"/>
              <a:buChar char="§"/>
            </a:pPr>
            <a:endParaRPr lang="sr-Latn-BA" dirty="0">
              <a:latin typeface="Times New Roman" pitchFamily="18" charset="0"/>
              <a:cs typeface="Times New Roman" pitchFamily="18" charset="0"/>
            </a:endParaRPr>
          </a:p>
          <a:p>
            <a:pPr algn="just">
              <a:buFont typeface="Wingdings" panose="05000000000000000000" pitchFamily="2" charset="2"/>
              <a:buChar char="§"/>
            </a:pPr>
            <a:endParaRPr lang="sr-Latn-BA" dirty="0">
              <a:latin typeface="Times New Roman" pitchFamily="18" charset="0"/>
              <a:cs typeface="Times New Roman" pitchFamily="18" charset="0"/>
            </a:endParaRPr>
          </a:p>
          <a:p>
            <a:pPr algn="just">
              <a:buFont typeface="Wingdings" panose="05000000000000000000" pitchFamily="2" charset="2"/>
              <a:buChar char="§"/>
            </a:pPr>
            <a:r>
              <a:rPr lang="sr-Latn-BA" dirty="0">
                <a:latin typeface="Times New Roman" pitchFamily="18" charset="0"/>
                <a:cs typeface="Times New Roman" pitchFamily="18" charset="0"/>
              </a:rPr>
              <a:t>     Da bi se obezbijedilo finansiranje većeg broja projekata Banka je od 1974. godine počela finansiranje projekata zajedno sa drugim zajmodavcima ( </a:t>
            </a:r>
            <a:r>
              <a:rPr lang="sr-Latn-BA" b="1" dirty="0">
                <a:latin typeface="Times New Roman" pitchFamily="18" charset="0"/>
                <a:cs typeface="Times New Roman" pitchFamily="18" charset="0"/>
              </a:rPr>
              <a:t>kofinansiranje</a:t>
            </a:r>
            <a:r>
              <a:rPr lang="sr-Latn-BA" dirty="0">
                <a:latin typeface="Times New Roman" pitchFamily="18" charset="0"/>
                <a:cs typeface="Times New Roman" pitchFamily="18" charset="0"/>
              </a:rPr>
              <a:t> ). Kofinansiranje se obavlja sa </a:t>
            </a:r>
            <a:r>
              <a:rPr lang="sr-Latn-BA" b="1" dirty="0">
                <a:latin typeface="Times New Roman" pitchFamily="18" charset="0"/>
                <a:cs typeface="Times New Roman" pitchFamily="18" charset="0"/>
              </a:rPr>
              <a:t>tri vrste zajmodavaca </a:t>
            </a:r>
            <a:r>
              <a:rPr lang="sr-Latn-BA" dirty="0">
                <a:latin typeface="Times New Roman" pitchFamily="18" charset="0"/>
                <a:cs typeface="Times New Roman" pitchFamily="18" charset="0"/>
              </a:rPr>
              <a:t>: javnim agencijama za razvoj – nacionalnim i međunarodnim, institucijama za kreditiranje izvoza i </a:t>
            </a:r>
            <a:r>
              <a:rPr lang="sr-Latn-BA" dirty="0" smtClean="0">
                <a:latin typeface="Times New Roman" pitchFamily="18" charset="0"/>
                <a:cs typeface="Times New Roman" pitchFamily="18" charset="0"/>
              </a:rPr>
              <a:t>komercijalnim </a:t>
            </a:r>
            <a:r>
              <a:rPr lang="sr-Latn-BA" dirty="0">
                <a:latin typeface="Times New Roman" pitchFamily="18" charset="0"/>
                <a:cs typeface="Times New Roman" pitchFamily="18" charset="0"/>
              </a:rPr>
              <a:t>bankama. U ovoj vrsti poslova sve strane </a:t>
            </a:r>
          </a:p>
          <a:p>
            <a:pPr algn="just">
              <a:buFont typeface="Wingdings" panose="05000000000000000000" pitchFamily="2" charset="2"/>
              <a:buChar char="§"/>
            </a:pPr>
            <a:endParaRPr lang="sr-Latn-BA" b="1" dirty="0" smtClean="0">
              <a:latin typeface="Times New Roman" pitchFamily="18" charset="0"/>
              <a:cs typeface="Times New Roman" pitchFamily="18" charset="0"/>
            </a:endParaRPr>
          </a:p>
        </p:txBody>
      </p:sp>
      <p:sp>
        <p:nvSpPr>
          <p:cNvPr id="7" name="Rounded Rectangle 6"/>
          <p:cNvSpPr/>
          <p:nvPr/>
        </p:nvSpPr>
        <p:spPr>
          <a:xfrm>
            <a:off x="307379" y="4725144"/>
            <a:ext cx="2808312" cy="35246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Koofinansiranje:</a:t>
            </a:r>
            <a:endParaRPr lang="en-GB" dirty="0"/>
          </a:p>
        </p:txBody>
      </p:sp>
    </p:spTree>
    <p:extLst>
      <p:ext uri="{BB962C8B-B14F-4D97-AF65-F5344CB8AC3E}">
        <p14:creationId xmlns:p14="http://schemas.microsoft.com/office/powerpoint/2010/main" val="39569869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
        <p:nvSpPr>
          <p:cNvPr id="3" name="Rounded Rectangle 2"/>
          <p:cNvSpPr/>
          <p:nvPr/>
        </p:nvSpPr>
        <p:spPr>
          <a:xfrm>
            <a:off x="326776" y="133784"/>
            <a:ext cx="8529242" cy="630920"/>
          </a:xfrm>
          <a:prstGeom prst="roundRect">
            <a:avLst/>
          </a:prstGeom>
          <a:gradFill>
            <a:gsLst>
              <a:gs pos="0">
                <a:schemeClr val="accent1">
                  <a:tint val="65000"/>
                  <a:lumMod val="110000"/>
                </a:schemeClr>
              </a:gs>
              <a:gs pos="86000">
                <a:schemeClr val="accent1">
                  <a:tint val="90000"/>
                </a:schemeClr>
              </a:gs>
            </a:gsLst>
          </a:gra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IBRD</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Content Placeholder 2"/>
          <p:cNvSpPr txBox="1">
            <a:spLocks/>
          </p:cNvSpPr>
          <p:nvPr/>
        </p:nvSpPr>
        <p:spPr>
          <a:xfrm>
            <a:off x="179512" y="2780928"/>
            <a:ext cx="8547394" cy="4702030"/>
          </a:xfrm>
          <a:prstGeom prst="rect">
            <a:avLst/>
          </a:prstGeom>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gn="just"/>
            <a:r>
              <a:rPr lang="sr-Latn-BA" dirty="0" smtClean="0">
                <a:latin typeface="Times New Roman" pitchFamily="18" charset="0"/>
                <a:cs typeface="Times New Roman" pitchFamily="18" charset="0"/>
              </a:rPr>
              <a:t>IBRD – najveća svjetska banka za razvoj, </a:t>
            </a:r>
            <a:r>
              <a:rPr lang="sr-Latn-BA" b="1" dirty="0" smtClean="0">
                <a:latin typeface="Times New Roman" pitchFamily="18" charset="0"/>
                <a:cs typeface="Times New Roman" pitchFamily="18" charset="0"/>
              </a:rPr>
              <a:t>pruža finansijske usluge i savjete o politikama kako bi pomogla zemljama </a:t>
            </a:r>
            <a:r>
              <a:rPr lang="sr-Latn-BA" dirty="0" smtClean="0">
                <a:latin typeface="Times New Roman" pitchFamily="18" charset="0"/>
                <a:cs typeface="Times New Roman" pitchFamily="18" charset="0"/>
              </a:rPr>
              <a:t>da smanje siromaštvo i prošire blagodati održivog rasta na svu svoju populaciju.</a:t>
            </a:r>
          </a:p>
          <a:p>
            <a:pPr algn="just"/>
            <a:r>
              <a:rPr lang="sr-Latn-BA" dirty="0" smtClean="0">
                <a:latin typeface="Times New Roman" pitchFamily="18" charset="0"/>
                <a:cs typeface="Times New Roman" pitchFamily="18" charset="0"/>
              </a:rPr>
              <a:t>IBRD je globalna razvojna institucija u 189 zemalja članica.</a:t>
            </a:r>
          </a:p>
          <a:p>
            <a:pPr algn="just"/>
            <a:r>
              <a:rPr lang="sr-Latn-BA" dirty="0" smtClean="0">
                <a:latin typeface="Times New Roman" pitchFamily="18" charset="0"/>
                <a:cs typeface="Times New Roman" pitchFamily="18" charset="0"/>
              </a:rPr>
              <a:t>Kao najveća razvojna banka na svijetu, podržava misiju Grupe svjetske banke pružajući zajmove, garancije, proizvode za upravljanje rizikom i savjetodavne usluge zemljama sa srednjim i niskim prihodima.   </a:t>
            </a:r>
          </a:p>
          <a:p>
            <a:pPr algn="just"/>
            <a:r>
              <a:rPr lang="sr-Latn-BA" dirty="0" smtClean="0">
                <a:latin typeface="Times New Roman" pitchFamily="18" charset="0"/>
                <a:cs typeface="Times New Roman" pitchFamily="18" charset="0"/>
              </a:rPr>
              <a:t>Stvorena je 1944.godine da bi pomogla Evropi da se obnovi nakon Drugog svjetskog rata, IBRD se udružuje sa IDA-om, fondom za najsiromašnije zemlje, da bi formirao Svjetsku banku. Oni blisko sarađuju sa svim institucijama Grupe Svjetske banke i javnim privatnim sektorom u zemljama u razvoju kako bi smanjili siromaštvo i izgradili zajednički prosperitet. </a:t>
            </a:r>
          </a:p>
          <a:p>
            <a:pPr algn="just"/>
            <a:endParaRPr lang="sr-Latn-BA" dirty="0" smtClean="0">
              <a:latin typeface="Times New Roman" pitchFamily="18" charset="0"/>
              <a:cs typeface="Times New Roman" pitchFamily="18" charset="0"/>
            </a:endParaRPr>
          </a:p>
        </p:txBody>
      </p:sp>
      <p:sp>
        <p:nvSpPr>
          <p:cNvPr id="5" name="Content Placeholder 2"/>
          <p:cNvSpPr txBox="1">
            <a:spLocks/>
          </p:cNvSpPr>
          <p:nvPr/>
        </p:nvSpPr>
        <p:spPr>
          <a:xfrm>
            <a:off x="179512" y="907285"/>
            <a:ext cx="8640638" cy="5134078"/>
          </a:xfrm>
          <a:prstGeom prst="rect">
            <a:avLst/>
          </a:prstGeom>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gn="just">
              <a:buFont typeface="Wingdings" panose="05000000000000000000" pitchFamily="2" charset="2"/>
              <a:buChar char="§"/>
            </a:pPr>
            <a:r>
              <a:rPr lang="sr-Latn-BA" dirty="0">
                <a:latin typeface="Times New Roman" pitchFamily="18" charset="0"/>
                <a:cs typeface="Times New Roman" pitchFamily="18" charset="0"/>
              </a:rPr>
              <a:t>U ovoj vrsti poslova sve strane </a:t>
            </a:r>
            <a:r>
              <a:rPr lang="sr-Latn-BA" dirty="0" smtClean="0">
                <a:latin typeface="Times New Roman" pitchFamily="18" charset="0"/>
                <a:cs typeface="Times New Roman" pitchFamily="18" charset="0"/>
              </a:rPr>
              <a:t>nalaze </a:t>
            </a:r>
            <a:r>
              <a:rPr lang="sr-Latn-BA" dirty="0">
                <a:latin typeface="Times New Roman" pitchFamily="18" charset="0"/>
                <a:cs typeface="Times New Roman" pitchFamily="18" charset="0"/>
              </a:rPr>
              <a:t>svoj interes. </a:t>
            </a:r>
            <a:endParaRPr lang="sr-Latn-BA" dirty="0" smtClean="0">
              <a:latin typeface="Times New Roman" pitchFamily="18" charset="0"/>
              <a:cs typeface="Times New Roman" pitchFamily="18" charset="0"/>
            </a:endParaRPr>
          </a:p>
          <a:p>
            <a:pPr algn="just">
              <a:buFont typeface="Wingdings" panose="05000000000000000000" pitchFamily="2" charset="2"/>
              <a:buChar char="§"/>
            </a:pPr>
            <a:r>
              <a:rPr lang="sr-Latn-BA" b="1" dirty="0" smtClean="0">
                <a:latin typeface="Times New Roman" pitchFamily="18" charset="0"/>
                <a:cs typeface="Times New Roman" pitchFamily="18" charset="0"/>
              </a:rPr>
              <a:t>Banka </a:t>
            </a:r>
            <a:r>
              <a:rPr lang="sr-Latn-BA" b="1" dirty="0">
                <a:latin typeface="Times New Roman" pitchFamily="18" charset="0"/>
                <a:cs typeface="Times New Roman" pitchFamily="18" charset="0"/>
              </a:rPr>
              <a:t>širi svoje poslovanje uz manje </a:t>
            </a:r>
            <a:r>
              <a:rPr lang="sr-Latn-BA" b="1" dirty="0" smtClean="0">
                <a:latin typeface="Times New Roman" pitchFamily="18" charset="0"/>
                <a:cs typeface="Times New Roman" pitchFamily="18" charset="0"/>
              </a:rPr>
              <a:t>angažovanje </a:t>
            </a:r>
            <a:r>
              <a:rPr lang="sr-Latn-BA" b="1" dirty="0">
                <a:latin typeface="Times New Roman" pitchFamily="18" charset="0"/>
                <a:cs typeface="Times New Roman" pitchFamily="18" charset="0"/>
              </a:rPr>
              <a:t>sopstvenih sredstava</a:t>
            </a:r>
            <a:r>
              <a:rPr lang="sr-Latn-BA" dirty="0">
                <a:latin typeface="Times New Roman" pitchFamily="18" charset="0"/>
                <a:cs typeface="Times New Roman" pitchFamily="18" charset="0"/>
              </a:rPr>
              <a:t>, a drugi učesnici u kofinansiranju obezbeđuju </a:t>
            </a:r>
            <a:r>
              <a:rPr lang="sr-Latn-BA" b="1" dirty="0">
                <a:latin typeface="Times New Roman" pitchFamily="18" charset="0"/>
                <a:cs typeface="Times New Roman" pitchFamily="18" charset="0"/>
              </a:rPr>
              <a:t>sigurniji plasman </a:t>
            </a:r>
            <a:r>
              <a:rPr lang="sr-Latn-BA" dirty="0">
                <a:latin typeface="Times New Roman" pitchFamily="18" charset="0"/>
                <a:cs typeface="Times New Roman" pitchFamily="18" charset="0"/>
              </a:rPr>
              <a:t>svojih sredstava pošto se zna da </a:t>
            </a:r>
            <a:r>
              <a:rPr lang="sr-Latn-BA" dirty="0" smtClean="0">
                <a:latin typeface="Times New Roman" pitchFamily="18" charset="0"/>
                <a:cs typeface="Times New Roman" pitchFamily="18" charset="0"/>
              </a:rPr>
              <a:t>Banka </a:t>
            </a:r>
            <a:r>
              <a:rPr lang="sr-Latn-BA" dirty="0">
                <a:latin typeface="Times New Roman" pitchFamily="18" charset="0"/>
                <a:cs typeface="Times New Roman" pitchFamily="18" charset="0"/>
              </a:rPr>
              <a:t>vrši </a:t>
            </a:r>
            <a:r>
              <a:rPr lang="sr-Latn-BA" b="1" dirty="0">
                <a:latin typeface="Times New Roman" pitchFamily="18" charset="0"/>
                <a:cs typeface="Times New Roman" pitchFamily="18" charset="0"/>
              </a:rPr>
              <a:t>strogu selekciju i kvalifikovanu ocjenu projekata </a:t>
            </a:r>
            <a:r>
              <a:rPr lang="sr-Latn-BA" dirty="0">
                <a:latin typeface="Times New Roman" pitchFamily="18" charset="0"/>
                <a:cs typeface="Times New Roman" pitchFamily="18" charset="0"/>
              </a:rPr>
              <a:t>u kojima će se angažovati</a:t>
            </a:r>
            <a:r>
              <a:rPr lang="sr-Latn-BA" dirty="0" smtClean="0">
                <a:latin typeface="Times New Roman" pitchFamily="18" charset="0"/>
                <a:cs typeface="Times New Roman" pitchFamily="18" charset="0"/>
              </a:rPr>
              <a:t>.</a:t>
            </a:r>
          </a:p>
          <a:p>
            <a:pPr algn="just">
              <a:buFont typeface="Wingdings" panose="05000000000000000000" pitchFamily="2" charset="2"/>
              <a:buChar char="§"/>
            </a:pPr>
            <a:endParaRPr lang="sr-Latn-BA" dirty="0">
              <a:latin typeface="Times New Roman" pitchFamily="18" charset="0"/>
              <a:cs typeface="Times New Roman" pitchFamily="18" charset="0"/>
            </a:endParaRPr>
          </a:p>
          <a:p>
            <a:pPr algn="just">
              <a:buFont typeface="Wingdings" panose="05000000000000000000" pitchFamily="2" charset="2"/>
              <a:buChar char="§"/>
            </a:pPr>
            <a:endParaRPr lang="sr-Latn-BA" dirty="0" smtClean="0">
              <a:latin typeface="Times New Roman" pitchFamily="18" charset="0"/>
              <a:cs typeface="Times New Roman" pitchFamily="18" charset="0"/>
            </a:endParaRPr>
          </a:p>
          <a:p>
            <a:pPr algn="just">
              <a:buFont typeface="Wingdings" panose="05000000000000000000" pitchFamily="2" charset="2"/>
              <a:buChar char="§"/>
            </a:pPr>
            <a:endParaRPr lang="sr-Latn-BA" dirty="0">
              <a:latin typeface="Times New Roman" pitchFamily="18" charset="0"/>
              <a:cs typeface="Times New Roman" pitchFamily="18" charset="0"/>
            </a:endParaRPr>
          </a:p>
          <a:p>
            <a:pPr algn="just">
              <a:buFont typeface="Wingdings" panose="05000000000000000000" pitchFamily="2" charset="2"/>
              <a:buChar char="§"/>
            </a:pPr>
            <a:endParaRPr lang="sr-Latn-BA" b="1" dirty="0">
              <a:solidFill>
                <a:schemeClr val="tx1"/>
              </a:solidFill>
              <a:latin typeface="Times New Roman" pitchFamily="18" charset="0"/>
              <a:cs typeface="Times New Roman" pitchFamily="18" charset="0"/>
            </a:endParaRPr>
          </a:p>
          <a:p>
            <a:pPr algn="just">
              <a:buFont typeface="Wingdings" panose="05000000000000000000" pitchFamily="2" charset="2"/>
              <a:buChar char="§"/>
            </a:pPr>
            <a:endParaRPr lang="sr-Latn-BA" b="1"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33115433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
        <p:nvSpPr>
          <p:cNvPr id="3" name="Rounded Rectangle 2"/>
          <p:cNvSpPr/>
          <p:nvPr/>
        </p:nvSpPr>
        <p:spPr>
          <a:xfrm>
            <a:off x="307379" y="163976"/>
            <a:ext cx="8529242" cy="528720"/>
          </a:xfrm>
          <a:prstGeom prst="roundRect">
            <a:avLst/>
          </a:prstGeom>
          <a:gradFill>
            <a:gsLst>
              <a:gs pos="0">
                <a:schemeClr val="accent1">
                  <a:tint val="65000"/>
                  <a:lumMod val="110000"/>
                </a:schemeClr>
              </a:gs>
              <a:gs pos="86000">
                <a:schemeClr val="accent1">
                  <a:tint val="90000"/>
                </a:schemeClr>
              </a:gs>
            </a:gsLst>
          </a:gra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IBRD </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Content Placeholder 2"/>
          <p:cNvSpPr txBox="1">
            <a:spLocks/>
          </p:cNvSpPr>
          <p:nvPr/>
        </p:nvSpPr>
        <p:spPr>
          <a:xfrm>
            <a:off x="289227" y="764704"/>
            <a:ext cx="8547394" cy="5976664"/>
          </a:xfrm>
          <a:prstGeom prst="rect">
            <a:avLst/>
          </a:prstGeom>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gn="just"/>
            <a:r>
              <a:rPr lang="sr-Latn-BA" dirty="0" smtClean="0">
                <a:latin typeface="Times New Roman" pitchFamily="18" charset="0"/>
                <a:cs typeface="Times New Roman" pitchFamily="18" charset="0"/>
              </a:rPr>
              <a:t>IBRD </a:t>
            </a:r>
            <a:r>
              <a:rPr lang="sr-Latn-BA" b="1" dirty="0" smtClean="0">
                <a:latin typeface="Times New Roman" pitchFamily="18" charset="0"/>
                <a:cs typeface="Times New Roman" pitchFamily="18" charset="0"/>
              </a:rPr>
              <a:t>partner zemljama sa srednjim dohodkom </a:t>
            </a:r>
            <a:r>
              <a:rPr lang="sr-Latn-BA" dirty="0" smtClean="0">
                <a:latin typeface="Times New Roman" pitchFamily="18" charset="0"/>
                <a:cs typeface="Times New Roman" pitchFamily="18" charset="0"/>
              </a:rPr>
              <a:t>– Grupa svjetske banke stupa u kontakt sa zemljama sa srednjim dohodkom (MIC) i kao klijenti i kao akcionari. Te zemlje su glavni pokretači globalnog rasta, dom velikih infrastrukturnih investicija i primaoci velikog dijela izvoza iz naprednih ekonomija i siromašnih zemalja. Mnogi ostvaruju brz ekonomski i socijalni napredak i igraju sve veću ulogu u pronalaženju rješenja za globalne izazove. </a:t>
            </a:r>
          </a:p>
          <a:p>
            <a:pPr algn="just"/>
            <a:r>
              <a:rPr lang="sr-Latn-BA" dirty="0" smtClean="0">
                <a:latin typeface="Times New Roman" pitchFamily="18" charset="0"/>
                <a:cs typeface="Times New Roman" pitchFamily="18" charset="0"/>
              </a:rPr>
              <a:t>Ali MIC takođe imaju više od 70% siromašnih ljudi na svijetu, često u udaljenim oblastima. A ograničeni priistup privatnim finansijama čini ove zemlje ranjivim na ekonomske šokove i krize koje prelaze granice, uključujući klimatske promjene, prisilne migracije i pandemije. </a:t>
            </a:r>
            <a:r>
              <a:rPr lang="sr-Latn-BA" b="1" dirty="0" smtClean="0">
                <a:latin typeface="Times New Roman" pitchFamily="18" charset="0"/>
                <a:cs typeface="Times New Roman" pitchFamily="18" charset="0"/>
              </a:rPr>
              <a:t>Svjetska banka je suštinski partner MIC –ovima, koji predstavljaju više od 60% portfolia IBRS-a,</a:t>
            </a:r>
            <a:r>
              <a:rPr lang="sr-Latn-BA" dirty="0" smtClean="0">
                <a:latin typeface="Times New Roman" pitchFamily="18" charset="0"/>
                <a:cs typeface="Times New Roman" pitchFamily="18" charset="0"/>
              </a:rPr>
              <a:t> A partner to Middle- Income Countries. </a:t>
            </a:r>
          </a:p>
          <a:p>
            <a:pPr algn="just"/>
            <a:r>
              <a:rPr lang="sr-Latn-BA" dirty="0">
                <a:latin typeface="Times New Roman" pitchFamily="18" charset="0"/>
                <a:cs typeface="Times New Roman" pitchFamily="18" charset="0"/>
              </a:rPr>
              <a:t>Pruža kombinaciju finansijskih resursa, znanja i tehničkih usluga. Njeni strateški savjeti pomažu vladama da se reformišu radi poboljšanja usluga, podstaknu više privatnih investicija</a:t>
            </a:r>
            <a:r>
              <a:rPr lang="sr-Latn-BA" dirty="0" smtClean="0">
                <a:latin typeface="Times New Roman" pitchFamily="18" charset="0"/>
                <a:cs typeface="Times New Roman" pitchFamily="18" charset="0"/>
              </a:rPr>
              <a:t>.  </a:t>
            </a:r>
          </a:p>
          <a:p>
            <a:pPr algn="just"/>
            <a:r>
              <a:rPr lang="sr-Latn-BA" dirty="0" smtClean="0">
                <a:latin typeface="Times New Roman" pitchFamily="18" charset="0"/>
                <a:cs typeface="Times New Roman" pitchFamily="18" charset="0"/>
              </a:rPr>
              <a:t>Partner je sa zemljama kako se izazovi pojavljuju i razvijaju kroz inovativne finansijske proizvode i širok spektar globalnih foruma. Iznad svega, pomaže da se održi napredakk u smanjenim siromaštva i širenju prosperiete. Poseban naglasak se stavlja na zemlje sa nižim  i srednjim dohodkom dok se kreću ekonomskim lancem, prelazeći iz IDA-e u klijente IBRD-a.  </a:t>
            </a:r>
          </a:p>
        </p:txBody>
      </p:sp>
      <p:sp>
        <p:nvSpPr>
          <p:cNvPr id="5" name="Content Placeholder 2"/>
          <p:cNvSpPr txBox="1">
            <a:spLocks/>
          </p:cNvSpPr>
          <p:nvPr/>
        </p:nvSpPr>
        <p:spPr>
          <a:xfrm>
            <a:off x="511622" y="5229200"/>
            <a:ext cx="8153053" cy="3880773"/>
          </a:xfrm>
          <a:prstGeom prst="rect">
            <a:avLst/>
          </a:prstGeom>
        </p:spPr>
        <p:txBody>
          <a:bodyPr>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en-US" dirty="0" smtClean="0"/>
          </a:p>
          <a:p>
            <a:pPr>
              <a:buFont typeface="Wingdings 3" charset="2"/>
              <a:buNone/>
            </a:pPr>
            <a:r>
              <a:rPr lang="ru-RU" dirty="0" smtClean="0"/>
              <a:t/>
            </a:r>
            <a:br>
              <a:rPr lang="ru-RU" dirty="0" smtClean="0"/>
            </a:br>
            <a:endParaRPr lang="en-US" dirty="0"/>
          </a:p>
        </p:txBody>
      </p:sp>
    </p:spTree>
    <p:extLst>
      <p:ext uri="{BB962C8B-B14F-4D97-AF65-F5344CB8AC3E}">
        <p14:creationId xmlns:p14="http://schemas.microsoft.com/office/powerpoint/2010/main" val="23078044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
        <p:nvSpPr>
          <p:cNvPr id="3" name="Rounded Rectangle 2"/>
          <p:cNvSpPr/>
          <p:nvPr/>
        </p:nvSpPr>
        <p:spPr>
          <a:xfrm>
            <a:off x="307379" y="163976"/>
            <a:ext cx="8529242" cy="528720"/>
          </a:xfrm>
          <a:prstGeom prst="roundRect">
            <a:avLst/>
          </a:prstGeom>
          <a:gradFill>
            <a:gsLst>
              <a:gs pos="0">
                <a:schemeClr val="accent1">
                  <a:tint val="65000"/>
                  <a:lumMod val="110000"/>
                </a:schemeClr>
              </a:gs>
              <a:gs pos="86000">
                <a:schemeClr val="accent1">
                  <a:tint val="90000"/>
                </a:schemeClr>
              </a:gs>
            </a:gsLst>
          </a:gra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IBRD </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Content Placeholder 2"/>
          <p:cNvSpPr txBox="1">
            <a:spLocks/>
          </p:cNvSpPr>
          <p:nvPr/>
        </p:nvSpPr>
        <p:spPr>
          <a:xfrm>
            <a:off x="289227" y="764704"/>
            <a:ext cx="8547394" cy="5976664"/>
          </a:xfrm>
          <a:prstGeom prst="rect">
            <a:avLst/>
          </a:prstGeom>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gn="just"/>
            <a:r>
              <a:rPr lang="sr-Latn-BA" b="1" u="sng" dirty="0" smtClean="0">
                <a:latin typeface="Times New Roman" pitchFamily="18" charset="0"/>
                <a:cs typeface="Times New Roman" pitchFamily="18" charset="0"/>
              </a:rPr>
              <a:t>Usluge IBRD-a </a:t>
            </a:r>
          </a:p>
          <a:p>
            <a:pPr algn="just"/>
            <a:r>
              <a:rPr lang="sr-Latn-BA" dirty="0" smtClean="0">
                <a:latin typeface="Times New Roman" pitchFamily="18" charset="0"/>
                <a:cs typeface="Times New Roman" pitchFamily="18" charset="0"/>
              </a:rPr>
              <a:t>Kroz </a:t>
            </a:r>
            <a:r>
              <a:rPr lang="sr-Latn-BA" b="1" dirty="0" smtClean="0">
                <a:latin typeface="Times New Roman" pitchFamily="18" charset="0"/>
                <a:cs typeface="Times New Roman" pitchFamily="18" charset="0"/>
              </a:rPr>
              <a:t>partnerstvo sa MIC-ima </a:t>
            </a:r>
            <a:r>
              <a:rPr lang="sr-Latn-BA" dirty="0" smtClean="0">
                <a:latin typeface="Times New Roman" pitchFamily="18" charset="0"/>
                <a:cs typeface="Times New Roman" pitchFamily="18" charset="0"/>
              </a:rPr>
              <a:t>i kreditno sposobnim siromašnim zemljama, IBRS </a:t>
            </a:r>
            <a:r>
              <a:rPr lang="sr-Latn-BA" b="1" dirty="0" smtClean="0">
                <a:latin typeface="Times New Roman" pitchFamily="18" charset="0"/>
                <a:cs typeface="Times New Roman" pitchFamily="18" charset="0"/>
              </a:rPr>
              <a:t>nudi inovativna finansijska rješenja</a:t>
            </a:r>
            <a:r>
              <a:rPr lang="sr-Latn-BA" dirty="0" smtClean="0">
                <a:latin typeface="Times New Roman" pitchFamily="18" charset="0"/>
                <a:cs typeface="Times New Roman" pitchFamily="18" charset="0"/>
              </a:rPr>
              <a:t>, uključujući </a:t>
            </a:r>
            <a:r>
              <a:rPr lang="sr-Latn-BA" b="1" dirty="0" smtClean="0">
                <a:latin typeface="Times New Roman" pitchFamily="18" charset="0"/>
                <a:cs typeface="Times New Roman" pitchFamily="18" charset="0"/>
              </a:rPr>
              <a:t>finansijske proizvode </a:t>
            </a:r>
            <a:r>
              <a:rPr lang="sr-Latn-BA" dirty="0" smtClean="0">
                <a:latin typeface="Times New Roman" pitchFamily="18" charset="0"/>
                <a:cs typeface="Times New Roman" pitchFamily="18" charset="0"/>
              </a:rPr>
              <a:t>(zajmovi, garancije, i proizvodi za upravljanje rizikom) i </a:t>
            </a:r>
            <a:r>
              <a:rPr lang="sr-Latn-BA" b="1" dirty="0" smtClean="0">
                <a:latin typeface="Times New Roman" pitchFamily="18" charset="0"/>
                <a:cs typeface="Times New Roman" pitchFamily="18" charset="0"/>
              </a:rPr>
              <a:t>znanje</a:t>
            </a:r>
            <a:r>
              <a:rPr lang="sr-Latn-BA" dirty="0" smtClean="0">
                <a:latin typeface="Times New Roman" pitchFamily="18" charset="0"/>
                <a:cs typeface="Times New Roman" pitchFamily="18" charset="0"/>
              </a:rPr>
              <a:t> i </a:t>
            </a:r>
            <a:r>
              <a:rPr lang="sr-Latn-BA" b="1" dirty="0" smtClean="0">
                <a:latin typeface="Times New Roman" pitchFamily="18" charset="0"/>
                <a:cs typeface="Times New Roman" pitchFamily="18" charset="0"/>
              </a:rPr>
              <a:t>savjetodavne usluge </a:t>
            </a:r>
            <a:r>
              <a:rPr lang="sr-Latn-BA" dirty="0" smtClean="0">
                <a:latin typeface="Times New Roman" pitchFamily="18" charset="0"/>
                <a:cs typeface="Times New Roman" pitchFamily="18" charset="0"/>
              </a:rPr>
              <a:t>vladama na nacionalnom i podnacionalnom nivou. </a:t>
            </a:r>
          </a:p>
          <a:p>
            <a:pPr algn="just"/>
            <a:r>
              <a:rPr lang="sr-Latn-BA" b="1" dirty="0" smtClean="0">
                <a:latin typeface="Times New Roman" pitchFamily="18" charset="0"/>
                <a:cs typeface="Times New Roman" pitchFamily="18" charset="0"/>
              </a:rPr>
              <a:t>IBRD finansira investicije iz svih sektora </a:t>
            </a:r>
            <a:r>
              <a:rPr lang="sr-Latn-BA" dirty="0" smtClean="0">
                <a:latin typeface="Times New Roman" pitchFamily="18" charset="0"/>
                <a:cs typeface="Times New Roman" pitchFamily="18" charset="0"/>
              </a:rPr>
              <a:t>i pruža tehničku podršku  </a:t>
            </a:r>
            <a:r>
              <a:rPr lang="sr-Latn-BA" dirty="0">
                <a:latin typeface="Times New Roman" pitchFamily="18" charset="0"/>
                <a:cs typeface="Times New Roman" pitchFamily="18" charset="0"/>
              </a:rPr>
              <a:t>i</a:t>
            </a:r>
            <a:r>
              <a:rPr lang="sr-Latn-BA" dirty="0" smtClean="0">
                <a:latin typeface="Times New Roman" pitchFamily="18" charset="0"/>
                <a:cs typeface="Times New Roman" pitchFamily="18" charset="0"/>
              </a:rPr>
              <a:t> stručnost u svakoj fazi projekta. Resursi IBRD-a ne samo da zemljama koje se zadužuju obezbjeđuju potrebno finansiranje , već takođe služe kao </a:t>
            </a:r>
            <a:r>
              <a:rPr lang="sr-Latn-BA" b="1" dirty="0" smtClean="0">
                <a:latin typeface="Times New Roman" pitchFamily="18" charset="0"/>
                <a:cs typeface="Times New Roman" pitchFamily="18" charset="0"/>
              </a:rPr>
              <a:t>sredstvo za globlani prenos znanja tehničku pomoć.</a:t>
            </a:r>
          </a:p>
          <a:p>
            <a:pPr algn="just"/>
            <a:r>
              <a:rPr lang="sr-Latn-BA" b="1" dirty="0" smtClean="0">
                <a:latin typeface="Times New Roman" pitchFamily="18" charset="0"/>
                <a:cs typeface="Times New Roman" pitchFamily="18" charset="0"/>
              </a:rPr>
              <a:t>Savjetodavne usluge </a:t>
            </a:r>
            <a:r>
              <a:rPr lang="sr-Latn-BA" dirty="0" smtClean="0">
                <a:latin typeface="Times New Roman" pitchFamily="18" charset="0"/>
                <a:cs typeface="Times New Roman" pitchFamily="18" charset="0"/>
              </a:rPr>
              <a:t>u oblasti javnog duga i upravljanja imovinom pomažu vladama, institucijama zvaničnog sektora i razvojnim organizacijama da grade </a:t>
            </a:r>
            <a:r>
              <a:rPr lang="sr-Latn-BA" b="1" dirty="0" smtClean="0">
                <a:latin typeface="Times New Roman" pitchFamily="18" charset="0"/>
                <a:cs typeface="Times New Roman" pitchFamily="18" charset="0"/>
              </a:rPr>
              <a:t>institucionalne kapacitete za zaštitu i proširenje finansijskih resursa</a:t>
            </a:r>
            <a:r>
              <a:rPr lang="sr-Latn-BA" dirty="0" smtClean="0">
                <a:latin typeface="Times New Roman" pitchFamily="18" charset="0"/>
                <a:cs typeface="Times New Roman" pitchFamily="18" charset="0"/>
              </a:rPr>
              <a:t>.</a:t>
            </a:r>
          </a:p>
          <a:p>
            <a:pPr algn="just"/>
            <a:r>
              <a:rPr lang="sr-Latn-BA" dirty="0" smtClean="0">
                <a:latin typeface="Times New Roman" pitchFamily="18" charset="0"/>
                <a:cs typeface="Times New Roman" pitchFamily="18" charset="0"/>
              </a:rPr>
              <a:t> </a:t>
            </a:r>
            <a:r>
              <a:rPr lang="sr-Latn-BA" b="1" dirty="0" smtClean="0">
                <a:latin typeface="Times New Roman" pitchFamily="18" charset="0"/>
                <a:cs typeface="Times New Roman" pitchFamily="18" charset="0"/>
              </a:rPr>
              <a:t>IBRS podržava vladine napore na jačanju upravljanja javnim finansijama</a:t>
            </a:r>
            <a:r>
              <a:rPr lang="sr-Latn-BA" dirty="0" smtClean="0">
                <a:latin typeface="Times New Roman" pitchFamily="18" charset="0"/>
                <a:cs typeface="Times New Roman" pitchFamily="18" charset="0"/>
              </a:rPr>
              <a:t>, kao i na poboljšanju investicione klime, rješavanju uskih grla u pružanju usluga i jačanju politika i institucija.    </a:t>
            </a:r>
          </a:p>
        </p:txBody>
      </p:sp>
    </p:spTree>
    <p:extLst>
      <p:ext uri="{BB962C8B-B14F-4D97-AF65-F5344CB8AC3E}">
        <p14:creationId xmlns:p14="http://schemas.microsoft.com/office/powerpoint/2010/main" val="7491896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
        <p:nvSpPr>
          <p:cNvPr id="3" name="Rounded Rectangle 2"/>
          <p:cNvSpPr/>
          <p:nvPr/>
        </p:nvSpPr>
        <p:spPr>
          <a:xfrm>
            <a:off x="290506" y="116632"/>
            <a:ext cx="8529242" cy="720080"/>
          </a:xfrm>
          <a:prstGeom prst="roundRect">
            <a:avLst/>
          </a:prstGeom>
          <a:gradFill>
            <a:gsLst>
              <a:gs pos="0">
                <a:schemeClr val="accent1">
                  <a:tint val="65000"/>
                  <a:lumMod val="110000"/>
                </a:schemeClr>
              </a:gs>
              <a:gs pos="86000">
                <a:schemeClr val="accent1">
                  <a:tint val="90000"/>
                </a:schemeClr>
              </a:gs>
            </a:gsLst>
          </a:gra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IDA – The International Development Association (Međunarodno udruženje za razvoj) </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25331" t="33636" r="59567" b="42215"/>
          <a:stretch/>
        </p:blipFill>
        <p:spPr>
          <a:xfrm>
            <a:off x="395536" y="908720"/>
            <a:ext cx="1728192" cy="1200132"/>
          </a:xfrm>
          <a:prstGeom prst="rect">
            <a:avLst/>
          </a:prstGeom>
        </p:spPr>
      </p:pic>
      <p:sp>
        <p:nvSpPr>
          <p:cNvPr id="5" name="Content Placeholder 2"/>
          <p:cNvSpPr txBox="1">
            <a:spLocks/>
          </p:cNvSpPr>
          <p:nvPr/>
        </p:nvSpPr>
        <p:spPr>
          <a:xfrm>
            <a:off x="2411759" y="908720"/>
            <a:ext cx="6424861" cy="2088232"/>
          </a:xfrm>
          <a:prstGeom prst="rect">
            <a:avLst/>
          </a:prstGeom>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gn="just"/>
            <a:r>
              <a:rPr lang="sr-Latn-BA" b="1" dirty="0" smtClean="0">
                <a:latin typeface="Times New Roman" pitchFamily="18" charset="0"/>
                <a:cs typeface="Times New Roman" pitchFamily="18" charset="0"/>
              </a:rPr>
              <a:t>Međunarodno udruženje za razvoj (IDA) </a:t>
            </a:r>
            <a:r>
              <a:rPr lang="sr-Latn-BA" dirty="0" smtClean="0">
                <a:latin typeface="Times New Roman" pitchFamily="18" charset="0"/>
                <a:cs typeface="Times New Roman" pitchFamily="18" charset="0"/>
              </a:rPr>
              <a:t>dio je Svjetske banke koji pomaže najsiromašnijim zemljama svijeta. </a:t>
            </a:r>
          </a:p>
          <a:p>
            <a:pPr algn="just"/>
            <a:r>
              <a:rPr lang="sr-Latn-BA" dirty="0" smtClean="0">
                <a:latin typeface="Times New Roman" pitchFamily="18" charset="0"/>
                <a:cs typeface="Times New Roman" pitchFamily="18" charset="0"/>
              </a:rPr>
              <a:t>Pod nadzorom 173 države akcionara, IDA </a:t>
            </a:r>
            <a:r>
              <a:rPr lang="sr-Latn-BA" b="1" dirty="0" smtClean="0">
                <a:latin typeface="Times New Roman" pitchFamily="18" charset="0"/>
                <a:cs typeface="Times New Roman" pitchFamily="18" charset="0"/>
              </a:rPr>
              <a:t>ima za cilj smanjenje siromaštva pružajući zajmove sa niskim kamatama </a:t>
            </a:r>
            <a:r>
              <a:rPr lang="sr-Latn-BA" dirty="0" smtClean="0">
                <a:latin typeface="Times New Roman" pitchFamily="18" charset="0"/>
                <a:cs typeface="Times New Roman" pitchFamily="18" charset="0"/>
              </a:rPr>
              <a:t>(zvani „krediti“) i bespovratna sredstva za programe koji podstiču ekonomski rast, smanjuju nejednakosti i poboljšavaju uslove života ljudi. </a:t>
            </a:r>
          </a:p>
        </p:txBody>
      </p:sp>
      <p:sp>
        <p:nvSpPr>
          <p:cNvPr id="6" name="Content Placeholder 2"/>
          <p:cNvSpPr txBox="1">
            <a:spLocks/>
          </p:cNvSpPr>
          <p:nvPr/>
        </p:nvSpPr>
        <p:spPr>
          <a:xfrm>
            <a:off x="395536" y="6406488"/>
            <a:ext cx="8441084" cy="1080120"/>
          </a:xfrm>
          <a:prstGeom prst="rect">
            <a:avLst/>
          </a:prstGeom>
        </p:spPr>
        <p:txBody>
          <a:bodyPr>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en-US" dirty="0"/>
          </a:p>
        </p:txBody>
      </p:sp>
      <p:sp>
        <p:nvSpPr>
          <p:cNvPr id="7" name="Content Placeholder 2"/>
          <p:cNvSpPr txBox="1">
            <a:spLocks/>
          </p:cNvSpPr>
          <p:nvPr/>
        </p:nvSpPr>
        <p:spPr>
          <a:xfrm>
            <a:off x="-10377" y="2957332"/>
            <a:ext cx="9154377" cy="4369264"/>
          </a:xfrm>
          <a:prstGeom prst="rect">
            <a:avLst/>
          </a:prstGeom>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gn="just"/>
            <a:r>
              <a:rPr lang="sr-Latn-BA" dirty="0" smtClean="0">
                <a:latin typeface="Times New Roman" pitchFamily="18" charset="0"/>
                <a:cs typeface="Times New Roman" pitchFamily="18" charset="0"/>
              </a:rPr>
              <a:t>IDA </a:t>
            </a:r>
            <a:r>
              <a:rPr lang="sr-Latn-BA" b="1" dirty="0" smtClean="0">
                <a:latin typeface="Times New Roman" pitchFamily="18" charset="0"/>
                <a:cs typeface="Times New Roman" pitchFamily="18" charset="0"/>
              </a:rPr>
              <a:t>dopunjuje izvorni kreditni ogranak Svjetske ba</a:t>
            </a:r>
            <a:r>
              <a:rPr lang="sr-Latn-BA" dirty="0" smtClean="0">
                <a:latin typeface="Times New Roman" pitchFamily="18" charset="0"/>
                <a:cs typeface="Times New Roman" pitchFamily="18" charset="0"/>
              </a:rPr>
              <a:t>nke – Međunarodnu banku za obnovu i razvoj (IBRD). </a:t>
            </a:r>
          </a:p>
          <a:p>
            <a:pPr algn="just"/>
            <a:r>
              <a:rPr lang="sr-Latn-BA" dirty="0" smtClean="0">
                <a:latin typeface="Times New Roman" pitchFamily="18" charset="0"/>
                <a:cs typeface="Times New Roman" pitchFamily="18" charset="0"/>
              </a:rPr>
              <a:t>IBRD je </a:t>
            </a:r>
            <a:r>
              <a:rPr lang="sr-Latn-BA" b="1" dirty="0" smtClean="0">
                <a:latin typeface="Times New Roman" pitchFamily="18" charset="0"/>
                <a:cs typeface="Times New Roman" pitchFamily="18" charset="0"/>
              </a:rPr>
              <a:t>osnovan da funkcioniše kao samoodrživo preduzeće i pruža zajmove i savjete siromašnim zemljama sa srednjim kreditnim sposobnostima</a:t>
            </a:r>
            <a:r>
              <a:rPr lang="sr-Latn-BA" dirty="0" smtClean="0">
                <a:latin typeface="Times New Roman" pitchFamily="18" charset="0"/>
                <a:cs typeface="Times New Roman" pitchFamily="18" charset="0"/>
              </a:rPr>
              <a:t>. </a:t>
            </a:r>
          </a:p>
          <a:p>
            <a:pPr algn="just"/>
            <a:r>
              <a:rPr lang="sr-Latn-BA" dirty="0" smtClean="0">
                <a:latin typeface="Times New Roman" pitchFamily="18" charset="0"/>
                <a:cs typeface="Times New Roman" pitchFamily="18" charset="0"/>
              </a:rPr>
              <a:t>IBRD i IDA djele isto osoblje, i sjedište, i procjenjuju projekte sa istim rigoroznim standardima. </a:t>
            </a:r>
            <a:r>
              <a:rPr lang="sr-Latn-BA" b="1" dirty="0" smtClean="0">
                <a:latin typeface="Times New Roman" pitchFamily="18" charset="0"/>
                <a:cs typeface="Times New Roman" pitchFamily="18" charset="0"/>
              </a:rPr>
              <a:t>IDA je jedan od najvećih izvora pomoći sa 74 najsiromašnije zemlje svijeta </a:t>
            </a:r>
            <a:r>
              <a:rPr lang="sr-Latn-BA" dirty="0" smtClean="0">
                <a:latin typeface="Times New Roman" pitchFamily="18" charset="0"/>
                <a:cs typeface="Times New Roman" pitchFamily="18" charset="0"/>
              </a:rPr>
              <a:t>i najveći je pojedinačni izvor </a:t>
            </a:r>
            <a:r>
              <a:rPr lang="sr-Latn-BA" b="1" dirty="0" smtClean="0">
                <a:latin typeface="Times New Roman" pitchFamily="18" charset="0"/>
                <a:cs typeface="Times New Roman" pitchFamily="18" charset="0"/>
              </a:rPr>
              <a:t>donatorskih sredstava </a:t>
            </a:r>
            <a:r>
              <a:rPr lang="sr-Latn-BA" dirty="0" smtClean="0">
                <a:latin typeface="Times New Roman" pitchFamily="18" charset="0"/>
                <a:cs typeface="Times New Roman" pitchFamily="18" charset="0"/>
              </a:rPr>
              <a:t>za osnovne socijalne usluge u tim zemljama. </a:t>
            </a:r>
            <a:r>
              <a:rPr lang="sr-Latn-BA" b="1" dirty="0" smtClean="0">
                <a:latin typeface="Times New Roman" pitchFamily="18" charset="0"/>
                <a:cs typeface="Times New Roman" pitchFamily="18" charset="0"/>
              </a:rPr>
              <a:t>IDA pozajmljuje novac pod povoljnim uslovima</a:t>
            </a:r>
            <a:r>
              <a:rPr lang="sr-Latn-BA" dirty="0" smtClean="0">
                <a:latin typeface="Times New Roman" pitchFamily="18" charset="0"/>
                <a:cs typeface="Times New Roman" pitchFamily="18" charset="0"/>
              </a:rPr>
              <a:t>. To znači da IDA krediti imaju </a:t>
            </a:r>
            <a:r>
              <a:rPr lang="sr-Latn-BA" b="1" dirty="0" smtClean="0">
                <a:latin typeface="Times New Roman" pitchFamily="18" charset="0"/>
                <a:cs typeface="Times New Roman" pitchFamily="18" charset="0"/>
              </a:rPr>
              <a:t>nultu ili vrlo nisku kamatnu naknadu </a:t>
            </a:r>
            <a:r>
              <a:rPr lang="sr-Latn-BA" dirty="0" smtClean="0">
                <a:latin typeface="Times New Roman" pitchFamily="18" charset="0"/>
                <a:cs typeface="Times New Roman" pitchFamily="18" charset="0"/>
              </a:rPr>
              <a:t>i da se otplate protežu od </a:t>
            </a:r>
            <a:r>
              <a:rPr lang="sr-Latn-BA" b="1" dirty="0" smtClean="0">
                <a:latin typeface="Times New Roman" pitchFamily="18" charset="0"/>
                <a:cs typeface="Times New Roman" pitchFamily="18" charset="0"/>
              </a:rPr>
              <a:t>30 do 40 godina</a:t>
            </a:r>
            <a:r>
              <a:rPr lang="sr-Latn-BA" dirty="0" smtClean="0">
                <a:latin typeface="Times New Roman" pitchFamily="18" charset="0"/>
                <a:cs typeface="Times New Roman" pitchFamily="18" charset="0"/>
              </a:rPr>
              <a:t>, uključujući i </a:t>
            </a:r>
            <a:r>
              <a:rPr lang="sr-Latn-BA" b="1" dirty="0" smtClean="0">
                <a:latin typeface="Times New Roman" pitchFamily="18" charset="0"/>
                <a:cs typeface="Times New Roman" pitchFamily="18" charset="0"/>
              </a:rPr>
              <a:t>grejs</a:t>
            </a:r>
            <a:r>
              <a:rPr lang="sr-Latn-BA" dirty="0" smtClean="0">
                <a:latin typeface="Times New Roman" pitchFamily="18" charset="0"/>
                <a:cs typeface="Times New Roman" pitchFamily="18" charset="0"/>
              </a:rPr>
              <a:t> period od 5 do 10 godina. IDA takođe daje grantove zemljama u riziku od dužničke nevolje. Pored koncesijskih zajmova i grantova, IDA pruža značajne nivoe otpušanja duga kroz inicijativu za teško zadužene siromašne zemlje (HIPC) i Multilateralneu pomoć za smanjenje duga (MDRI).   </a:t>
            </a:r>
          </a:p>
        </p:txBody>
      </p:sp>
    </p:spTree>
    <p:extLst>
      <p:ext uri="{BB962C8B-B14F-4D97-AF65-F5344CB8AC3E}">
        <p14:creationId xmlns:p14="http://schemas.microsoft.com/office/powerpoint/2010/main" val="21135308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
        <p:nvSpPr>
          <p:cNvPr id="3" name="Rounded Rectangle 2"/>
          <p:cNvSpPr/>
          <p:nvPr/>
        </p:nvSpPr>
        <p:spPr>
          <a:xfrm>
            <a:off x="467544" y="146864"/>
            <a:ext cx="8529242" cy="528720"/>
          </a:xfrm>
          <a:prstGeom prst="roundRect">
            <a:avLst/>
          </a:prstGeom>
          <a:gradFill>
            <a:gsLst>
              <a:gs pos="0">
                <a:schemeClr val="accent1">
                  <a:tint val="65000"/>
                  <a:lumMod val="110000"/>
                </a:schemeClr>
              </a:gs>
              <a:gs pos="86000">
                <a:schemeClr val="accent1">
                  <a:tint val="90000"/>
                </a:schemeClr>
              </a:gs>
            </a:gsLst>
          </a:gra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IDA </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Content Placeholder 2"/>
          <p:cNvSpPr txBox="1">
            <a:spLocks/>
          </p:cNvSpPr>
          <p:nvPr/>
        </p:nvSpPr>
        <p:spPr>
          <a:xfrm>
            <a:off x="467544" y="1052736"/>
            <a:ext cx="8529242" cy="5353752"/>
          </a:xfrm>
          <a:prstGeom prst="rect">
            <a:avLst/>
          </a:prstGeom>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gn="just"/>
            <a:r>
              <a:rPr lang="sr-Latn-BA" dirty="0" smtClean="0">
                <a:latin typeface="Times New Roman" pitchFamily="18" charset="0"/>
                <a:cs typeface="Times New Roman" pitchFamily="18" charset="0"/>
              </a:rPr>
              <a:t>Međunarodno </a:t>
            </a:r>
            <a:r>
              <a:rPr lang="sr-Latn-BA" dirty="0">
                <a:latin typeface="Times New Roman" pitchFamily="18" charset="0"/>
                <a:cs typeface="Times New Roman" pitchFamily="18" charset="0"/>
              </a:rPr>
              <a:t>udruženje za razvoj je osnovano 1960. godine sa </a:t>
            </a:r>
            <a:r>
              <a:rPr lang="sr-Latn-BA" b="1" u="sng" dirty="0" smtClean="0">
                <a:latin typeface="Times New Roman" pitchFamily="18" charset="0"/>
                <a:cs typeface="Times New Roman" pitchFamily="18" charset="0"/>
              </a:rPr>
              <a:t>ciljem</a:t>
            </a:r>
            <a:r>
              <a:rPr lang="sr-Latn-BA" b="1" dirty="0" smtClean="0">
                <a:latin typeface="Times New Roman" pitchFamily="18" charset="0"/>
                <a:cs typeface="Times New Roman" pitchFamily="18" charset="0"/>
              </a:rPr>
              <a:t> </a:t>
            </a:r>
            <a:r>
              <a:rPr lang="sr-Latn-BA" b="1" dirty="0">
                <a:latin typeface="Times New Roman" pitchFamily="18" charset="0"/>
                <a:cs typeface="Times New Roman" pitchFamily="18" charset="0"/>
              </a:rPr>
              <a:t>kreditiranja najsiromašnijih zemalja svijeta pod povlašćen-im uslovima</a:t>
            </a:r>
            <a:r>
              <a:rPr lang="sr-Latn-BA" dirty="0">
                <a:latin typeface="Times New Roman" pitchFamily="18" charset="0"/>
                <a:cs typeface="Times New Roman" pitchFamily="18" charset="0"/>
              </a:rPr>
              <a:t>. </a:t>
            </a:r>
            <a:endParaRPr lang="sr-Latn-BA" dirty="0" smtClean="0">
              <a:latin typeface="Times New Roman" pitchFamily="18" charset="0"/>
              <a:cs typeface="Times New Roman" pitchFamily="18" charset="0"/>
            </a:endParaRPr>
          </a:p>
          <a:p>
            <a:pPr algn="just"/>
            <a:r>
              <a:rPr lang="sr-Latn-BA" dirty="0" smtClean="0">
                <a:latin typeface="Times New Roman" pitchFamily="18" charset="0"/>
                <a:cs typeface="Times New Roman" pitchFamily="18" charset="0"/>
              </a:rPr>
              <a:t>Krediti </a:t>
            </a:r>
            <a:r>
              <a:rPr lang="sr-Latn-BA" dirty="0">
                <a:latin typeface="Times New Roman" pitchFamily="18" charset="0"/>
                <a:cs typeface="Times New Roman" pitchFamily="18" charset="0"/>
              </a:rPr>
              <a:t>IDA treba da omoguće najširim slojevima stanovništva bolji život. </a:t>
            </a:r>
            <a:endParaRPr lang="sr-Latn-BA" dirty="0" smtClean="0">
              <a:latin typeface="Times New Roman" pitchFamily="18" charset="0"/>
              <a:cs typeface="Times New Roman" pitchFamily="18" charset="0"/>
            </a:endParaRPr>
          </a:p>
          <a:p>
            <a:pPr algn="just"/>
            <a:r>
              <a:rPr lang="sr-Latn-BA" b="1" dirty="0" smtClean="0">
                <a:latin typeface="Times New Roman" pitchFamily="18" charset="0"/>
                <a:cs typeface="Times New Roman" pitchFamily="18" charset="0"/>
              </a:rPr>
              <a:t>Članice </a:t>
            </a:r>
            <a:r>
              <a:rPr lang="sr-Latn-BA" b="1" dirty="0">
                <a:latin typeface="Times New Roman" pitchFamily="18" charset="0"/>
                <a:cs typeface="Times New Roman" pitchFamily="18" charset="0"/>
              </a:rPr>
              <a:t>mogu biti zemlje koje su članice IBRD</a:t>
            </a:r>
            <a:r>
              <a:rPr lang="sr-Latn-BA" dirty="0">
                <a:latin typeface="Times New Roman" pitchFamily="18" charset="0"/>
                <a:cs typeface="Times New Roman" pitchFamily="18" charset="0"/>
              </a:rPr>
              <a:t>. IDA odobrava </a:t>
            </a:r>
            <a:r>
              <a:rPr lang="sr-Latn-BA" b="1" dirty="0">
                <a:latin typeface="Times New Roman" pitchFamily="18" charset="0"/>
                <a:cs typeface="Times New Roman" pitchFamily="18" charset="0"/>
              </a:rPr>
              <a:t>beskamatne kredite </a:t>
            </a:r>
            <a:r>
              <a:rPr lang="sr-Latn-BA" dirty="0">
                <a:latin typeface="Times New Roman" pitchFamily="18" charset="0"/>
                <a:cs typeface="Times New Roman" pitchFamily="18" charset="0"/>
              </a:rPr>
              <a:t>i donacije. Broj zemalja članica, u 2008. godini, je iznosio 166. </a:t>
            </a:r>
          </a:p>
          <a:p>
            <a:pPr algn="just"/>
            <a:r>
              <a:rPr lang="sr-Latn-BA" dirty="0">
                <a:latin typeface="Times New Roman" pitchFamily="18" charset="0"/>
                <a:cs typeface="Times New Roman" pitchFamily="18" charset="0"/>
              </a:rPr>
              <a:t> </a:t>
            </a:r>
            <a:r>
              <a:rPr lang="sr-Latn-BA" b="1" dirty="0" smtClean="0">
                <a:latin typeface="Times New Roman" pitchFamily="18" charset="0"/>
                <a:cs typeface="Times New Roman" pitchFamily="18" charset="0"/>
              </a:rPr>
              <a:t>Sredstva</a:t>
            </a:r>
            <a:r>
              <a:rPr lang="sr-Latn-BA" dirty="0" smtClean="0">
                <a:latin typeface="Times New Roman" pitchFamily="18" charset="0"/>
                <a:cs typeface="Times New Roman" pitchFamily="18" charset="0"/>
              </a:rPr>
              <a:t> </a:t>
            </a:r>
            <a:r>
              <a:rPr lang="sr-Latn-BA" dirty="0">
                <a:latin typeface="Times New Roman" pitchFamily="18" charset="0"/>
                <a:cs typeface="Times New Roman" pitchFamily="18" charset="0"/>
              </a:rPr>
              <a:t>za odobravanje kredita IDA </a:t>
            </a:r>
            <a:r>
              <a:rPr lang="sr-Latn-BA" b="1" dirty="0">
                <a:latin typeface="Times New Roman" pitchFamily="18" charset="0"/>
                <a:cs typeface="Times New Roman" pitchFamily="18" charset="0"/>
              </a:rPr>
              <a:t>obezbeđuje </a:t>
            </a:r>
            <a:r>
              <a:rPr lang="sr-Latn-BA" b="1" dirty="0" smtClean="0">
                <a:latin typeface="Times New Roman" pitchFamily="18" charset="0"/>
                <a:cs typeface="Times New Roman" pitchFamily="18" charset="0"/>
              </a:rPr>
              <a:t>iz:</a:t>
            </a:r>
          </a:p>
          <a:p>
            <a:pPr algn="just">
              <a:buAutoNum type="alphaLcParenR"/>
            </a:pPr>
            <a:r>
              <a:rPr lang="sr-Latn-BA" dirty="0" smtClean="0">
                <a:latin typeface="Times New Roman" pitchFamily="18" charset="0"/>
                <a:cs typeface="Times New Roman" pitchFamily="18" charset="0"/>
              </a:rPr>
              <a:t>uplaćenih </a:t>
            </a:r>
            <a:r>
              <a:rPr lang="sr-Latn-BA" dirty="0">
                <a:latin typeface="Times New Roman" pitchFamily="18" charset="0"/>
                <a:cs typeface="Times New Roman" pitchFamily="18" charset="0"/>
              </a:rPr>
              <a:t>kvota zemalja članica, </a:t>
            </a:r>
            <a:endParaRPr lang="sr-Latn-BA" dirty="0" smtClean="0">
              <a:latin typeface="Times New Roman" pitchFamily="18" charset="0"/>
              <a:cs typeface="Times New Roman" pitchFamily="18" charset="0"/>
            </a:endParaRPr>
          </a:p>
          <a:p>
            <a:pPr algn="just">
              <a:buAutoNum type="alphaLcParenR"/>
            </a:pPr>
            <a:r>
              <a:rPr lang="sr-Latn-BA" dirty="0" smtClean="0">
                <a:latin typeface="Times New Roman" pitchFamily="18" charset="0"/>
                <a:cs typeface="Times New Roman" pitchFamily="18" charset="0"/>
              </a:rPr>
              <a:t>donacija </a:t>
            </a:r>
            <a:r>
              <a:rPr lang="sr-Latn-BA" dirty="0">
                <a:latin typeface="Times New Roman" pitchFamily="18" charset="0"/>
                <a:cs typeface="Times New Roman" pitchFamily="18" charset="0"/>
              </a:rPr>
              <a:t>razvijenih zemalja, </a:t>
            </a:r>
            <a:endParaRPr lang="sr-Latn-BA" dirty="0" smtClean="0">
              <a:latin typeface="Times New Roman" pitchFamily="18" charset="0"/>
              <a:cs typeface="Times New Roman" pitchFamily="18" charset="0"/>
            </a:endParaRPr>
          </a:p>
          <a:p>
            <a:pPr algn="just">
              <a:buAutoNum type="alphaLcParenR"/>
            </a:pPr>
            <a:r>
              <a:rPr lang="sr-Latn-BA" dirty="0" smtClean="0">
                <a:latin typeface="Times New Roman" pitchFamily="18" charset="0"/>
                <a:cs typeface="Times New Roman" pitchFamily="18" charset="0"/>
              </a:rPr>
              <a:t>transfera </a:t>
            </a:r>
            <a:r>
              <a:rPr lang="sr-Latn-BA" dirty="0">
                <a:latin typeface="Times New Roman" pitchFamily="18" charset="0"/>
                <a:cs typeface="Times New Roman" pitchFamily="18" charset="0"/>
              </a:rPr>
              <a:t>dijela profita kojeg ostvari Međunarodna banka za obnovu i razvoj i otplata po ranijem datim kreditima.</a:t>
            </a:r>
          </a:p>
          <a:p>
            <a:pPr algn="just"/>
            <a:r>
              <a:rPr lang="sr-Latn-BA" dirty="0" smtClean="0">
                <a:latin typeface="Times New Roman" pitchFamily="18" charset="0"/>
                <a:cs typeface="Times New Roman" pitchFamily="18" charset="0"/>
              </a:rPr>
              <a:t>Razvijene </a:t>
            </a:r>
            <a:r>
              <a:rPr lang="sr-Latn-BA" dirty="0">
                <a:latin typeface="Times New Roman" pitchFamily="18" charset="0"/>
                <a:cs typeface="Times New Roman" pitchFamily="18" charset="0"/>
              </a:rPr>
              <a:t>zemlje </a:t>
            </a:r>
            <a:r>
              <a:rPr lang="sr-Latn-BA" b="1" dirty="0">
                <a:latin typeface="Times New Roman" pitchFamily="18" charset="0"/>
                <a:cs typeface="Times New Roman" pitchFamily="18" charset="0"/>
              </a:rPr>
              <a:t>cio iznos kvote uplaćuju u konvertibilnim </a:t>
            </a:r>
            <a:r>
              <a:rPr lang="sr-Latn-BA" b="1" dirty="0" smtClean="0">
                <a:latin typeface="Times New Roman" pitchFamily="18" charset="0"/>
                <a:cs typeface="Times New Roman" pitchFamily="18" charset="0"/>
              </a:rPr>
              <a:t>valutama</a:t>
            </a:r>
            <a:r>
              <a:rPr lang="sr-Latn-BA" dirty="0">
                <a:latin typeface="Times New Roman" pitchFamily="18" charset="0"/>
                <a:cs typeface="Times New Roman" pitchFamily="18" charset="0"/>
              </a:rPr>
              <a:t>, a zemlje u razvoju 10</a:t>
            </a:r>
            <a:r>
              <a:rPr lang="sr-Latn-BA" b="1" dirty="0">
                <a:latin typeface="Times New Roman" pitchFamily="18" charset="0"/>
                <a:cs typeface="Times New Roman" pitchFamily="18" charset="0"/>
              </a:rPr>
              <a:t>% kvote u konvertibilnoj valuti, a 90% u nacionalnoj</a:t>
            </a:r>
            <a:r>
              <a:rPr lang="sr-Latn-BA" dirty="0">
                <a:latin typeface="Times New Roman" pitchFamily="18" charset="0"/>
                <a:cs typeface="Times New Roman" pitchFamily="18" charset="0"/>
              </a:rPr>
              <a:t>. </a:t>
            </a:r>
            <a:endParaRPr lang="sr-Latn-BA" dirty="0" smtClean="0">
              <a:latin typeface="Times New Roman" pitchFamily="18" charset="0"/>
              <a:cs typeface="Times New Roman" pitchFamily="18" charset="0"/>
            </a:endParaRPr>
          </a:p>
          <a:p>
            <a:pPr algn="just"/>
            <a:r>
              <a:rPr lang="sr-Latn-BA" dirty="0" smtClean="0">
                <a:latin typeface="Times New Roman" pitchFamily="18" charset="0"/>
                <a:cs typeface="Times New Roman" pitchFamily="18" charset="0"/>
              </a:rPr>
              <a:t>Međunarodna </a:t>
            </a:r>
            <a:r>
              <a:rPr lang="sr-Latn-BA" dirty="0">
                <a:latin typeface="Times New Roman" pitchFamily="18" charset="0"/>
                <a:cs typeface="Times New Roman" pitchFamily="18" charset="0"/>
              </a:rPr>
              <a:t>banka za obnovu i razvoj iz svog ostvarenog profita  </a:t>
            </a:r>
            <a:r>
              <a:rPr lang="sr-Latn-BA" dirty="0" smtClean="0">
                <a:latin typeface="Times New Roman" pitchFamily="18" charset="0"/>
                <a:cs typeface="Times New Roman" pitchFamily="18" charset="0"/>
              </a:rPr>
              <a:t> </a:t>
            </a:r>
            <a:r>
              <a:rPr lang="sr-Latn-BA" dirty="0">
                <a:latin typeface="Times New Roman" pitchFamily="18" charset="0"/>
                <a:cs typeface="Times New Roman" pitchFamily="18" charset="0"/>
              </a:rPr>
              <a:t>izdvaja godišnje </a:t>
            </a:r>
            <a:r>
              <a:rPr lang="sr-Latn-BA" b="1" dirty="0">
                <a:latin typeface="Times New Roman" pitchFamily="18" charset="0"/>
                <a:cs typeface="Times New Roman" pitchFamily="18" charset="0"/>
              </a:rPr>
              <a:t>200 – 300 miliona dolara.</a:t>
            </a:r>
          </a:p>
          <a:p>
            <a:pPr algn="just"/>
            <a:endParaRPr lang="sr-Latn-BA" b="1"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4373247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
        <p:nvSpPr>
          <p:cNvPr id="3" name="Content Placeholder 2"/>
          <p:cNvSpPr txBox="1">
            <a:spLocks/>
          </p:cNvSpPr>
          <p:nvPr/>
        </p:nvSpPr>
        <p:spPr>
          <a:xfrm>
            <a:off x="467544" y="1052736"/>
            <a:ext cx="8529242" cy="5353752"/>
          </a:xfrm>
          <a:prstGeom prst="rect">
            <a:avLst/>
          </a:prstGeom>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gn="just"/>
            <a:r>
              <a:rPr lang="sr-Latn-BA" b="1" dirty="0" smtClean="0">
                <a:latin typeface="Times New Roman" pitchFamily="18" charset="0"/>
                <a:cs typeface="Times New Roman" pitchFamily="18" charset="0"/>
              </a:rPr>
              <a:t>Pravo </a:t>
            </a:r>
            <a:r>
              <a:rPr lang="sr-Latn-BA" b="1" dirty="0">
                <a:latin typeface="Times New Roman" pitchFamily="18" charset="0"/>
                <a:cs typeface="Times New Roman" pitchFamily="18" charset="0"/>
              </a:rPr>
              <a:t>da koriste IDA kredite imaju zemlje sa vrlo niskim bruto domaćim </a:t>
            </a:r>
            <a:r>
              <a:rPr lang="sr-Latn-BA" b="1" dirty="0" smtClean="0">
                <a:latin typeface="Times New Roman" pitchFamily="18" charset="0"/>
                <a:cs typeface="Times New Roman" pitchFamily="18" charset="0"/>
              </a:rPr>
              <a:t>proizvodom</a:t>
            </a:r>
            <a:r>
              <a:rPr lang="sr-Latn-BA" dirty="0" smtClean="0">
                <a:latin typeface="Times New Roman" pitchFamily="18" charset="0"/>
                <a:cs typeface="Times New Roman" pitchFamily="18" charset="0"/>
              </a:rPr>
              <a:t>. Pored </a:t>
            </a:r>
            <a:r>
              <a:rPr lang="sr-Latn-BA" dirty="0">
                <a:latin typeface="Times New Roman" pitchFamily="18" charset="0"/>
                <a:cs typeface="Times New Roman" pitchFamily="18" charset="0"/>
              </a:rPr>
              <a:t>ovog osnovnog </a:t>
            </a:r>
            <a:r>
              <a:rPr lang="sr-Latn-BA" dirty="0" smtClean="0">
                <a:latin typeface="Times New Roman" pitchFamily="18" charset="0"/>
                <a:cs typeface="Times New Roman" pitchFamily="18" charset="0"/>
              </a:rPr>
              <a:t>kriterijuma, </a:t>
            </a:r>
            <a:r>
              <a:rPr lang="sr-Latn-BA" b="1" dirty="0">
                <a:latin typeface="Times New Roman" pitchFamily="18" charset="0"/>
                <a:cs typeface="Times New Roman" pitchFamily="18" charset="0"/>
              </a:rPr>
              <a:t>još dva kriterijuma </a:t>
            </a:r>
            <a:r>
              <a:rPr lang="sr-Latn-BA" dirty="0">
                <a:latin typeface="Times New Roman" pitchFamily="18" charset="0"/>
                <a:cs typeface="Times New Roman" pitchFamily="18" charset="0"/>
              </a:rPr>
              <a:t>su bitna za odobravanje IDA kredita</a:t>
            </a:r>
            <a:r>
              <a:rPr lang="sr-Latn-BA" dirty="0" smtClean="0">
                <a:latin typeface="Times New Roman" pitchFamily="18" charset="0"/>
                <a:cs typeface="Times New Roman" pitchFamily="18" charset="0"/>
              </a:rPr>
              <a:t>.:</a:t>
            </a:r>
          </a:p>
          <a:p>
            <a:pPr marL="0" indent="0" algn="just">
              <a:buNone/>
            </a:pPr>
            <a:endParaRPr lang="sr-Latn-BA" dirty="0" smtClean="0">
              <a:latin typeface="Times New Roman" pitchFamily="18" charset="0"/>
              <a:cs typeface="Times New Roman" pitchFamily="18" charset="0"/>
            </a:endParaRPr>
          </a:p>
          <a:p>
            <a:pPr algn="just">
              <a:buAutoNum type="arabicPeriod"/>
            </a:pPr>
            <a:r>
              <a:rPr lang="sr-Latn-BA" b="1" u="sng" dirty="0" smtClean="0">
                <a:latin typeface="Times New Roman" pitchFamily="18" charset="0"/>
                <a:cs typeface="Times New Roman" pitchFamily="18" charset="0"/>
              </a:rPr>
              <a:t>Prvi</a:t>
            </a:r>
            <a:r>
              <a:rPr lang="sr-Latn-BA" dirty="0" smtClean="0">
                <a:latin typeface="Times New Roman" pitchFamily="18" charset="0"/>
                <a:cs typeface="Times New Roman" pitchFamily="18" charset="0"/>
              </a:rPr>
              <a:t> </a:t>
            </a:r>
            <a:r>
              <a:rPr lang="sr-Latn-BA" dirty="0">
                <a:latin typeface="Times New Roman" pitchFamily="18" charset="0"/>
                <a:cs typeface="Times New Roman" pitchFamily="18" charset="0"/>
              </a:rPr>
              <a:t>dodatni kriterijum je da zemlja članica mora da sprovodi </a:t>
            </a:r>
            <a:r>
              <a:rPr lang="sr-Latn-BA" u="sng" dirty="0">
                <a:latin typeface="Times New Roman" pitchFamily="18" charset="0"/>
                <a:cs typeface="Times New Roman" pitchFamily="18" charset="0"/>
              </a:rPr>
              <a:t>ekonomsku i socijalnu politiku za </a:t>
            </a:r>
            <a:r>
              <a:rPr lang="sr-Latn-BA" dirty="0">
                <a:latin typeface="Times New Roman" pitchFamily="18" charset="0"/>
                <a:cs typeface="Times New Roman" pitchFamily="18" charset="0"/>
              </a:rPr>
              <a:t>koje menadžment IDA ocjenjuje da će omogućiti privredni rast i smanjenje siromaštva</a:t>
            </a:r>
            <a:r>
              <a:rPr lang="sr-Latn-BA" dirty="0" smtClean="0">
                <a:latin typeface="Times New Roman" pitchFamily="18" charset="0"/>
                <a:cs typeface="Times New Roman" pitchFamily="18" charset="0"/>
              </a:rPr>
              <a:t>.</a:t>
            </a:r>
          </a:p>
          <a:p>
            <a:pPr algn="just">
              <a:buAutoNum type="arabicPeriod"/>
            </a:pPr>
            <a:r>
              <a:rPr lang="sr-Latn-BA" dirty="0" smtClean="0">
                <a:latin typeface="Times New Roman" pitchFamily="18" charset="0"/>
                <a:cs typeface="Times New Roman" pitchFamily="18" charset="0"/>
              </a:rPr>
              <a:t> </a:t>
            </a:r>
            <a:r>
              <a:rPr lang="sr-Latn-BA" b="1" u="sng" dirty="0">
                <a:latin typeface="Times New Roman" pitchFamily="18" charset="0"/>
                <a:cs typeface="Times New Roman" pitchFamily="18" charset="0"/>
              </a:rPr>
              <a:t>Drugi</a:t>
            </a:r>
            <a:r>
              <a:rPr lang="sr-Latn-BA" dirty="0">
                <a:latin typeface="Times New Roman" pitchFamily="18" charset="0"/>
                <a:cs typeface="Times New Roman" pitchFamily="18" charset="0"/>
              </a:rPr>
              <a:t> dodatni kriterijum je da </a:t>
            </a:r>
            <a:r>
              <a:rPr lang="sr-Latn-BA" u="sng" dirty="0">
                <a:latin typeface="Times New Roman" pitchFamily="18" charset="0"/>
                <a:cs typeface="Times New Roman" pitchFamily="18" charset="0"/>
              </a:rPr>
              <a:t>zemlja ima loš kreditni rejting koji joj uskraćuje uzimanje komercijalnih kredita</a:t>
            </a:r>
            <a:r>
              <a:rPr lang="sr-Latn-BA" dirty="0">
                <a:latin typeface="Times New Roman" pitchFamily="18" charset="0"/>
                <a:cs typeface="Times New Roman" pitchFamily="18" charset="0"/>
              </a:rPr>
              <a:t>.  Krediti se odobravaju sa rokom vraćanja </a:t>
            </a:r>
            <a:r>
              <a:rPr lang="sr-Latn-BA" b="1" dirty="0">
                <a:latin typeface="Times New Roman" pitchFamily="18" charset="0"/>
                <a:cs typeface="Times New Roman" pitchFamily="18" charset="0"/>
              </a:rPr>
              <a:t>do 40 godina </a:t>
            </a:r>
            <a:r>
              <a:rPr lang="sr-Latn-BA" dirty="0">
                <a:latin typeface="Times New Roman" pitchFamily="18" charset="0"/>
                <a:cs typeface="Times New Roman" pitchFamily="18" charset="0"/>
              </a:rPr>
              <a:t>za najmanje razvijene zemlje i </a:t>
            </a:r>
            <a:r>
              <a:rPr lang="sr-Latn-BA" b="1" dirty="0">
                <a:latin typeface="Times New Roman" pitchFamily="18" charset="0"/>
                <a:cs typeface="Times New Roman" pitchFamily="18" charset="0"/>
              </a:rPr>
              <a:t>35 godina </a:t>
            </a:r>
            <a:r>
              <a:rPr lang="sr-Latn-BA" dirty="0">
                <a:latin typeface="Times New Roman" pitchFamily="18" charset="0"/>
                <a:cs typeface="Times New Roman" pitchFamily="18" charset="0"/>
              </a:rPr>
              <a:t>za ostale zemlje u razvoju sa </a:t>
            </a:r>
            <a:r>
              <a:rPr lang="sr-Latn-BA" b="1" dirty="0">
                <a:latin typeface="Times New Roman" pitchFamily="18" charset="0"/>
                <a:cs typeface="Times New Roman" pitchFamily="18" charset="0"/>
              </a:rPr>
              <a:t>grejs periodom od 10 godina</a:t>
            </a:r>
            <a:r>
              <a:rPr lang="sr-Latn-BA" dirty="0">
                <a:latin typeface="Times New Roman" pitchFamily="18" charset="0"/>
                <a:cs typeface="Times New Roman" pitchFamily="18" charset="0"/>
              </a:rPr>
              <a:t>. Oko 81 zemlja, sa oko 2,5 milijarde stanovnika, koristi ova sredstva. </a:t>
            </a:r>
            <a:endParaRPr lang="sr-Latn-BA" dirty="0" smtClean="0">
              <a:latin typeface="Times New Roman" pitchFamily="18" charset="0"/>
              <a:cs typeface="Times New Roman" pitchFamily="18" charset="0"/>
            </a:endParaRPr>
          </a:p>
          <a:p>
            <a:pPr algn="just"/>
            <a:endParaRPr lang="sr-Latn-BA" dirty="0">
              <a:latin typeface="Times New Roman" pitchFamily="18" charset="0"/>
              <a:cs typeface="Times New Roman" pitchFamily="18" charset="0"/>
            </a:endParaRPr>
          </a:p>
          <a:p>
            <a:pPr marL="0" indent="0" algn="just">
              <a:buNone/>
            </a:pPr>
            <a:endParaRPr lang="sr-Latn-BA" b="1" dirty="0" smtClean="0">
              <a:latin typeface="Times New Roman" pitchFamily="18" charset="0"/>
              <a:cs typeface="Times New Roman" pitchFamily="18" charset="0"/>
            </a:endParaRPr>
          </a:p>
        </p:txBody>
      </p:sp>
      <p:sp>
        <p:nvSpPr>
          <p:cNvPr id="4" name="Rounded Rectangle 3"/>
          <p:cNvSpPr/>
          <p:nvPr/>
        </p:nvSpPr>
        <p:spPr>
          <a:xfrm>
            <a:off x="467544" y="146864"/>
            <a:ext cx="8529242" cy="528720"/>
          </a:xfrm>
          <a:prstGeom prst="roundRect">
            <a:avLst/>
          </a:prstGeom>
          <a:gradFill>
            <a:gsLst>
              <a:gs pos="0">
                <a:schemeClr val="accent1">
                  <a:tint val="65000"/>
                  <a:lumMod val="110000"/>
                </a:schemeClr>
              </a:gs>
              <a:gs pos="86000">
                <a:schemeClr val="accent1">
                  <a:tint val="90000"/>
                </a:schemeClr>
              </a:gs>
            </a:gsLst>
          </a:gra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IDA </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994406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
        <p:nvSpPr>
          <p:cNvPr id="3" name="Rounded Rectangle 2"/>
          <p:cNvSpPr/>
          <p:nvPr/>
        </p:nvSpPr>
        <p:spPr>
          <a:xfrm>
            <a:off x="290506" y="116632"/>
            <a:ext cx="8529242" cy="528720"/>
          </a:xfrm>
          <a:prstGeom prst="roundRect">
            <a:avLst/>
          </a:prstGeom>
          <a:gradFill>
            <a:gsLst>
              <a:gs pos="0">
                <a:schemeClr val="accent1">
                  <a:tint val="65000"/>
                  <a:lumMod val="110000"/>
                </a:schemeClr>
              </a:gs>
              <a:gs pos="86000">
                <a:schemeClr val="accent1">
                  <a:tint val="90000"/>
                </a:schemeClr>
              </a:gs>
            </a:gsLst>
          </a:gra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IDA </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Content Placeholder 2"/>
          <p:cNvSpPr txBox="1">
            <a:spLocks/>
          </p:cNvSpPr>
          <p:nvPr/>
        </p:nvSpPr>
        <p:spPr>
          <a:xfrm>
            <a:off x="387462" y="967341"/>
            <a:ext cx="8369076" cy="5256584"/>
          </a:xfrm>
          <a:prstGeom prst="rect">
            <a:avLst/>
          </a:prstGeom>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gn="just"/>
            <a:r>
              <a:rPr lang="sr-Latn-BA" dirty="0" smtClean="0">
                <a:latin typeface="Times New Roman" pitchFamily="18" charset="0"/>
                <a:cs typeface="Times New Roman" pitchFamily="18" charset="0"/>
              </a:rPr>
              <a:t>U fiskalnoj godini koja se završila 30 juna 2020.godine, </a:t>
            </a:r>
            <a:r>
              <a:rPr lang="sr-Latn-BA" b="1" dirty="0" smtClean="0">
                <a:latin typeface="Times New Roman" pitchFamily="18" charset="0"/>
                <a:cs typeface="Times New Roman" pitchFamily="18" charset="0"/>
              </a:rPr>
              <a:t>IDA-ove obaveze </a:t>
            </a:r>
            <a:r>
              <a:rPr lang="sr-Latn-BA" dirty="0" smtClean="0">
                <a:latin typeface="Times New Roman" pitchFamily="18" charset="0"/>
                <a:cs typeface="Times New Roman" pitchFamily="18" charset="0"/>
              </a:rPr>
              <a:t>iznosile su </a:t>
            </a:r>
            <a:r>
              <a:rPr lang="sr-Latn-BA" b="1" dirty="0" smtClean="0">
                <a:latin typeface="Times New Roman" pitchFamily="18" charset="0"/>
                <a:cs typeface="Times New Roman" pitchFamily="18" charset="0"/>
              </a:rPr>
              <a:t>30,48 mlrd.$, </a:t>
            </a:r>
            <a:r>
              <a:rPr lang="sr-Latn-BA" dirty="0" smtClean="0">
                <a:latin typeface="Times New Roman" pitchFamily="18" charset="0"/>
                <a:cs typeface="Times New Roman" pitchFamily="18" charset="0"/>
              </a:rPr>
              <a:t>od čega je </a:t>
            </a:r>
            <a:r>
              <a:rPr lang="sr-Latn-BA" b="1" dirty="0" smtClean="0">
                <a:latin typeface="Times New Roman" pitchFamily="18" charset="0"/>
                <a:cs typeface="Times New Roman" pitchFamily="18" charset="0"/>
              </a:rPr>
              <a:t>26% </a:t>
            </a:r>
            <a:r>
              <a:rPr lang="sr-Latn-BA" dirty="0" smtClean="0">
                <a:latin typeface="Times New Roman" pitchFamily="18" charset="0"/>
                <a:cs typeface="Times New Roman" pitchFamily="18" charset="0"/>
              </a:rPr>
              <a:t>dato pod uslovima grantova. Ovo uključuje </a:t>
            </a:r>
            <a:r>
              <a:rPr lang="sr-Latn-BA" b="1" dirty="0" smtClean="0">
                <a:latin typeface="Times New Roman" pitchFamily="18" charset="0"/>
                <a:cs typeface="Times New Roman" pitchFamily="18" charset="0"/>
              </a:rPr>
              <a:t>305 novih projekata.</a:t>
            </a:r>
          </a:p>
          <a:p>
            <a:pPr marL="0" indent="0" algn="just">
              <a:buNone/>
            </a:pPr>
            <a:endParaRPr lang="sr-Latn-BA" b="1" dirty="0" smtClean="0">
              <a:latin typeface="Times New Roman" pitchFamily="18" charset="0"/>
              <a:cs typeface="Times New Roman" pitchFamily="18" charset="0"/>
            </a:endParaRPr>
          </a:p>
          <a:p>
            <a:pPr algn="just"/>
            <a:r>
              <a:rPr lang="sr-Latn-BA" dirty="0" smtClean="0">
                <a:latin typeface="Times New Roman" pitchFamily="18" charset="0"/>
                <a:cs typeface="Times New Roman" pitchFamily="18" charset="0"/>
              </a:rPr>
              <a:t> Štaviše podrška IDA dio je šireg odgovora Grupe Svjetske banke na 160 mlrd. dolara na pandemiju COVID-19 tokom petnaestomjesečnog perioda koji se završava juna 2021. Uključuje 50-55 milijardi američkih kredita i grantova usmjernih na spašavanje života, zaštitu siromašnih i ranjivih, stvarajući radna mjesta spašavajući preduzeća i gradeći otporniji oporavak. Od 1960. IDA je obezbjedila 422 milijarde dolara za investicije u 114 zemalja. </a:t>
            </a:r>
            <a:r>
              <a:rPr lang="sr-Latn-BA" b="1" dirty="0" smtClean="0">
                <a:latin typeface="Times New Roman" pitchFamily="18" charset="0"/>
                <a:cs typeface="Times New Roman" pitchFamily="18" charset="0"/>
              </a:rPr>
              <a:t>Godišnje obaveze su se kontinuirano povećavale </a:t>
            </a:r>
            <a:r>
              <a:rPr lang="sr-Latn-BA" dirty="0" smtClean="0">
                <a:latin typeface="Times New Roman" pitchFamily="18" charset="0"/>
                <a:cs typeface="Times New Roman" pitchFamily="18" charset="0"/>
              </a:rPr>
              <a:t>i u </a:t>
            </a:r>
            <a:r>
              <a:rPr lang="sr-Latn-BA" b="1" dirty="0" smtClean="0">
                <a:latin typeface="Times New Roman" pitchFamily="18" charset="0"/>
                <a:cs typeface="Times New Roman" pitchFamily="18" charset="0"/>
              </a:rPr>
              <a:t>prosjeku iznosile oko 25 milijardi dolara </a:t>
            </a:r>
            <a:r>
              <a:rPr lang="sr-Latn-BA" dirty="0" smtClean="0">
                <a:latin typeface="Times New Roman" pitchFamily="18" charset="0"/>
                <a:cs typeface="Times New Roman" pitchFamily="18" charset="0"/>
              </a:rPr>
              <a:t>tokom poslednje tri godine. </a:t>
            </a:r>
          </a:p>
          <a:p>
            <a:pPr marL="0" indent="0" algn="just">
              <a:buNone/>
            </a:pPr>
            <a:endParaRPr lang="sr-Latn-BA" dirty="0" smtClean="0">
              <a:latin typeface="Times New Roman" pitchFamily="18" charset="0"/>
              <a:cs typeface="Times New Roman" pitchFamily="18" charset="0"/>
            </a:endParaRPr>
          </a:p>
          <a:p>
            <a:pPr algn="just"/>
            <a:r>
              <a:rPr lang="sr-Latn-BA" dirty="0" smtClean="0">
                <a:latin typeface="Times New Roman" pitchFamily="18" charset="0"/>
                <a:cs typeface="Times New Roman" pitchFamily="18" charset="0"/>
              </a:rPr>
              <a:t>IDA je institucija koja </a:t>
            </a:r>
            <a:r>
              <a:rPr lang="sr-Latn-BA" b="1" dirty="0" smtClean="0">
                <a:latin typeface="Times New Roman" pitchFamily="18" charset="0"/>
                <a:cs typeface="Times New Roman" pitchFamily="18" charset="0"/>
              </a:rPr>
              <a:t>izdaje više izdataka i podržava niz razvojnih aktivnosti </a:t>
            </a:r>
            <a:r>
              <a:rPr lang="sr-Latn-BA" dirty="0" smtClean="0">
                <a:latin typeface="Times New Roman" pitchFamily="18" charset="0"/>
                <a:cs typeface="Times New Roman" pitchFamily="18" charset="0"/>
              </a:rPr>
              <a:t>koje utiru put ka jednakosti, ekonomskom rastu, otvaranju novih radnih mjesta, većim prihodima i boljim životnim uslovima. </a:t>
            </a:r>
          </a:p>
        </p:txBody>
      </p:sp>
    </p:spTree>
    <p:extLst>
      <p:ext uri="{BB962C8B-B14F-4D97-AF65-F5344CB8AC3E}">
        <p14:creationId xmlns:p14="http://schemas.microsoft.com/office/powerpoint/2010/main" val="41816064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
        <p:nvSpPr>
          <p:cNvPr id="3" name="Rounded Rectangle 2"/>
          <p:cNvSpPr/>
          <p:nvPr/>
        </p:nvSpPr>
        <p:spPr>
          <a:xfrm>
            <a:off x="307379" y="163976"/>
            <a:ext cx="8529242" cy="528720"/>
          </a:xfrm>
          <a:prstGeom prst="roundRect">
            <a:avLst/>
          </a:prstGeom>
          <a:gradFill>
            <a:gsLst>
              <a:gs pos="0">
                <a:schemeClr val="accent1">
                  <a:tint val="65000"/>
                  <a:lumMod val="110000"/>
                </a:schemeClr>
              </a:gs>
              <a:gs pos="86000">
                <a:schemeClr val="accent1">
                  <a:tint val="90000"/>
                </a:schemeClr>
              </a:gs>
            </a:gsLst>
          </a:gra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IDA </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Content Placeholder 2"/>
          <p:cNvSpPr txBox="1">
            <a:spLocks/>
          </p:cNvSpPr>
          <p:nvPr/>
        </p:nvSpPr>
        <p:spPr>
          <a:xfrm>
            <a:off x="387462" y="967341"/>
            <a:ext cx="8369076" cy="5256584"/>
          </a:xfrm>
          <a:prstGeom prst="rect">
            <a:avLst/>
          </a:prstGeom>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gn="just"/>
            <a:r>
              <a:rPr lang="sr-Latn-BA" b="1" dirty="0" smtClean="0">
                <a:latin typeface="Times New Roman" pitchFamily="18" charset="0"/>
                <a:cs typeface="Times New Roman" pitchFamily="18" charset="0"/>
              </a:rPr>
              <a:t>IDA-in rad pokriva:</a:t>
            </a:r>
          </a:p>
        </p:txBody>
      </p:sp>
      <p:sp>
        <p:nvSpPr>
          <p:cNvPr id="5" name="Content Placeholder 2"/>
          <p:cNvSpPr txBox="1">
            <a:spLocks/>
          </p:cNvSpPr>
          <p:nvPr/>
        </p:nvSpPr>
        <p:spPr>
          <a:xfrm>
            <a:off x="899592" y="5445224"/>
            <a:ext cx="6347714" cy="3880773"/>
          </a:xfrm>
          <a:prstGeom prst="rect">
            <a:avLst/>
          </a:prstGeom>
        </p:spPr>
        <p:txBody>
          <a:bodyPr>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en-US" dirty="0"/>
          </a:p>
        </p:txBody>
      </p:sp>
      <p:sp>
        <p:nvSpPr>
          <p:cNvPr id="6" name="Rounded Rectangle 5"/>
          <p:cNvSpPr/>
          <p:nvPr/>
        </p:nvSpPr>
        <p:spPr>
          <a:xfrm>
            <a:off x="622220" y="1943543"/>
            <a:ext cx="2448272" cy="4945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Osnovno obrazovanje </a:t>
            </a:r>
            <a:endParaRPr lang="en-GB" dirty="0"/>
          </a:p>
        </p:txBody>
      </p:sp>
      <p:sp>
        <p:nvSpPr>
          <p:cNvPr id="7" name="Rounded Rectangle 6"/>
          <p:cNvSpPr/>
          <p:nvPr/>
        </p:nvSpPr>
        <p:spPr>
          <a:xfrm>
            <a:off x="653573" y="2554676"/>
            <a:ext cx="2448272" cy="55695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Osnovne zdravstvne usluge </a:t>
            </a:r>
            <a:endParaRPr lang="en-GB" dirty="0"/>
          </a:p>
        </p:txBody>
      </p:sp>
      <p:sp>
        <p:nvSpPr>
          <p:cNvPr id="8" name="Rounded Rectangle 7"/>
          <p:cNvSpPr/>
          <p:nvPr/>
        </p:nvSpPr>
        <p:spPr>
          <a:xfrm>
            <a:off x="6016197" y="2616191"/>
            <a:ext cx="2448272" cy="55695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Čistu vodu i sanitarne uslove </a:t>
            </a:r>
            <a:endParaRPr lang="en-GB" dirty="0"/>
          </a:p>
        </p:txBody>
      </p:sp>
      <p:sp>
        <p:nvSpPr>
          <p:cNvPr id="9" name="Rounded Rectangle 8"/>
          <p:cNvSpPr/>
          <p:nvPr/>
        </p:nvSpPr>
        <p:spPr>
          <a:xfrm>
            <a:off x="3347864" y="1623301"/>
            <a:ext cx="2448272" cy="55695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Poljoprivredu </a:t>
            </a:r>
            <a:endParaRPr lang="en-GB" dirty="0"/>
          </a:p>
        </p:txBody>
      </p:sp>
      <p:sp>
        <p:nvSpPr>
          <p:cNvPr id="10" name="Rounded Rectangle 9"/>
          <p:cNvSpPr/>
          <p:nvPr/>
        </p:nvSpPr>
        <p:spPr>
          <a:xfrm>
            <a:off x="6016197" y="1943543"/>
            <a:ext cx="2448272" cy="55695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Poboljšanje poslovne klime </a:t>
            </a:r>
            <a:endParaRPr lang="en-GB" dirty="0"/>
          </a:p>
        </p:txBody>
      </p:sp>
      <p:sp>
        <p:nvSpPr>
          <p:cNvPr id="11" name="Rounded Rectangle 10"/>
          <p:cNvSpPr/>
          <p:nvPr/>
        </p:nvSpPr>
        <p:spPr>
          <a:xfrm>
            <a:off x="3347864" y="2438043"/>
            <a:ext cx="2448272" cy="3951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Infrastrukturu </a:t>
            </a:r>
            <a:endParaRPr lang="en-GB" dirty="0"/>
          </a:p>
        </p:txBody>
      </p:sp>
      <p:sp>
        <p:nvSpPr>
          <p:cNvPr id="12" name="Rounded Rectangle 11"/>
          <p:cNvSpPr/>
          <p:nvPr/>
        </p:nvSpPr>
        <p:spPr>
          <a:xfrm>
            <a:off x="3419872" y="2991920"/>
            <a:ext cx="2448272" cy="55695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Institucionalne reforme </a:t>
            </a:r>
            <a:endParaRPr lang="en-GB" dirty="0"/>
          </a:p>
        </p:txBody>
      </p:sp>
      <p:sp>
        <p:nvSpPr>
          <p:cNvPr id="13" name="Rectangle 12"/>
          <p:cNvSpPr/>
          <p:nvPr/>
        </p:nvSpPr>
        <p:spPr>
          <a:xfrm>
            <a:off x="467544" y="3656981"/>
            <a:ext cx="8096368" cy="923330"/>
          </a:xfrm>
          <a:prstGeom prst="rect">
            <a:avLst/>
          </a:prstGeom>
        </p:spPr>
        <p:txBody>
          <a:bodyPr wrap="square">
            <a:spAutoFit/>
          </a:bodyPr>
          <a:lstStyle/>
          <a:p>
            <a:pPr algn="just"/>
            <a:r>
              <a:rPr lang="sr-Latn-BA" b="1" dirty="0">
                <a:latin typeface="Times New Roman" pitchFamily="18" charset="0"/>
                <a:cs typeface="Times New Roman" pitchFamily="18" charset="0"/>
              </a:rPr>
              <a:t>Kamata na zajmove se ne plaća</a:t>
            </a:r>
            <a:r>
              <a:rPr lang="sr-Latn-BA" dirty="0">
                <a:latin typeface="Times New Roman" pitchFamily="18" charset="0"/>
                <a:cs typeface="Times New Roman" pitchFamily="18" charset="0"/>
              </a:rPr>
              <a:t>, ali se </a:t>
            </a:r>
            <a:r>
              <a:rPr lang="sr-Latn-BA" b="1" dirty="0">
                <a:latin typeface="Times New Roman" pitchFamily="18" charset="0"/>
                <a:cs typeface="Times New Roman" pitchFamily="18" charset="0"/>
              </a:rPr>
              <a:t>plaća provizija na odobreni iznos zajma</a:t>
            </a:r>
            <a:r>
              <a:rPr lang="sr-Latn-BA" dirty="0">
                <a:latin typeface="Times New Roman" pitchFamily="18" charset="0"/>
                <a:cs typeface="Times New Roman" pitchFamily="18" charset="0"/>
              </a:rPr>
              <a:t>, koja je do 1989 godine iznosila  0,75%. Ova provizija se smanjivala u više navrata, tako da je u 2006. godini iznosila svega  0,30%. </a:t>
            </a:r>
          </a:p>
        </p:txBody>
      </p:sp>
    </p:spTree>
    <p:extLst>
      <p:ext uri="{BB962C8B-B14F-4D97-AF65-F5344CB8AC3E}">
        <p14:creationId xmlns:p14="http://schemas.microsoft.com/office/powerpoint/2010/main" val="18585029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
        <p:nvSpPr>
          <p:cNvPr id="3" name="Rounded Rectangle 2"/>
          <p:cNvSpPr/>
          <p:nvPr/>
        </p:nvSpPr>
        <p:spPr>
          <a:xfrm>
            <a:off x="290506" y="116631"/>
            <a:ext cx="8529242" cy="712421"/>
          </a:xfrm>
          <a:prstGeom prst="roundRect">
            <a:avLst/>
          </a:prstGeom>
          <a:gradFill>
            <a:gsLst>
              <a:gs pos="0">
                <a:schemeClr val="accent1">
                  <a:tint val="65000"/>
                  <a:lumMod val="110000"/>
                </a:schemeClr>
              </a:gs>
              <a:gs pos="86000">
                <a:schemeClr val="accent1">
                  <a:tint val="90000"/>
                </a:schemeClr>
              </a:gs>
            </a:gsLst>
          </a:gra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IFC  - International Finance Corportion (međunarodna finansijska korporacija)  </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5" name="Content Placeholder 2"/>
          <p:cNvSpPr txBox="1">
            <a:spLocks/>
          </p:cNvSpPr>
          <p:nvPr/>
        </p:nvSpPr>
        <p:spPr>
          <a:xfrm>
            <a:off x="2047777" y="1155996"/>
            <a:ext cx="6789131" cy="5256584"/>
          </a:xfrm>
          <a:prstGeom prst="rect">
            <a:avLst/>
          </a:prstGeom>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just">
              <a:buNone/>
            </a:pPr>
            <a:r>
              <a:rPr lang="sr-Latn-BA" dirty="0" smtClean="0">
                <a:latin typeface="Times New Roman" pitchFamily="18" charset="0"/>
                <a:cs typeface="Times New Roman" pitchFamily="18" charset="0"/>
              </a:rPr>
              <a:t>Iako je dio Grupe banaka, IFC je </a:t>
            </a:r>
            <a:r>
              <a:rPr lang="sr-Latn-BA" b="1" dirty="0" smtClean="0">
                <a:latin typeface="Times New Roman" pitchFamily="18" charset="0"/>
                <a:cs typeface="Times New Roman" pitchFamily="18" charset="0"/>
              </a:rPr>
              <a:t>zasebno pravo lice sa zasebnim članovima sporazuma</a:t>
            </a:r>
            <a:r>
              <a:rPr lang="sr-Latn-BA" dirty="0" smtClean="0">
                <a:latin typeface="Times New Roman" pitchFamily="18" charset="0"/>
                <a:cs typeface="Times New Roman" pitchFamily="18" charset="0"/>
              </a:rPr>
              <a:t>, akcijskim kapitalom, finansijskom strukturom, upravljanjem i osobljem.</a:t>
            </a:r>
          </a:p>
          <a:p>
            <a:pPr marL="0" indent="0" algn="just">
              <a:buNone/>
            </a:pPr>
            <a:r>
              <a:rPr lang="sr-Latn-BA" dirty="0" smtClean="0">
                <a:latin typeface="Times New Roman" pitchFamily="18" charset="0"/>
                <a:cs typeface="Times New Roman" pitchFamily="18" charset="0"/>
              </a:rPr>
              <a:t> </a:t>
            </a:r>
            <a:r>
              <a:rPr lang="sr-Latn-BA" b="1" dirty="0" smtClean="0">
                <a:latin typeface="Times New Roman" pitchFamily="18" charset="0"/>
                <a:cs typeface="Times New Roman" pitchFamily="18" charset="0"/>
              </a:rPr>
              <a:t>Članstvo</a:t>
            </a:r>
            <a:r>
              <a:rPr lang="sr-Latn-BA" dirty="0" smtClean="0">
                <a:latin typeface="Times New Roman" pitchFamily="18" charset="0"/>
                <a:cs typeface="Times New Roman" pitchFamily="18" charset="0"/>
              </a:rPr>
              <a:t> u IFC-u otvoreno je </a:t>
            </a:r>
            <a:r>
              <a:rPr lang="sr-Latn-BA" b="1" dirty="0" smtClean="0">
                <a:latin typeface="Times New Roman" pitchFamily="18" charset="0"/>
                <a:cs typeface="Times New Roman" pitchFamily="18" charset="0"/>
              </a:rPr>
              <a:t>samo za zemlje članice Svjetske banke</a:t>
            </a:r>
            <a:r>
              <a:rPr lang="sr-Latn-BA" dirty="0" smtClean="0">
                <a:latin typeface="Times New Roman" pitchFamily="18" charset="0"/>
                <a:cs typeface="Times New Roman" pitchFamily="18" charset="0"/>
              </a:rPr>
              <a:t>. </a:t>
            </a:r>
          </a:p>
          <a:p>
            <a:pPr algn="just"/>
            <a:r>
              <a:rPr lang="sr-Latn-BA" dirty="0" smtClean="0">
                <a:latin typeface="Times New Roman" pitchFamily="18" charset="0"/>
                <a:cs typeface="Times New Roman" pitchFamily="18" charset="0"/>
              </a:rPr>
              <a:t>Osnovan je 1956. i </a:t>
            </a:r>
            <a:r>
              <a:rPr lang="sr-Latn-BA" b="1" dirty="0" smtClean="0">
                <a:latin typeface="Times New Roman" pitchFamily="18" charset="0"/>
                <a:cs typeface="Times New Roman" pitchFamily="18" charset="0"/>
              </a:rPr>
              <a:t>u vlasništvu je 185 zemalja članica</a:t>
            </a:r>
            <a:r>
              <a:rPr lang="sr-Latn-BA" dirty="0" smtClean="0">
                <a:latin typeface="Times New Roman" pitchFamily="18" charset="0"/>
                <a:cs typeface="Times New Roman" pitchFamily="18" charset="0"/>
              </a:rPr>
              <a:t>, grupe koja kolektivno određuje politike IFC-a. </a:t>
            </a:r>
          </a:p>
          <a:p>
            <a:pPr algn="just"/>
            <a:r>
              <a:rPr lang="sr-Latn-BA" dirty="0" smtClean="0">
                <a:latin typeface="Times New Roman" pitchFamily="18" charset="0"/>
                <a:cs typeface="Times New Roman" pitchFamily="18" charset="0"/>
              </a:rPr>
              <a:t>Preko odbora guvernera i odbora direktora, </a:t>
            </a:r>
            <a:r>
              <a:rPr lang="sr-Latn-BA" b="1" dirty="0" smtClean="0">
                <a:latin typeface="Times New Roman" pitchFamily="18" charset="0"/>
                <a:cs typeface="Times New Roman" pitchFamily="18" charset="0"/>
              </a:rPr>
              <a:t>države članice vode programe i aktivnosti IF</a:t>
            </a:r>
            <a:r>
              <a:rPr lang="sr-Latn-BA" dirty="0" smtClean="0">
                <a:latin typeface="Times New Roman" pitchFamily="18" charset="0"/>
                <a:cs typeface="Times New Roman" pitchFamily="18" charset="0"/>
              </a:rPr>
              <a:t>C. Svaka od zemalja članica imenuje po jednog guvernerea i zamjenika.  </a:t>
            </a:r>
          </a:p>
          <a:p>
            <a:pPr algn="just"/>
            <a:r>
              <a:rPr lang="sr-Latn-BA" dirty="0" smtClean="0">
                <a:latin typeface="Times New Roman" pitchFamily="18" charset="0"/>
                <a:cs typeface="Times New Roman" pitchFamily="18" charset="0"/>
              </a:rPr>
              <a:t>Korporativna ovlašćenja dodjeljena su </a:t>
            </a:r>
            <a:r>
              <a:rPr lang="sr-Latn-BA" b="1" dirty="0" smtClean="0">
                <a:latin typeface="Times New Roman" pitchFamily="18" charset="0"/>
                <a:cs typeface="Times New Roman" pitchFamily="18" charset="0"/>
              </a:rPr>
              <a:t>Odboru guvernera</a:t>
            </a:r>
            <a:r>
              <a:rPr lang="sr-Latn-BA" dirty="0" smtClean="0">
                <a:latin typeface="Times New Roman" pitchFamily="18" charset="0"/>
                <a:cs typeface="Times New Roman" pitchFamily="18" charset="0"/>
              </a:rPr>
              <a:t>, koji većinu ovlašćenja delegira na odbor od 25 direktora. </a:t>
            </a:r>
            <a:r>
              <a:rPr lang="sr-Latn-BA" b="1" dirty="0" smtClean="0">
                <a:latin typeface="Times New Roman" pitchFamily="18" charset="0"/>
                <a:cs typeface="Times New Roman" pitchFamily="18" charset="0"/>
              </a:rPr>
              <a:t>Moć glasanja po pitanjima koja su im iznijeta ponderisana je prema osnovnom kapitalu koji predstavlja svaki direktor</a:t>
            </a:r>
            <a:r>
              <a:rPr lang="sr-Latn-BA" dirty="0" smtClean="0">
                <a:latin typeface="Times New Roman" pitchFamily="18" charset="0"/>
                <a:cs typeface="Times New Roman" pitchFamily="18" charset="0"/>
              </a:rPr>
              <a:t>. Direktori se redovno sastaju u sjedištu Grupe Svjetkse banke u Vašingtonu, gdje razmatraju i odlučuju o ulaganjima i pružaju opšte strateške smjernice menadžmentu IFC-a. </a:t>
            </a:r>
          </a:p>
        </p:txBody>
      </p:sp>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l="41499" t="32500" r="42289" b="40433"/>
          <a:stretch/>
        </p:blipFill>
        <p:spPr>
          <a:xfrm>
            <a:off x="395536" y="980728"/>
            <a:ext cx="1440161" cy="1044116"/>
          </a:xfrm>
          <a:prstGeom prst="rect">
            <a:avLst/>
          </a:prstGeom>
        </p:spPr>
      </p:pic>
    </p:spTree>
    <p:extLst>
      <p:ext uri="{BB962C8B-B14F-4D97-AF65-F5344CB8AC3E}">
        <p14:creationId xmlns:p14="http://schemas.microsoft.com/office/powerpoint/2010/main" val="27813556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3</a:t>
            </a:fld>
            <a:endParaRPr lang="en-US" dirty="0"/>
          </a:p>
        </p:txBody>
      </p:sp>
      <p:sp>
        <p:nvSpPr>
          <p:cNvPr id="3" name="Rounded Rectangle 2"/>
          <p:cNvSpPr/>
          <p:nvPr/>
        </p:nvSpPr>
        <p:spPr>
          <a:xfrm>
            <a:off x="371476" y="190500"/>
            <a:ext cx="8086724" cy="774038"/>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Nakon praktičnih i teorijskih vježbi  kroz tematske oblasti Međunarodinih finansija, studenti će biti u mogućnosti da:</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896072" y="1752849"/>
            <a:ext cx="7562128" cy="4091054"/>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ü"/>
            </a:pPr>
            <a:r>
              <a:rPr lang="sr-Latn-BA" sz="1800" b="1" dirty="0" smtClean="0">
                <a:solidFill>
                  <a:schemeClr val="bg2">
                    <a:lumMod val="50000"/>
                  </a:schemeClr>
                </a:solidFill>
                <a:latin typeface="Times New Roman" panose="02020603050405020304" pitchFamily="18" charset="0"/>
                <a:cs typeface="Times New Roman" panose="02020603050405020304" pitchFamily="18" charset="0"/>
              </a:rPr>
              <a:t>Razumiju osnovne komponente međunarodnih finansija, tako da mogu da prate međunarodne finansijske tokove, probleme i krize radi donošenja kvalitetnih poslovnih odluka na mikro i makro planu.</a:t>
            </a:r>
          </a:p>
          <a:p>
            <a:pPr algn="just"/>
            <a:endParaRPr lang="sr-Latn-BA" sz="1800" b="1" dirty="0" smtClean="0">
              <a:solidFill>
                <a:schemeClr val="bg2">
                  <a:lumMod val="50000"/>
                </a:schemeClr>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ü"/>
            </a:pPr>
            <a:r>
              <a:rPr lang="sr-Latn-BA" sz="1800" b="1" dirty="0">
                <a:solidFill>
                  <a:schemeClr val="bg2">
                    <a:lumMod val="50000"/>
                  </a:schemeClr>
                </a:solidFill>
                <a:latin typeface="Times New Roman" panose="02020603050405020304" pitchFamily="18" charset="0"/>
                <a:cs typeface="Times New Roman" panose="02020603050405020304" pitchFamily="18" charset="0"/>
              </a:rPr>
              <a:t>D</a:t>
            </a:r>
            <a:r>
              <a:rPr lang="sr-Latn-BA" sz="1800" b="1" dirty="0" smtClean="0">
                <a:solidFill>
                  <a:schemeClr val="bg2">
                    <a:lumMod val="50000"/>
                  </a:schemeClr>
                </a:solidFill>
                <a:latin typeface="Times New Roman" panose="02020603050405020304" pitchFamily="18" charset="0"/>
                <a:cs typeface="Times New Roman" panose="02020603050405020304" pitchFamily="18" charset="0"/>
              </a:rPr>
              <a:t>efinišu i razumiju devizne kurseve i njihovo formiranje, odnosno teorije deviznog kursa; režime deviznih kurseva; devizno tržište; determinante deviznog kursa u kratkom i dugom roku; evoluciju međunarodnog monetarnog sistema; ekonomsku i monetarnu uniju, međunarodne finansijske institucije, međunarodno kretanje kapitala; valutne krize i špekulativne napade; probleme zaduženosti na međunarodnom nivou; ekonomske i finansijske krize; kreditiranje i osiguranje izvoznih poslova.</a:t>
            </a:r>
          </a:p>
          <a:p>
            <a:pPr algn="just"/>
            <a:endParaRPr lang="sr-Latn-BA" sz="1800" b="1" dirty="0" smtClean="0">
              <a:solidFill>
                <a:schemeClr val="bg2">
                  <a:lumMod val="50000"/>
                </a:schemeClr>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ü"/>
            </a:pPr>
            <a:r>
              <a:rPr lang="sr-Latn-BA" sz="1800" b="1" dirty="0" smtClean="0">
                <a:solidFill>
                  <a:schemeClr val="bg2">
                    <a:lumMod val="50000"/>
                  </a:schemeClr>
                </a:solidFill>
                <a:latin typeface="Times New Roman" panose="02020603050405020304" pitchFamily="18" charset="0"/>
                <a:cs typeface="Times New Roman" panose="02020603050405020304" pitchFamily="18" charset="0"/>
              </a:rPr>
              <a:t>Kroz praktične primjere sagledaju i steknu razumijevanje međunarodnih finansija.   </a:t>
            </a:r>
          </a:p>
          <a:p>
            <a:endPar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3647" y="2828284"/>
            <a:ext cx="352425" cy="414009"/>
          </a:xfrm>
          <a:prstGeom prst="rect">
            <a:avLst/>
          </a:prstGeom>
        </p:spPr>
      </p:pic>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3647" y="1768438"/>
            <a:ext cx="352425" cy="414009"/>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3647" y="5242752"/>
            <a:ext cx="424262" cy="414009"/>
          </a:xfrm>
          <a:prstGeom prst="rect">
            <a:avLst/>
          </a:prstGeom>
        </p:spPr>
      </p:pic>
      <p:pic>
        <p:nvPicPr>
          <p:cNvPr id="10" name="Picture 9"/>
          <p:cNvPicPr>
            <a:picLocks noChangeAspect="1"/>
          </p:cNvPicPr>
          <p:nvPr/>
        </p:nvPicPr>
        <p:blipFill rotWithShape="1">
          <a:blip r:embed="rId4">
            <a:extLst>
              <a:ext uri="{28A0092B-C50C-407E-A947-70E740481C1C}">
                <a14:useLocalDpi xmlns:a14="http://schemas.microsoft.com/office/drawing/2010/main" val="0"/>
              </a:ext>
            </a:extLst>
          </a:blip>
          <a:srcRect t="-1567" b="60584"/>
          <a:stretch/>
        </p:blipFill>
        <p:spPr>
          <a:xfrm>
            <a:off x="6191250" y="996894"/>
            <a:ext cx="2266950" cy="657225"/>
          </a:xfrm>
          <a:prstGeom prst="rect">
            <a:avLst/>
          </a:prstGeom>
        </p:spPr>
      </p:pic>
    </p:spTree>
    <p:extLst>
      <p:ext uri="{BB962C8B-B14F-4D97-AF65-F5344CB8AC3E}">
        <p14:creationId xmlns:p14="http://schemas.microsoft.com/office/powerpoint/2010/main" val="24717934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
        <p:nvSpPr>
          <p:cNvPr id="3" name="Rounded Rectangle 2"/>
          <p:cNvSpPr/>
          <p:nvPr/>
        </p:nvSpPr>
        <p:spPr>
          <a:xfrm>
            <a:off x="290506" y="116631"/>
            <a:ext cx="8529242" cy="504057"/>
          </a:xfrm>
          <a:prstGeom prst="roundRect">
            <a:avLst/>
          </a:prstGeom>
          <a:gradFill>
            <a:gsLst>
              <a:gs pos="0">
                <a:schemeClr val="accent1">
                  <a:tint val="65000"/>
                  <a:lumMod val="110000"/>
                </a:schemeClr>
              </a:gs>
              <a:gs pos="86000">
                <a:schemeClr val="accent1">
                  <a:tint val="90000"/>
                </a:schemeClr>
              </a:gs>
            </a:gsLst>
          </a:gra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IFC  </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5" name="Content Placeholder 2"/>
          <p:cNvSpPr txBox="1">
            <a:spLocks/>
          </p:cNvSpPr>
          <p:nvPr/>
        </p:nvSpPr>
        <p:spPr>
          <a:xfrm>
            <a:off x="179513" y="1155996"/>
            <a:ext cx="8657396" cy="1004594"/>
          </a:xfrm>
          <a:prstGeom prst="rect">
            <a:avLst/>
          </a:prstGeom>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gn="just">
              <a:buFont typeface="Wingdings" panose="05000000000000000000" pitchFamily="2" charset="2"/>
              <a:buChar char="§"/>
            </a:pPr>
            <a:r>
              <a:rPr lang="sr-Latn-BA" dirty="0" smtClean="0">
                <a:latin typeface="Times New Roman" pitchFamily="18" charset="0"/>
                <a:cs typeface="Times New Roman" pitchFamily="18" charset="0"/>
              </a:rPr>
              <a:t>IFC je </a:t>
            </a:r>
            <a:r>
              <a:rPr lang="sr-Latn-BA" b="1" dirty="0" smtClean="0">
                <a:latin typeface="Times New Roman" pitchFamily="18" charset="0"/>
                <a:cs typeface="Times New Roman" pitchFamily="18" charset="0"/>
              </a:rPr>
              <a:t>najveća globalna razvojna institucija </a:t>
            </a:r>
            <a:r>
              <a:rPr lang="sr-Latn-BA" dirty="0" smtClean="0">
                <a:latin typeface="Times New Roman" pitchFamily="18" charset="0"/>
                <a:cs typeface="Times New Roman" pitchFamily="18" charset="0"/>
              </a:rPr>
              <a:t>fokusirana na privatni sektor u zemljama u razvoju IFC.</a:t>
            </a:r>
          </a:p>
          <a:p>
            <a:pPr algn="just">
              <a:buFont typeface="Wingdings" panose="05000000000000000000" pitchFamily="2" charset="2"/>
              <a:buChar char="§"/>
            </a:pPr>
            <a:r>
              <a:rPr lang="sr-Latn-BA" dirty="0" smtClean="0">
                <a:latin typeface="Times New Roman" pitchFamily="18" charset="0"/>
                <a:cs typeface="Times New Roman" pitchFamily="18" charset="0"/>
              </a:rPr>
              <a:t> Članica Grupe Svjetske banke, </a:t>
            </a:r>
            <a:r>
              <a:rPr lang="sr-Latn-BA" b="1" dirty="0" smtClean="0">
                <a:latin typeface="Times New Roman" pitchFamily="18" charset="0"/>
                <a:cs typeface="Times New Roman" pitchFamily="18" charset="0"/>
              </a:rPr>
              <a:t>unapredjuje ekonomski razvoj i poboljšava život ljudi podstičući rast privatnog sektora </a:t>
            </a:r>
            <a:r>
              <a:rPr lang="sr-Latn-BA" dirty="0" smtClean="0">
                <a:latin typeface="Times New Roman" pitchFamily="18" charset="0"/>
                <a:cs typeface="Times New Roman" pitchFamily="18" charset="0"/>
              </a:rPr>
              <a:t>u zemljama u razvoju. To postiže:</a:t>
            </a:r>
          </a:p>
          <a:p>
            <a:pPr algn="just">
              <a:buFont typeface="Wingdings" panose="05000000000000000000" pitchFamily="2" charset="2"/>
              <a:buChar char="§"/>
            </a:pPr>
            <a:endParaRPr lang="sr-Latn-BA" dirty="0" smtClean="0">
              <a:latin typeface="Times New Roman" pitchFamily="18" charset="0"/>
              <a:cs typeface="Times New Roman" pitchFamily="18" charset="0"/>
            </a:endParaRPr>
          </a:p>
          <a:p>
            <a:pPr algn="just">
              <a:buFont typeface="Wingdings" panose="05000000000000000000" pitchFamily="2" charset="2"/>
              <a:buChar char="§"/>
            </a:pPr>
            <a:endParaRPr lang="sr-Latn-BA" dirty="0">
              <a:latin typeface="Times New Roman" pitchFamily="18" charset="0"/>
              <a:cs typeface="Times New Roman" pitchFamily="18" charset="0"/>
            </a:endParaRPr>
          </a:p>
          <a:p>
            <a:pPr algn="just">
              <a:buFont typeface="Wingdings" panose="05000000000000000000" pitchFamily="2" charset="2"/>
              <a:buChar char="§"/>
            </a:pPr>
            <a:endParaRPr lang="sr-Latn-BA" dirty="0" smtClean="0">
              <a:latin typeface="Times New Roman" pitchFamily="18" charset="0"/>
              <a:cs typeface="Times New Roman" pitchFamily="18" charset="0"/>
            </a:endParaRPr>
          </a:p>
          <a:p>
            <a:pPr algn="just">
              <a:buFont typeface="Wingdings" panose="05000000000000000000" pitchFamily="2" charset="2"/>
              <a:buChar char="§"/>
            </a:pPr>
            <a:endParaRPr lang="sr-Latn-BA" dirty="0">
              <a:latin typeface="Times New Roman" pitchFamily="18" charset="0"/>
              <a:cs typeface="Times New Roman" pitchFamily="18" charset="0"/>
            </a:endParaRPr>
          </a:p>
          <a:p>
            <a:pPr algn="just">
              <a:buFont typeface="Wingdings" panose="05000000000000000000" pitchFamily="2" charset="2"/>
              <a:buChar char="§"/>
            </a:pPr>
            <a:r>
              <a:rPr lang="sr-Latn-BA" dirty="0" smtClean="0">
                <a:latin typeface="Times New Roman" pitchFamily="18" charset="0"/>
                <a:cs typeface="Times New Roman" pitchFamily="18" charset="0"/>
              </a:rPr>
              <a:t> Pri tom stvara radna mjesta i podiže životni standard posebno za siromašne i ugrožene. </a:t>
            </a:r>
            <a:r>
              <a:rPr lang="sr-Latn-BA" b="1" dirty="0" smtClean="0">
                <a:latin typeface="Times New Roman" pitchFamily="18" charset="0"/>
                <a:cs typeface="Times New Roman" pitchFamily="18" charset="0"/>
              </a:rPr>
              <a:t>Njen rad podržava dvostruke ciljeve Grupe Svjetske banke:</a:t>
            </a:r>
          </a:p>
          <a:p>
            <a:pPr algn="just">
              <a:buFont typeface="Wingdings" panose="05000000000000000000" pitchFamily="2" charset="2"/>
              <a:buChar char="§"/>
            </a:pPr>
            <a:endParaRPr lang="sr-Latn-BA" b="1" dirty="0">
              <a:latin typeface="Times New Roman" pitchFamily="18" charset="0"/>
              <a:cs typeface="Times New Roman" pitchFamily="18" charset="0"/>
            </a:endParaRPr>
          </a:p>
          <a:p>
            <a:pPr marL="0" indent="0" algn="just">
              <a:buNone/>
            </a:pPr>
            <a:endParaRPr lang="sr-Latn-BA" b="1" dirty="0" smtClean="0">
              <a:latin typeface="Times New Roman" pitchFamily="18" charset="0"/>
              <a:cs typeface="Times New Roman" pitchFamily="18" charset="0"/>
            </a:endParaRPr>
          </a:p>
          <a:p>
            <a:pPr algn="just">
              <a:buFont typeface="Wingdings" panose="05000000000000000000" pitchFamily="2" charset="2"/>
              <a:buChar char="§"/>
            </a:pPr>
            <a:r>
              <a:rPr lang="sr-Latn-BA" b="1" dirty="0" smtClean="0">
                <a:latin typeface="Times New Roman" pitchFamily="18" charset="0"/>
                <a:cs typeface="Times New Roman" pitchFamily="18" charset="0"/>
              </a:rPr>
              <a:t> </a:t>
            </a:r>
            <a:r>
              <a:rPr lang="sr-Latn-BA" dirty="0">
                <a:latin typeface="Times New Roman" pitchFamily="18" charset="0"/>
                <a:cs typeface="Times New Roman" pitchFamily="18" charset="0"/>
              </a:rPr>
              <a:t>O</a:t>
            </a:r>
            <a:r>
              <a:rPr lang="sr-Latn-BA" dirty="0" smtClean="0">
                <a:latin typeface="Times New Roman" pitchFamily="18" charset="0"/>
                <a:cs typeface="Times New Roman" pitchFamily="18" charset="0"/>
              </a:rPr>
              <a:t>snovana je 1956. na smjeloj ideji – da </a:t>
            </a:r>
            <a:r>
              <a:rPr lang="sr-Latn-BA" b="1" dirty="0" smtClean="0">
                <a:latin typeface="Times New Roman" pitchFamily="18" charset="0"/>
                <a:cs typeface="Times New Roman" pitchFamily="18" charset="0"/>
              </a:rPr>
              <a:t>privatni sektor ima potencijal da transformiše zemlje u razvoj</a:t>
            </a:r>
            <a:r>
              <a:rPr lang="sr-Latn-BA" dirty="0" smtClean="0">
                <a:latin typeface="Times New Roman" pitchFamily="18" charset="0"/>
                <a:cs typeface="Times New Roman" pitchFamily="18" charset="0"/>
              </a:rPr>
              <a:t>u. Od tada su se proširli na više od 100 zemalja, izgovarajući pojam „tržišta u razvoju“ i uvodeći nova tržišta kao što su obveznice.   </a:t>
            </a:r>
          </a:p>
          <a:p>
            <a:pPr marL="0" indent="0" algn="just">
              <a:buNone/>
            </a:pPr>
            <a:r>
              <a:rPr lang="sr-Latn-BA" dirty="0" smtClean="0">
                <a:latin typeface="Times New Roman" pitchFamily="18" charset="0"/>
                <a:cs typeface="Times New Roman" pitchFamily="18" charset="0"/>
              </a:rPr>
              <a:t>.</a:t>
            </a:r>
          </a:p>
          <a:p>
            <a:pPr marL="0" indent="0" algn="just">
              <a:buNone/>
            </a:pPr>
            <a:r>
              <a:rPr lang="sr-Latn-BA" dirty="0" smtClean="0">
                <a:latin typeface="Times New Roman" pitchFamily="18" charset="0"/>
                <a:cs typeface="Times New Roman" pitchFamily="18" charset="0"/>
              </a:rPr>
              <a:t> </a:t>
            </a:r>
          </a:p>
        </p:txBody>
      </p:sp>
      <p:sp>
        <p:nvSpPr>
          <p:cNvPr id="7" name="Rounded Rectangle 6"/>
          <p:cNvSpPr/>
          <p:nvPr/>
        </p:nvSpPr>
        <p:spPr>
          <a:xfrm>
            <a:off x="2195736" y="2525715"/>
            <a:ext cx="3888432" cy="3992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BA" dirty="0" smtClean="0"/>
              <a:t>1. Stvaranjem novih tržišta </a:t>
            </a:r>
            <a:endParaRPr lang="en-GB" dirty="0"/>
          </a:p>
        </p:txBody>
      </p:sp>
      <p:sp>
        <p:nvSpPr>
          <p:cNvPr id="8" name="Rounded Rectangle 7"/>
          <p:cNvSpPr/>
          <p:nvPr/>
        </p:nvSpPr>
        <p:spPr>
          <a:xfrm>
            <a:off x="2195736" y="3015811"/>
            <a:ext cx="3888432" cy="3992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t>2</a:t>
            </a:r>
            <a:r>
              <a:rPr lang="sr-Latn-BA" dirty="0" smtClean="0"/>
              <a:t>. Mobilizacijom drugih investitora </a:t>
            </a:r>
            <a:endParaRPr lang="en-GB" dirty="0"/>
          </a:p>
        </p:txBody>
      </p:sp>
      <p:sp>
        <p:nvSpPr>
          <p:cNvPr id="9" name="Rounded Rectangle 8"/>
          <p:cNvSpPr/>
          <p:nvPr/>
        </p:nvSpPr>
        <p:spPr>
          <a:xfrm>
            <a:off x="2195736" y="3481462"/>
            <a:ext cx="3888432" cy="3992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BA" dirty="0"/>
              <a:t>3</a:t>
            </a:r>
            <a:r>
              <a:rPr lang="sr-Latn-BA" dirty="0" smtClean="0"/>
              <a:t>. Razmjenom stručnosti</a:t>
            </a:r>
            <a:endParaRPr lang="en-GB" dirty="0"/>
          </a:p>
        </p:txBody>
      </p:sp>
      <p:sp>
        <p:nvSpPr>
          <p:cNvPr id="10" name="Rounded Rectangle 9"/>
          <p:cNvSpPr/>
          <p:nvPr/>
        </p:nvSpPr>
        <p:spPr>
          <a:xfrm>
            <a:off x="4199240" y="4721910"/>
            <a:ext cx="4333200" cy="399229"/>
          </a:xfrm>
          <a:prstGeom prst="round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BA" dirty="0"/>
              <a:t>a</a:t>
            </a:r>
            <a:r>
              <a:rPr lang="sr-Latn-BA" dirty="0" smtClean="0"/>
              <a:t>. Da zaustavi ekstermno siromaštvo</a:t>
            </a:r>
            <a:endParaRPr lang="en-GB" dirty="0"/>
          </a:p>
        </p:txBody>
      </p:sp>
      <p:sp>
        <p:nvSpPr>
          <p:cNvPr id="11" name="Rounded Rectangle 10"/>
          <p:cNvSpPr/>
          <p:nvPr/>
        </p:nvSpPr>
        <p:spPr>
          <a:xfrm>
            <a:off x="4199240" y="5212006"/>
            <a:ext cx="4333200" cy="399229"/>
          </a:xfrm>
          <a:prstGeom prst="round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BA" dirty="0" smtClean="0"/>
              <a:t>b. Da podstakne zajednički prosperitet</a:t>
            </a:r>
            <a:endParaRPr lang="en-GB" dirty="0"/>
          </a:p>
        </p:txBody>
      </p:sp>
    </p:spTree>
    <p:extLst>
      <p:ext uri="{BB962C8B-B14F-4D97-AF65-F5344CB8AC3E}">
        <p14:creationId xmlns:p14="http://schemas.microsoft.com/office/powerpoint/2010/main" val="496163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
        <p:nvSpPr>
          <p:cNvPr id="3" name="Rounded Rectangle 2"/>
          <p:cNvSpPr/>
          <p:nvPr/>
        </p:nvSpPr>
        <p:spPr>
          <a:xfrm>
            <a:off x="290506" y="116631"/>
            <a:ext cx="8529242" cy="576065"/>
          </a:xfrm>
          <a:prstGeom prst="roundRect">
            <a:avLst/>
          </a:prstGeom>
          <a:gradFill>
            <a:gsLst>
              <a:gs pos="0">
                <a:schemeClr val="accent1">
                  <a:tint val="65000"/>
                  <a:lumMod val="110000"/>
                </a:schemeClr>
              </a:gs>
              <a:gs pos="86000">
                <a:schemeClr val="accent1">
                  <a:tint val="90000"/>
                </a:schemeClr>
              </a:gs>
            </a:gsLst>
          </a:gra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IFC</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5" name="Content Placeholder 2"/>
          <p:cNvSpPr txBox="1">
            <a:spLocks/>
          </p:cNvSpPr>
          <p:nvPr/>
        </p:nvSpPr>
        <p:spPr>
          <a:xfrm>
            <a:off x="179513" y="1155996"/>
            <a:ext cx="8657396" cy="1004594"/>
          </a:xfrm>
          <a:prstGeom prst="rect">
            <a:avLst/>
          </a:prstGeom>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gn="just">
              <a:buFont typeface="Wingdings" panose="05000000000000000000" pitchFamily="2" charset="2"/>
              <a:buChar char="§"/>
            </a:pPr>
            <a:r>
              <a:rPr lang="sr-Latn-BA" b="1" i="1" dirty="0" smtClean="0">
                <a:latin typeface="Times New Roman" pitchFamily="18" charset="0"/>
                <a:cs typeface="Times New Roman" pitchFamily="18" charset="0"/>
              </a:rPr>
              <a:t>MISIJA</a:t>
            </a:r>
            <a:r>
              <a:rPr lang="sr-Latn-BA" dirty="0" smtClean="0">
                <a:latin typeface="Times New Roman" pitchFamily="18" charset="0"/>
                <a:cs typeface="Times New Roman" pitchFamily="18" charset="0"/>
              </a:rPr>
              <a:t> – unaprediti ekonomski razvoj podsticanjem rasta privatnih preduzeća u zemljama u razvoju.</a:t>
            </a:r>
          </a:p>
          <a:p>
            <a:pPr algn="just">
              <a:buFont typeface="Wingdings" panose="05000000000000000000" pitchFamily="2" charset="2"/>
              <a:buChar char="§"/>
            </a:pPr>
            <a:r>
              <a:rPr lang="sr-Latn-BA" dirty="0" smtClean="0">
                <a:latin typeface="Times New Roman" pitchFamily="18" charset="0"/>
                <a:cs typeface="Times New Roman" pitchFamily="18" charset="0"/>
              </a:rPr>
              <a:t>Osnovne vrednosti: Uticaj, integritet, poštovanje, timski rad i inovacija. </a:t>
            </a:r>
          </a:p>
          <a:p>
            <a:pPr algn="just">
              <a:buFont typeface="Wingdings" panose="05000000000000000000" pitchFamily="2" charset="2"/>
              <a:buChar char="§"/>
            </a:pPr>
            <a:r>
              <a:rPr lang="sr-Latn-BA" dirty="0" smtClean="0">
                <a:latin typeface="Times New Roman" pitchFamily="18" charset="0"/>
                <a:cs typeface="Times New Roman" pitchFamily="18" charset="0"/>
              </a:rPr>
              <a:t>Vodeći put u razvoju privatnog sektora – pomaže zemljama da razviju privatni sektor na razne načine. </a:t>
            </a:r>
          </a:p>
          <a:p>
            <a:pPr algn="just">
              <a:buFont typeface="Wingdings" panose="05000000000000000000" pitchFamily="2" charset="2"/>
              <a:buChar char="§"/>
            </a:pPr>
            <a:endParaRPr lang="sr-Latn-BA" dirty="0" smtClean="0">
              <a:latin typeface="Times New Roman" pitchFamily="18" charset="0"/>
              <a:cs typeface="Times New Roman" pitchFamily="18" charset="0"/>
            </a:endParaRPr>
          </a:p>
          <a:p>
            <a:pPr marL="0" indent="0" algn="just">
              <a:buNone/>
            </a:pPr>
            <a:r>
              <a:rPr lang="sr-Latn-BA" dirty="0" smtClean="0">
                <a:latin typeface="Times New Roman" pitchFamily="18" charset="0"/>
                <a:cs typeface="Times New Roman" pitchFamily="18" charset="0"/>
              </a:rPr>
              <a:t> </a:t>
            </a:r>
          </a:p>
        </p:txBody>
      </p:sp>
      <p:sp>
        <p:nvSpPr>
          <p:cNvPr id="6" name="Content Placeholder 2"/>
          <p:cNvSpPr txBox="1">
            <a:spLocks/>
          </p:cNvSpPr>
          <p:nvPr/>
        </p:nvSpPr>
        <p:spPr>
          <a:xfrm>
            <a:off x="1403648" y="2926703"/>
            <a:ext cx="7107662" cy="1004594"/>
          </a:xfrm>
          <a:prstGeom prst="rect">
            <a:avLst/>
          </a:prstGeom>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gn="just">
              <a:buFont typeface="Wingdings" panose="05000000000000000000" pitchFamily="2" charset="2"/>
              <a:buChar char="§"/>
            </a:pPr>
            <a:r>
              <a:rPr lang="sr-Latn-BA" dirty="0" smtClean="0">
                <a:latin typeface="Times New Roman" pitchFamily="18" charset="0"/>
                <a:cs typeface="Times New Roman" pitchFamily="18" charset="0"/>
              </a:rPr>
              <a:t>1. </a:t>
            </a:r>
            <a:r>
              <a:rPr lang="sr-Latn-BA" b="1" dirty="0" smtClean="0">
                <a:latin typeface="Times New Roman" pitchFamily="18" charset="0"/>
                <a:cs typeface="Times New Roman" pitchFamily="18" charset="0"/>
              </a:rPr>
              <a:t>Ulaganje u preduzeća putem </a:t>
            </a:r>
            <a:r>
              <a:rPr lang="sr-Latn-BA" dirty="0" smtClean="0">
                <a:latin typeface="Times New Roman" pitchFamily="18" charset="0"/>
                <a:cs typeface="Times New Roman" pitchFamily="18" charset="0"/>
              </a:rPr>
              <a:t>zajmova, kapitalnih ulaganja, dužničkih hartija od vrijednosti i garancija.</a:t>
            </a:r>
          </a:p>
          <a:p>
            <a:pPr algn="just">
              <a:buFont typeface="Wingdings" panose="05000000000000000000" pitchFamily="2" charset="2"/>
              <a:buChar char="§"/>
            </a:pPr>
            <a:r>
              <a:rPr lang="sr-Latn-BA" b="1" dirty="0" smtClean="0">
                <a:latin typeface="Times New Roman" pitchFamily="18" charset="0"/>
                <a:cs typeface="Times New Roman" pitchFamily="18" charset="0"/>
              </a:rPr>
              <a:t>2. Mobilizacija kapitala od drugih </a:t>
            </a:r>
            <a:r>
              <a:rPr lang="sr-Latn-BA" dirty="0" smtClean="0">
                <a:latin typeface="Times New Roman" pitchFamily="18" charset="0"/>
                <a:cs typeface="Times New Roman" pitchFamily="18" charset="0"/>
              </a:rPr>
              <a:t>zajmodavaca i investitora kroz učešće u zajmovima, paralelne zajmove i druga sredstava, </a:t>
            </a:r>
          </a:p>
          <a:p>
            <a:pPr algn="just">
              <a:buFont typeface="Wingdings" panose="05000000000000000000" pitchFamily="2" charset="2"/>
              <a:buChar char="§"/>
            </a:pPr>
            <a:r>
              <a:rPr lang="sr-Latn-BA" b="1" dirty="0" smtClean="0">
                <a:latin typeface="Times New Roman" pitchFamily="18" charset="0"/>
                <a:cs typeface="Times New Roman" pitchFamily="18" charset="0"/>
              </a:rPr>
              <a:t>3. Savjetovanje preduzeća i vlada u podsticanju privatnih investicija </a:t>
            </a:r>
            <a:r>
              <a:rPr lang="sr-Latn-BA" dirty="0" smtClean="0">
                <a:latin typeface="Times New Roman" pitchFamily="18" charset="0"/>
                <a:cs typeface="Times New Roman" pitchFamily="18" charset="0"/>
              </a:rPr>
              <a:t>i poboljšanju investicione klime.  </a:t>
            </a:r>
          </a:p>
          <a:p>
            <a:pPr algn="just">
              <a:buFont typeface="Wingdings" panose="05000000000000000000" pitchFamily="2" charset="2"/>
              <a:buChar char="§"/>
            </a:pPr>
            <a:endParaRPr lang="sr-Latn-BA" dirty="0" smtClean="0">
              <a:latin typeface="Times New Roman" pitchFamily="18" charset="0"/>
              <a:cs typeface="Times New Roman" pitchFamily="18" charset="0"/>
            </a:endParaRPr>
          </a:p>
          <a:p>
            <a:pPr marL="0" indent="0" algn="just">
              <a:buNone/>
            </a:pPr>
            <a:r>
              <a:rPr lang="sr-Latn-BA" dirty="0" smtClean="0">
                <a:latin typeface="Times New Roman" pitchFamily="18" charset="0"/>
                <a:cs typeface="Times New Roman" pitchFamily="18" charset="0"/>
              </a:rPr>
              <a:t> </a:t>
            </a:r>
          </a:p>
        </p:txBody>
      </p:sp>
    </p:spTree>
    <p:extLst>
      <p:ext uri="{BB962C8B-B14F-4D97-AF65-F5344CB8AC3E}">
        <p14:creationId xmlns:p14="http://schemas.microsoft.com/office/powerpoint/2010/main" val="30934967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
        <p:nvSpPr>
          <p:cNvPr id="3" name="Content Placeholder 2"/>
          <p:cNvSpPr txBox="1">
            <a:spLocks/>
          </p:cNvSpPr>
          <p:nvPr/>
        </p:nvSpPr>
        <p:spPr>
          <a:xfrm>
            <a:off x="179513" y="1155996"/>
            <a:ext cx="8657396" cy="1004594"/>
          </a:xfrm>
          <a:prstGeom prst="rect">
            <a:avLst/>
          </a:prstGeom>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gn="just">
              <a:buFont typeface="Wingdings" panose="05000000000000000000" pitchFamily="2" charset="2"/>
              <a:buChar char="§"/>
            </a:pPr>
            <a:endParaRPr lang="sr-Latn-BA" dirty="0" smtClean="0">
              <a:latin typeface="Times New Roman" pitchFamily="18" charset="0"/>
              <a:cs typeface="Times New Roman" pitchFamily="18" charset="0"/>
            </a:endParaRPr>
          </a:p>
        </p:txBody>
      </p:sp>
      <p:sp>
        <p:nvSpPr>
          <p:cNvPr id="4" name="Content Placeholder 2"/>
          <p:cNvSpPr txBox="1">
            <a:spLocks/>
          </p:cNvSpPr>
          <p:nvPr/>
        </p:nvSpPr>
        <p:spPr>
          <a:xfrm>
            <a:off x="290506" y="1213004"/>
            <a:ext cx="8657396" cy="2232248"/>
          </a:xfrm>
          <a:prstGeom prst="rect">
            <a:avLst/>
          </a:prstGeom>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gn="just">
              <a:buFont typeface="Wingdings" panose="05000000000000000000" pitchFamily="2" charset="2"/>
              <a:buChar char="§"/>
            </a:pPr>
            <a:r>
              <a:rPr lang="sr-Latn-BA" dirty="0" smtClean="0">
                <a:latin typeface="Times New Roman" pitchFamily="18" charset="0"/>
                <a:cs typeface="Times New Roman" pitchFamily="18" charset="0"/>
              </a:rPr>
              <a:t>Međunarodna </a:t>
            </a:r>
            <a:r>
              <a:rPr lang="sr-Latn-BA" dirty="0">
                <a:latin typeface="Times New Roman" pitchFamily="18" charset="0"/>
                <a:cs typeface="Times New Roman" pitchFamily="18" charset="0"/>
              </a:rPr>
              <a:t>finansijska korporacija je </a:t>
            </a:r>
            <a:r>
              <a:rPr lang="sr-Latn-BA" b="1" dirty="0">
                <a:latin typeface="Times New Roman" pitchFamily="18" charset="0"/>
                <a:cs typeface="Times New Roman" pitchFamily="18" charset="0"/>
              </a:rPr>
              <a:t>osnovana </a:t>
            </a:r>
            <a:r>
              <a:rPr lang="sr-Latn-BA" b="1" dirty="0" smtClean="0">
                <a:latin typeface="Times New Roman" pitchFamily="18" charset="0"/>
                <a:cs typeface="Times New Roman" pitchFamily="18" charset="0"/>
              </a:rPr>
              <a:t>sa zadatkom:</a:t>
            </a:r>
          </a:p>
          <a:p>
            <a:pPr marL="0" indent="0" algn="just">
              <a:buNone/>
            </a:pPr>
            <a:r>
              <a:rPr lang="sr-Latn-BA" b="1" dirty="0">
                <a:latin typeface="Times New Roman" pitchFamily="18" charset="0"/>
                <a:cs typeface="Times New Roman" pitchFamily="18" charset="0"/>
              </a:rPr>
              <a:t> </a:t>
            </a:r>
            <a:r>
              <a:rPr lang="sr-Latn-BA" b="1" dirty="0" smtClean="0">
                <a:latin typeface="Times New Roman" pitchFamily="18" charset="0"/>
                <a:cs typeface="Times New Roman" pitchFamily="18" charset="0"/>
              </a:rPr>
              <a:t>                   </a:t>
            </a:r>
            <a:r>
              <a:rPr lang="sr-Latn-BA" dirty="0">
                <a:latin typeface="Times New Roman" pitchFamily="18" charset="0"/>
                <a:cs typeface="Times New Roman" pitchFamily="18" charset="0"/>
              </a:rPr>
              <a:t>da </a:t>
            </a:r>
            <a:r>
              <a:rPr lang="sr-Latn-BA" b="1" i="1" dirty="0">
                <a:latin typeface="Times New Roman" pitchFamily="18" charset="0"/>
                <a:cs typeface="Times New Roman" pitchFamily="18" charset="0"/>
              </a:rPr>
              <a:t>promoviše razvoj i investicije  privatnog sektora  zemalja u razvoju</a:t>
            </a:r>
            <a:r>
              <a:rPr lang="sr-Latn-BA" dirty="0">
                <a:latin typeface="Times New Roman" pitchFamily="18" charset="0"/>
                <a:cs typeface="Times New Roman" pitchFamily="18" charset="0"/>
              </a:rPr>
              <a:t>. </a:t>
            </a:r>
            <a:endParaRPr lang="sr-Latn-BA" dirty="0" smtClean="0">
              <a:latin typeface="Times New Roman" pitchFamily="18" charset="0"/>
              <a:cs typeface="Times New Roman" pitchFamily="18" charset="0"/>
            </a:endParaRPr>
          </a:p>
          <a:p>
            <a:pPr algn="just">
              <a:buFont typeface="Wingdings" panose="05000000000000000000" pitchFamily="2" charset="2"/>
              <a:buChar char="§"/>
            </a:pPr>
            <a:r>
              <a:rPr lang="sr-Latn-BA" dirty="0" smtClean="0">
                <a:latin typeface="Times New Roman" pitchFamily="18" charset="0"/>
                <a:cs typeface="Times New Roman" pitchFamily="18" charset="0"/>
              </a:rPr>
              <a:t> </a:t>
            </a:r>
            <a:r>
              <a:rPr lang="sr-Latn-BA" dirty="0">
                <a:latin typeface="Times New Roman" pitchFamily="18" charset="0"/>
                <a:cs typeface="Times New Roman" pitchFamily="18" charset="0"/>
              </a:rPr>
              <a:t>IFC pomaže razvoju privatnog sektora na </a:t>
            </a:r>
            <a:r>
              <a:rPr lang="sr-Latn-BA" b="1" dirty="0">
                <a:latin typeface="Times New Roman" pitchFamily="18" charset="0"/>
                <a:cs typeface="Times New Roman" pitchFamily="18" charset="0"/>
              </a:rPr>
              <a:t>tri načina </a:t>
            </a:r>
            <a:r>
              <a:rPr lang="sr-Latn-BA" dirty="0">
                <a:latin typeface="Times New Roman" pitchFamily="18" charset="0"/>
                <a:cs typeface="Times New Roman" pitchFamily="18" charset="0"/>
              </a:rPr>
              <a:t>: finansiranjem, posredovanjem i pružanjem tehničke i  savjetodavne uloge. Ona odobrava kredite za razvoj privatnog sek-tora putem državnih organa, ali i neposredno preduzećima i to bez državnih garancija. Rok otplate kredita koje odobrava je 7 do 12 godina, a u nekim slučajevima i do 20 godina. </a:t>
            </a:r>
            <a:endParaRPr lang="sr-Latn-BA" dirty="0" smtClean="0">
              <a:latin typeface="Times New Roman" pitchFamily="18" charset="0"/>
              <a:cs typeface="Times New Roman" pitchFamily="18" charset="0"/>
            </a:endParaRPr>
          </a:p>
          <a:p>
            <a:pPr marL="0" indent="0" algn="just">
              <a:buNone/>
            </a:pPr>
            <a:r>
              <a:rPr lang="sr-Latn-BA" dirty="0" smtClean="0">
                <a:latin typeface="Times New Roman" pitchFamily="18" charset="0"/>
                <a:cs typeface="Times New Roman" pitchFamily="18" charset="0"/>
              </a:rPr>
              <a:t> </a:t>
            </a:r>
          </a:p>
        </p:txBody>
      </p:sp>
      <p:sp>
        <p:nvSpPr>
          <p:cNvPr id="5" name="Rounded Rectangle 4"/>
          <p:cNvSpPr/>
          <p:nvPr/>
        </p:nvSpPr>
        <p:spPr>
          <a:xfrm>
            <a:off x="290506" y="116631"/>
            <a:ext cx="8529242" cy="504057"/>
          </a:xfrm>
          <a:prstGeom prst="roundRect">
            <a:avLst/>
          </a:prstGeom>
          <a:gradFill>
            <a:gsLst>
              <a:gs pos="0">
                <a:schemeClr val="accent1">
                  <a:tint val="65000"/>
                  <a:lumMod val="110000"/>
                </a:schemeClr>
              </a:gs>
              <a:gs pos="86000">
                <a:schemeClr val="accent1">
                  <a:tint val="90000"/>
                </a:schemeClr>
              </a:gs>
            </a:gsLst>
          </a:gra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IFC</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6" name="Notched Right Arrow 5"/>
          <p:cNvSpPr/>
          <p:nvPr/>
        </p:nvSpPr>
        <p:spPr>
          <a:xfrm>
            <a:off x="683568" y="1653314"/>
            <a:ext cx="720080" cy="191510"/>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ontent Placeholder 2"/>
          <p:cNvSpPr txBox="1">
            <a:spLocks/>
          </p:cNvSpPr>
          <p:nvPr/>
        </p:nvSpPr>
        <p:spPr>
          <a:xfrm>
            <a:off x="2267744" y="3190985"/>
            <a:ext cx="5832648" cy="1237523"/>
          </a:xfrm>
          <a:prstGeom prst="rect">
            <a:avLst/>
          </a:prstGeom>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gn="just">
              <a:spcBef>
                <a:spcPts val="0"/>
              </a:spcBef>
              <a:buAutoNum type="arabicPeriod"/>
            </a:pPr>
            <a:r>
              <a:rPr lang="sr-Latn-BA" dirty="0" smtClean="0">
                <a:latin typeface="Times New Roman" pitchFamily="18" charset="0"/>
                <a:cs typeface="Times New Roman" pitchFamily="18" charset="0"/>
              </a:rPr>
              <a:t>finansiranjem</a:t>
            </a:r>
            <a:r>
              <a:rPr lang="sr-Latn-BA" dirty="0">
                <a:latin typeface="Times New Roman" pitchFamily="18" charset="0"/>
                <a:cs typeface="Times New Roman" pitchFamily="18" charset="0"/>
              </a:rPr>
              <a:t>, </a:t>
            </a:r>
            <a:endParaRPr lang="sr-Latn-BA" dirty="0" smtClean="0">
              <a:latin typeface="Times New Roman" pitchFamily="18" charset="0"/>
              <a:cs typeface="Times New Roman" pitchFamily="18" charset="0"/>
            </a:endParaRPr>
          </a:p>
          <a:p>
            <a:pPr algn="just">
              <a:spcBef>
                <a:spcPts val="0"/>
              </a:spcBef>
              <a:buAutoNum type="arabicPeriod"/>
            </a:pPr>
            <a:r>
              <a:rPr lang="sr-Latn-BA" dirty="0" smtClean="0">
                <a:latin typeface="Times New Roman" pitchFamily="18" charset="0"/>
                <a:cs typeface="Times New Roman" pitchFamily="18" charset="0"/>
              </a:rPr>
              <a:t>posredovanjem </a:t>
            </a:r>
            <a:r>
              <a:rPr lang="sr-Latn-BA" dirty="0">
                <a:latin typeface="Times New Roman" pitchFamily="18" charset="0"/>
                <a:cs typeface="Times New Roman" pitchFamily="18" charset="0"/>
              </a:rPr>
              <a:t>i </a:t>
            </a:r>
            <a:endParaRPr lang="sr-Latn-BA" dirty="0" smtClean="0">
              <a:latin typeface="Times New Roman" pitchFamily="18" charset="0"/>
              <a:cs typeface="Times New Roman" pitchFamily="18" charset="0"/>
            </a:endParaRPr>
          </a:p>
          <a:p>
            <a:pPr algn="just">
              <a:spcBef>
                <a:spcPts val="0"/>
              </a:spcBef>
              <a:buAutoNum type="arabicPeriod"/>
            </a:pPr>
            <a:r>
              <a:rPr lang="sr-Latn-BA" dirty="0" smtClean="0">
                <a:latin typeface="Times New Roman" pitchFamily="18" charset="0"/>
                <a:cs typeface="Times New Roman" pitchFamily="18" charset="0"/>
              </a:rPr>
              <a:t>pružanjem </a:t>
            </a:r>
            <a:r>
              <a:rPr lang="sr-Latn-BA" dirty="0">
                <a:latin typeface="Times New Roman" pitchFamily="18" charset="0"/>
                <a:cs typeface="Times New Roman" pitchFamily="18" charset="0"/>
              </a:rPr>
              <a:t>tehničke i  savjetodavne uloge</a:t>
            </a:r>
            <a:r>
              <a:rPr lang="sr-Latn-BA" dirty="0" smtClean="0">
                <a:latin typeface="Times New Roman" pitchFamily="18" charset="0"/>
                <a:cs typeface="Times New Roman" pitchFamily="18" charset="0"/>
              </a:rPr>
              <a:t>.</a:t>
            </a:r>
          </a:p>
          <a:p>
            <a:pPr marL="0" indent="0" algn="just">
              <a:buNone/>
            </a:pPr>
            <a:endParaRPr lang="sr-Latn-BA" dirty="0" smtClean="0">
              <a:latin typeface="Times New Roman" pitchFamily="18" charset="0"/>
              <a:cs typeface="Times New Roman" pitchFamily="18" charset="0"/>
            </a:endParaRPr>
          </a:p>
        </p:txBody>
      </p:sp>
      <p:sp>
        <p:nvSpPr>
          <p:cNvPr id="8" name="Content Placeholder 2"/>
          <p:cNvSpPr txBox="1">
            <a:spLocks/>
          </p:cNvSpPr>
          <p:nvPr/>
        </p:nvSpPr>
        <p:spPr>
          <a:xfrm>
            <a:off x="186409" y="4797152"/>
            <a:ext cx="8924900" cy="1054960"/>
          </a:xfrm>
          <a:prstGeom prst="rect">
            <a:avLst/>
          </a:prstGeom>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gn="just">
              <a:buFont typeface="Wingdings" panose="05000000000000000000" pitchFamily="2" charset="2"/>
              <a:buChar char="§"/>
            </a:pPr>
            <a:r>
              <a:rPr lang="sr-Latn-BA" dirty="0" smtClean="0">
                <a:latin typeface="Times New Roman" pitchFamily="18" charset="0"/>
                <a:cs typeface="Times New Roman" pitchFamily="18" charset="0"/>
              </a:rPr>
              <a:t>IFC  </a:t>
            </a:r>
            <a:r>
              <a:rPr lang="sr-Latn-BA" dirty="0">
                <a:latin typeface="Times New Roman" pitchFamily="18" charset="0"/>
                <a:cs typeface="Times New Roman" pitchFamily="18" charset="0"/>
              </a:rPr>
              <a:t>odobrava kredite za razvoj privatnog </a:t>
            </a:r>
            <a:r>
              <a:rPr lang="sr-Latn-BA" dirty="0" smtClean="0">
                <a:latin typeface="Times New Roman" pitchFamily="18" charset="0"/>
                <a:cs typeface="Times New Roman" pitchFamily="18" charset="0"/>
              </a:rPr>
              <a:t>sektora </a:t>
            </a:r>
            <a:r>
              <a:rPr lang="sr-Latn-BA" dirty="0">
                <a:latin typeface="Times New Roman" pitchFamily="18" charset="0"/>
                <a:cs typeface="Times New Roman" pitchFamily="18" charset="0"/>
              </a:rPr>
              <a:t>putem državnih organa, ali i neposredno preduzećima i to </a:t>
            </a:r>
            <a:r>
              <a:rPr lang="sr-Latn-BA" b="1" dirty="0">
                <a:latin typeface="Times New Roman" pitchFamily="18" charset="0"/>
                <a:cs typeface="Times New Roman" pitchFamily="18" charset="0"/>
              </a:rPr>
              <a:t>bez državnih garancija</a:t>
            </a:r>
            <a:r>
              <a:rPr lang="sr-Latn-BA" dirty="0">
                <a:latin typeface="Times New Roman" pitchFamily="18" charset="0"/>
                <a:cs typeface="Times New Roman" pitchFamily="18" charset="0"/>
              </a:rPr>
              <a:t>. </a:t>
            </a:r>
            <a:endParaRPr lang="sr-Latn-BA" dirty="0" smtClean="0">
              <a:latin typeface="Times New Roman" pitchFamily="18" charset="0"/>
              <a:cs typeface="Times New Roman" pitchFamily="18" charset="0"/>
            </a:endParaRPr>
          </a:p>
          <a:p>
            <a:pPr algn="just">
              <a:buFont typeface="Wingdings" panose="05000000000000000000" pitchFamily="2" charset="2"/>
              <a:buChar char="§"/>
            </a:pPr>
            <a:r>
              <a:rPr lang="sr-Latn-BA" dirty="0" smtClean="0">
                <a:latin typeface="Times New Roman" pitchFamily="18" charset="0"/>
                <a:cs typeface="Times New Roman" pitchFamily="18" charset="0"/>
              </a:rPr>
              <a:t>Rok </a:t>
            </a:r>
            <a:r>
              <a:rPr lang="sr-Latn-BA" dirty="0">
                <a:latin typeface="Times New Roman" pitchFamily="18" charset="0"/>
                <a:cs typeface="Times New Roman" pitchFamily="18" charset="0"/>
              </a:rPr>
              <a:t>otplate kredita koje odobrava je 7 do 12 godina, a u nekim slučajevima i do 20 godina. </a:t>
            </a:r>
            <a:endParaRPr lang="sr-Latn-BA"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3029157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
        <p:nvSpPr>
          <p:cNvPr id="3" name="Content Placeholder 2"/>
          <p:cNvSpPr txBox="1">
            <a:spLocks/>
          </p:cNvSpPr>
          <p:nvPr/>
        </p:nvSpPr>
        <p:spPr>
          <a:xfrm>
            <a:off x="290506" y="988644"/>
            <a:ext cx="8657396" cy="5384348"/>
          </a:xfrm>
          <a:prstGeom prst="rect">
            <a:avLst/>
          </a:prstGeom>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gn="just">
              <a:buFont typeface="Wingdings" panose="05000000000000000000" pitchFamily="2" charset="2"/>
              <a:buChar char="§"/>
            </a:pPr>
            <a:r>
              <a:rPr lang="sr-Latn-BA" dirty="0" smtClean="0">
                <a:latin typeface="Times New Roman" pitchFamily="18" charset="0"/>
                <a:cs typeface="Times New Roman" pitchFamily="18" charset="0"/>
              </a:rPr>
              <a:t>Drugo</a:t>
            </a:r>
            <a:r>
              <a:rPr lang="sr-Latn-BA" dirty="0">
                <a:latin typeface="Times New Roman" pitchFamily="18" charset="0"/>
                <a:cs typeface="Times New Roman" pitchFamily="18" charset="0"/>
              </a:rPr>
              <a:t>, IFC </a:t>
            </a:r>
            <a:r>
              <a:rPr lang="sr-Latn-BA" b="1" dirty="0">
                <a:latin typeface="Times New Roman" pitchFamily="18" charset="0"/>
                <a:cs typeface="Times New Roman" pitchFamily="18" charset="0"/>
              </a:rPr>
              <a:t>pomaže privatnim preduzećima u zemljama u razvoju da prikupe kapital </a:t>
            </a:r>
            <a:r>
              <a:rPr lang="sr-Latn-BA" dirty="0">
                <a:latin typeface="Times New Roman" pitchFamily="18" charset="0"/>
                <a:cs typeface="Times New Roman" pitchFamily="18" charset="0"/>
              </a:rPr>
              <a:t>na međunarodnom finansiskom tržištu. Ovu ulogu ostvaruje tako što </a:t>
            </a:r>
            <a:r>
              <a:rPr lang="sr-Latn-BA" b="1" dirty="0">
                <a:latin typeface="Times New Roman" pitchFamily="18" charset="0"/>
                <a:cs typeface="Times New Roman" pitchFamily="18" charset="0"/>
              </a:rPr>
              <a:t>povezuje zainteresovane ulagače </a:t>
            </a:r>
            <a:r>
              <a:rPr lang="sr-Latn-BA" dirty="0">
                <a:latin typeface="Times New Roman" pitchFamily="18" charset="0"/>
                <a:cs typeface="Times New Roman" pitchFamily="18" charset="0"/>
              </a:rPr>
              <a:t>iz </a:t>
            </a:r>
            <a:r>
              <a:rPr lang="sr-Latn-BA" dirty="0" smtClean="0">
                <a:latin typeface="Times New Roman" pitchFamily="18" charset="0"/>
                <a:cs typeface="Times New Roman" pitchFamily="18" charset="0"/>
              </a:rPr>
              <a:t>razvijenih </a:t>
            </a:r>
            <a:r>
              <a:rPr lang="sr-Latn-BA" dirty="0">
                <a:latin typeface="Times New Roman" pitchFamily="18" charset="0"/>
                <a:cs typeface="Times New Roman" pitchFamily="18" charset="0"/>
              </a:rPr>
              <a:t>zemljama sa privatnim preduzećima iz zemalja u razvoju kojima je potreban kapital. </a:t>
            </a:r>
            <a:endParaRPr lang="sr-Latn-BA" dirty="0" smtClean="0">
              <a:latin typeface="Times New Roman" pitchFamily="18" charset="0"/>
              <a:cs typeface="Times New Roman" pitchFamily="18" charset="0"/>
            </a:endParaRPr>
          </a:p>
          <a:p>
            <a:pPr algn="just">
              <a:buFont typeface="Wingdings" panose="05000000000000000000" pitchFamily="2" charset="2"/>
              <a:buChar char="§"/>
            </a:pPr>
            <a:r>
              <a:rPr lang="sr-Latn-BA" dirty="0" smtClean="0">
                <a:latin typeface="Times New Roman" pitchFamily="18" charset="0"/>
                <a:cs typeface="Times New Roman" pitchFamily="18" charset="0"/>
              </a:rPr>
              <a:t>Treće</a:t>
            </a:r>
            <a:r>
              <a:rPr lang="sr-Latn-BA" dirty="0">
                <a:latin typeface="Times New Roman" pitchFamily="18" charset="0"/>
                <a:cs typeface="Times New Roman" pitchFamily="18" charset="0"/>
              </a:rPr>
              <a:t>, IFC pruža </a:t>
            </a:r>
            <a:r>
              <a:rPr lang="sr-Latn-BA" b="1" dirty="0">
                <a:latin typeface="Times New Roman" pitchFamily="18" charset="0"/>
                <a:cs typeface="Times New Roman" pitchFamily="18" charset="0"/>
              </a:rPr>
              <a:t>tehničku i </a:t>
            </a:r>
            <a:r>
              <a:rPr lang="sr-Latn-BA" b="1" dirty="0" smtClean="0">
                <a:latin typeface="Times New Roman" pitchFamily="18" charset="0"/>
                <a:cs typeface="Times New Roman" pitchFamily="18" charset="0"/>
              </a:rPr>
              <a:t>savjetodavnu </a:t>
            </a:r>
            <a:r>
              <a:rPr lang="sr-Latn-BA" b="1" dirty="0">
                <a:latin typeface="Times New Roman" pitchFamily="18" charset="0"/>
                <a:cs typeface="Times New Roman" pitchFamily="18" charset="0"/>
              </a:rPr>
              <a:t>p</a:t>
            </a:r>
            <a:r>
              <a:rPr lang="sr-Latn-BA" dirty="0">
                <a:latin typeface="Times New Roman" pitchFamily="18" charset="0"/>
                <a:cs typeface="Times New Roman" pitchFamily="18" charset="0"/>
              </a:rPr>
              <a:t>omoć preduzećima i vladama u zemljama u razvoju. </a:t>
            </a:r>
            <a:endParaRPr lang="sr-Latn-BA" dirty="0" smtClean="0">
              <a:latin typeface="Times New Roman" pitchFamily="18" charset="0"/>
              <a:cs typeface="Times New Roman" pitchFamily="18" charset="0"/>
            </a:endParaRPr>
          </a:p>
          <a:p>
            <a:pPr algn="just">
              <a:buFont typeface="Wingdings" panose="05000000000000000000" pitchFamily="2" charset="2"/>
              <a:buChar char="§"/>
            </a:pPr>
            <a:r>
              <a:rPr lang="sr-Latn-BA" b="1" dirty="0" smtClean="0">
                <a:latin typeface="Times New Roman" pitchFamily="18" charset="0"/>
                <a:cs typeface="Times New Roman" pitchFamily="18" charset="0"/>
              </a:rPr>
              <a:t>Članstvo</a:t>
            </a:r>
            <a:r>
              <a:rPr lang="sr-Latn-BA" dirty="0" smtClean="0">
                <a:latin typeface="Times New Roman" pitchFamily="18" charset="0"/>
                <a:cs typeface="Times New Roman" pitchFamily="18" charset="0"/>
              </a:rPr>
              <a:t> </a:t>
            </a:r>
            <a:r>
              <a:rPr lang="sr-Latn-BA" dirty="0">
                <a:latin typeface="Times New Roman" pitchFamily="18" charset="0"/>
                <a:cs typeface="Times New Roman" pitchFamily="18" charset="0"/>
              </a:rPr>
              <a:t>u ovoj organizaciji je </a:t>
            </a:r>
            <a:r>
              <a:rPr lang="sr-Latn-BA" u="sng" dirty="0">
                <a:latin typeface="Times New Roman" pitchFamily="18" charset="0"/>
                <a:cs typeface="Times New Roman" pitchFamily="18" charset="0"/>
              </a:rPr>
              <a:t>uslovljeno članstvom u  Međunarodnoj </a:t>
            </a:r>
            <a:r>
              <a:rPr lang="sr-Latn-BA" u="sng" dirty="0" smtClean="0">
                <a:latin typeface="Times New Roman" pitchFamily="18" charset="0"/>
                <a:cs typeface="Times New Roman" pitchFamily="18" charset="0"/>
              </a:rPr>
              <a:t>banci </a:t>
            </a:r>
            <a:r>
              <a:rPr lang="sr-Latn-BA" u="sng" dirty="0">
                <a:latin typeface="Times New Roman" pitchFamily="18" charset="0"/>
                <a:cs typeface="Times New Roman" pitchFamily="18" charset="0"/>
              </a:rPr>
              <a:t>za obnovu i razv</a:t>
            </a:r>
            <a:r>
              <a:rPr lang="sr-Latn-BA" dirty="0">
                <a:latin typeface="Times New Roman" pitchFamily="18" charset="0"/>
                <a:cs typeface="Times New Roman" pitchFamily="18" charset="0"/>
              </a:rPr>
              <a:t>oj. Ova Korporacija okuplja 178 zemalja. Ima </a:t>
            </a:r>
            <a:r>
              <a:rPr lang="sr-Latn-BA" b="1" dirty="0">
                <a:latin typeface="Times New Roman" pitchFamily="18" charset="0"/>
                <a:cs typeface="Times New Roman" pitchFamily="18" charset="0"/>
              </a:rPr>
              <a:t>sopstvena sredstva i službenike</a:t>
            </a:r>
            <a:r>
              <a:rPr lang="sr-Latn-BA" dirty="0">
                <a:latin typeface="Times New Roman" pitchFamily="18" charset="0"/>
                <a:cs typeface="Times New Roman" pitchFamily="18" charset="0"/>
              </a:rPr>
              <a:t>, ali je </a:t>
            </a:r>
            <a:r>
              <a:rPr lang="sr-Latn-BA" b="1" dirty="0">
                <a:latin typeface="Times New Roman" pitchFamily="18" charset="0"/>
                <a:cs typeface="Times New Roman" pitchFamily="18" charset="0"/>
              </a:rPr>
              <a:t>rukovodeće osoblje </a:t>
            </a:r>
            <a:r>
              <a:rPr lang="sr-Latn-BA" b="1" dirty="0" smtClean="0">
                <a:latin typeface="Times New Roman" pitchFamily="18" charset="0"/>
                <a:cs typeface="Times New Roman" pitchFamily="18" charset="0"/>
              </a:rPr>
              <a:t>zajedničko </a:t>
            </a:r>
            <a:r>
              <a:rPr lang="sr-Latn-BA" b="1" dirty="0">
                <a:latin typeface="Times New Roman" pitchFamily="18" charset="0"/>
                <a:cs typeface="Times New Roman" pitchFamily="18" charset="0"/>
              </a:rPr>
              <a:t>sa IBRD</a:t>
            </a:r>
            <a:r>
              <a:rPr lang="sr-Latn-BA" dirty="0">
                <a:latin typeface="Times New Roman" pitchFamily="18" charset="0"/>
                <a:cs typeface="Times New Roman" pitchFamily="18" charset="0"/>
              </a:rPr>
              <a:t>, stim što postoji izvršni podpredsjednik Korporacije. Kapital koji članice uplaćuju povećavan je </a:t>
            </a:r>
            <a:r>
              <a:rPr lang="sr-Latn-BA" dirty="0" smtClean="0">
                <a:latin typeface="Times New Roman" pitchFamily="18" charset="0"/>
                <a:cs typeface="Times New Roman" pitchFamily="18" charset="0"/>
              </a:rPr>
              <a:t>nekoliko puta. </a:t>
            </a:r>
          </a:p>
          <a:p>
            <a:pPr algn="just">
              <a:spcBef>
                <a:spcPts val="0"/>
              </a:spcBef>
              <a:buFont typeface="Wingdings" panose="05000000000000000000" pitchFamily="2" charset="2"/>
              <a:buChar char="§"/>
            </a:pPr>
            <a:r>
              <a:rPr lang="sr-Latn-BA" b="1" dirty="0" smtClean="0">
                <a:latin typeface="Times New Roman" pitchFamily="18" charset="0"/>
                <a:cs typeface="Times New Roman" pitchFamily="18" charset="0"/>
              </a:rPr>
              <a:t>Sredstva </a:t>
            </a:r>
            <a:r>
              <a:rPr lang="sr-Latn-BA" b="1" dirty="0">
                <a:latin typeface="Times New Roman" pitchFamily="18" charset="0"/>
                <a:cs typeface="Times New Roman" pitchFamily="18" charset="0"/>
              </a:rPr>
              <a:t>za </a:t>
            </a:r>
            <a:r>
              <a:rPr lang="sr-Latn-BA" b="1" dirty="0" smtClean="0">
                <a:latin typeface="Times New Roman" pitchFamily="18" charset="0"/>
                <a:cs typeface="Times New Roman" pitchFamily="18" charset="0"/>
              </a:rPr>
              <a:t>poslovanje </a:t>
            </a:r>
            <a:r>
              <a:rPr lang="sr-Latn-BA" b="1" dirty="0">
                <a:latin typeface="Times New Roman" pitchFamily="18" charset="0"/>
                <a:cs typeface="Times New Roman" pitchFamily="18" charset="0"/>
              </a:rPr>
              <a:t>IFC </a:t>
            </a:r>
            <a:r>
              <a:rPr lang="sr-Latn-BA" b="1" dirty="0" smtClean="0">
                <a:latin typeface="Times New Roman" pitchFamily="18" charset="0"/>
                <a:cs typeface="Times New Roman" pitchFamily="18" charset="0"/>
              </a:rPr>
              <a:t>su:</a:t>
            </a:r>
          </a:p>
          <a:p>
            <a:pPr marL="0" indent="0" algn="just">
              <a:spcBef>
                <a:spcPts val="0"/>
              </a:spcBef>
              <a:buNone/>
            </a:pPr>
            <a:r>
              <a:rPr lang="sr-Latn-BA" dirty="0" smtClean="0">
                <a:latin typeface="Times New Roman" pitchFamily="18" charset="0"/>
                <a:cs typeface="Times New Roman" pitchFamily="18" charset="0"/>
              </a:rPr>
              <a:t>                             1. upisani </a:t>
            </a:r>
            <a:r>
              <a:rPr lang="sr-Latn-BA" dirty="0">
                <a:latin typeface="Times New Roman" pitchFamily="18" charset="0"/>
                <a:cs typeface="Times New Roman" pitchFamily="18" charset="0"/>
              </a:rPr>
              <a:t>kapital, </a:t>
            </a:r>
          </a:p>
          <a:p>
            <a:pPr marL="0" indent="0" algn="just">
              <a:spcBef>
                <a:spcPts val="0"/>
              </a:spcBef>
              <a:buNone/>
            </a:pPr>
            <a:r>
              <a:rPr lang="sr-Latn-BA" dirty="0" smtClean="0">
                <a:latin typeface="Times New Roman" pitchFamily="18" charset="0"/>
                <a:cs typeface="Times New Roman" pitchFamily="18" charset="0"/>
              </a:rPr>
              <a:t>                             2. sredstva </a:t>
            </a:r>
            <a:r>
              <a:rPr lang="sr-Latn-BA" dirty="0">
                <a:latin typeface="Times New Roman" pitchFamily="18" charset="0"/>
                <a:cs typeface="Times New Roman" pitchFamily="18" charset="0"/>
              </a:rPr>
              <a:t>po osnovu vraćenih kredita i </a:t>
            </a:r>
          </a:p>
          <a:p>
            <a:pPr marL="0" indent="0" algn="just">
              <a:spcBef>
                <a:spcPts val="0"/>
              </a:spcBef>
              <a:buNone/>
            </a:pPr>
            <a:r>
              <a:rPr lang="sr-Latn-BA" dirty="0" smtClean="0">
                <a:latin typeface="Times New Roman" pitchFamily="18" charset="0"/>
                <a:cs typeface="Times New Roman" pitchFamily="18" charset="0"/>
              </a:rPr>
              <a:t>                             3. zajmovi </a:t>
            </a:r>
            <a:r>
              <a:rPr lang="sr-Latn-BA" dirty="0">
                <a:latin typeface="Times New Roman" pitchFamily="18" charset="0"/>
                <a:cs typeface="Times New Roman" pitchFamily="18" charset="0"/>
              </a:rPr>
              <a:t>obezbijeđeni na međunarodnom finansijskom tržištu. </a:t>
            </a:r>
            <a:endParaRPr lang="sr-Latn-BA" dirty="0" smtClean="0">
              <a:latin typeface="Times New Roman" pitchFamily="18" charset="0"/>
              <a:cs typeface="Times New Roman" pitchFamily="18" charset="0"/>
            </a:endParaRPr>
          </a:p>
          <a:p>
            <a:pPr marL="0" indent="0" algn="just">
              <a:spcBef>
                <a:spcPts val="0"/>
              </a:spcBef>
              <a:buNone/>
            </a:pPr>
            <a:endParaRPr lang="sr-Latn-BA" dirty="0" smtClean="0">
              <a:latin typeface="Times New Roman" pitchFamily="18" charset="0"/>
              <a:cs typeface="Times New Roman" pitchFamily="18" charset="0"/>
            </a:endParaRPr>
          </a:p>
          <a:p>
            <a:pPr marL="0" indent="0" algn="just">
              <a:spcBef>
                <a:spcPts val="0"/>
              </a:spcBef>
              <a:buNone/>
            </a:pPr>
            <a:r>
              <a:rPr lang="sr-Latn-BA" dirty="0" smtClean="0">
                <a:latin typeface="Times New Roman" pitchFamily="18" charset="0"/>
                <a:cs typeface="Times New Roman" pitchFamily="18" charset="0"/>
              </a:rPr>
              <a:t>U </a:t>
            </a:r>
            <a:r>
              <a:rPr lang="sr-Latn-BA" dirty="0">
                <a:latin typeface="Times New Roman" pitchFamily="18" charset="0"/>
                <a:cs typeface="Times New Roman" pitchFamily="18" charset="0"/>
              </a:rPr>
              <a:t>posljednjim godinama Korporacija je </a:t>
            </a:r>
            <a:r>
              <a:rPr lang="sr-Latn-BA" b="1" dirty="0">
                <a:latin typeface="Times New Roman" pitchFamily="18" charset="0"/>
                <a:cs typeface="Times New Roman" pitchFamily="18" charset="0"/>
              </a:rPr>
              <a:t>posebno uspješna u mobilisanju </a:t>
            </a:r>
            <a:r>
              <a:rPr lang="sr-Latn-BA" b="1" dirty="0" smtClean="0">
                <a:latin typeface="Times New Roman" pitchFamily="18" charset="0"/>
                <a:cs typeface="Times New Roman" pitchFamily="18" charset="0"/>
              </a:rPr>
              <a:t>sredstava </a:t>
            </a:r>
            <a:r>
              <a:rPr lang="sr-Latn-BA" b="1" dirty="0">
                <a:latin typeface="Times New Roman" pitchFamily="18" charset="0"/>
                <a:cs typeface="Times New Roman" pitchFamily="18" charset="0"/>
              </a:rPr>
              <a:t>iz drugih izvora za odabrane projekte</a:t>
            </a:r>
            <a:r>
              <a:rPr lang="sr-Latn-BA" dirty="0">
                <a:latin typeface="Times New Roman" pitchFamily="18" charset="0"/>
                <a:cs typeface="Times New Roman" pitchFamily="18" charset="0"/>
              </a:rPr>
              <a:t>. Na svaki dolar koji uloži Korporacija dolazi oko 5 dolara iz drugih izvora. </a:t>
            </a:r>
            <a:r>
              <a:rPr lang="sr-Latn-BA" dirty="0" smtClean="0">
                <a:latin typeface="Times New Roman" pitchFamily="18" charset="0"/>
                <a:cs typeface="Times New Roman" pitchFamily="18" charset="0"/>
              </a:rPr>
              <a:t>IFC </a:t>
            </a:r>
            <a:r>
              <a:rPr lang="sr-Latn-BA" dirty="0">
                <a:latin typeface="Times New Roman" pitchFamily="18" charset="0"/>
                <a:cs typeface="Times New Roman" pitchFamily="18" charset="0"/>
              </a:rPr>
              <a:t>odobrava kredite do 25% vrijednosti projekata.</a:t>
            </a:r>
          </a:p>
          <a:p>
            <a:pPr marL="0" indent="0" algn="just">
              <a:spcBef>
                <a:spcPts val="0"/>
              </a:spcBef>
              <a:buNone/>
            </a:pPr>
            <a:r>
              <a:rPr lang="sr-Latn-BA" dirty="0">
                <a:latin typeface="Times New Roman" pitchFamily="18" charset="0"/>
                <a:cs typeface="Times New Roman" pitchFamily="18" charset="0"/>
              </a:rPr>
              <a:t> </a:t>
            </a:r>
          </a:p>
          <a:p>
            <a:pPr marL="0" indent="0" algn="just">
              <a:spcBef>
                <a:spcPts val="0"/>
              </a:spcBef>
              <a:buNone/>
            </a:pPr>
            <a:endParaRPr lang="sr-Latn-BA" dirty="0" smtClean="0">
              <a:latin typeface="Times New Roman" pitchFamily="18" charset="0"/>
              <a:cs typeface="Times New Roman" pitchFamily="18" charset="0"/>
            </a:endParaRPr>
          </a:p>
        </p:txBody>
      </p:sp>
      <p:sp>
        <p:nvSpPr>
          <p:cNvPr id="4" name="Rounded Rectangle 3"/>
          <p:cNvSpPr/>
          <p:nvPr/>
        </p:nvSpPr>
        <p:spPr>
          <a:xfrm>
            <a:off x="290506" y="116631"/>
            <a:ext cx="8529242" cy="576065"/>
          </a:xfrm>
          <a:prstGeom prst="roundRect">
            <a:avLst/>
          </a:prstGeom>
          <a:gradFill>
            <a:gsLst>
              <a:gs pos="0">
                <a:schemeClr val="accent1">
                  <a:tint val="65000"/>
                  <a:lumMod val="110000"/>
                </a:schemeClr>
              </a:gs>
              <a:gs pos="86000">
                <a:schemeClr val="accent1">
                  <a:tint val="90000"/>
                </a:schemeClr>
              </a:gs>
            </a:gsLst>
          </a:gra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IFC</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328023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39752" y="2420888"/>
            <a:ext cx="6347714" cy="3880773"/>
          </a:xfrm>
        </p:spPr>
        <p:txBody>
          <a:bodyPr/>
          <a:lstStyle/>
          <a:p>
            <a:r>
              <a:rPr lang="sr-Latn-BA" dirty="0" smtClean="0"/>
              <a:t>Međunarodni </a:t>
            </a:r>
            <a:r>
              <a:rPr lang="sr-Latn-BA" dirty="0"/>
              <a:t>centar za rješavanje investicionih sporova je </a:t>
            </a:r>
            <a:r>
              <a:rPr lang="sr-Latn-BA" dirty="0" smtClean="0"/>
              <a:t>afilijacija </a:t>
            </a:r>
            <a:r>
              <a:rPr lang="sr-Latn-BA" dirty="0"/>
              <a:t>IBRD od  1966. godine sa </a:t>
            </a:r>
            <a:r>
              <a:rPr lang="sr-Latn-BA" b="1" dirty="0"/>
              <a:t>osnovnim ciljem </a:t>
            </a:r>
            <a:r>
              <a:rPr lang="sr-Latn-BA" dirty="0"/>
              <a:t>da </a:t>
            </a:r>
            <a:r>
              <a:rPr lang="sr-Latn-BA" b="1" dirty="0"/>
              <a:t>posreduje u rješavanju sporova između stranog investitora i države </a:t>
            </a:r>
            <a:r>
              <a:rPr lang="sr-Latn-BA" dirty="0" smtClean="0"/>
              <a:t>domaćina. </a:t>
            </a:r>
            <a:endParaRPr lang="sr-Latn-BA" b="1" dirty="0" smtClean="0"/>
          </a:p>
        </p:txBody>
      </p:sp>
      <p:sp>
        <p:nvSpPr>
          <p:cNvPr id="4" name="Rounded Rectangle 3"/>
          <p:cNvSpPr/>
          <p:nvPr/>
        </p:nvSpPr>
        <p:spPr>
          <a:xfrm>
            <a:off x="290506" y="116631"/>
            <a:ext cx="8529242" cy="712421"/>
          </a:xfrm>
          <a:prstGeom prst="roundRect">
            <a:avLst/>
          </a:prstGeom>
          <a:gradFill>
            <a:gsLst>
              <a:gs pos="0">
                <a:schemeClr val="accent1">
                  <a:tint val="65000"/>
                  <a:lumMod val="110000"/>
                </a:schemeClr>
              </a:gs>
              <a:gs pos="86000">
                <a:schemeClr val="accent1">
                  <a:tint val="90000"/>
                </a:schemeClr>
              </a:gs>
            </a:gsLst>
          </a:gra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ISCID – International Centre for Settlement od Investment Disputes – Međunarodni centar za rješavanje investicionih sporova  </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74735" t="32500" r="6688" b="40433"/>
          <a:stretch/>
        </p:blipFill>
        <p:spPr>
          <a:xfrm>
            <a:off x="467544" y="1218917"/>
            <a:ext cx="1650245" cy="1044116"/>
          </a:xfrm>
          <a:prstGeom prst="rect">
            <a:avLst/>
          </a:prstGeom>
        </p:spPr>
      </p:pic>
      <p:sp>
        <p:nvSpPr>
          <p:cNvPr id="7" name="Bent Arrow 6"/>
          <p:cNvSpPr/>
          <p:nvPr/>
        </p:nvSpPr>
        <p:spPr>
          <a:xfrm flipV="1">
            <a:off x="893652" y="2409696"/>
            <a:ext cx="1590115" cy="1019304"/>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19726687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
        <p:nvSpPr>
          <p:cNvPr id="3" name="Rounded Rectangle 2"/>
          <p:cNvSpPr/>
          <p:nvPr/>
        </p:nvSpPr>
        <p:spPr>
          <a:xfrm>
            <a:off x="290506" y="116631"/>
            <a:ext cx="8529242" cy="712421"/>
          </a:xfrm>
          <a:prstGeom prst="roundRect">
            <a:avLst/>
          </a:prstGeom>
          <a:gradFill>
            <a:gsLst>
              <a:gs pos="0">
                <a:schemeClr val="accent1">
                  <a:tint val="65000"/>
                  <a:lumMod val="110000"/>
                </a:schemeClr>
              </a:gs>
              <a:gs pos="86000">
                <a:schemeClr val="accent1">
                  <a:tint val="90000"/>
                </a:schemeClr>
              </a:gs>
            </a:gsLst>
          </a:gra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MIGA –Multilateral investment guarante agency – Multilateralna agencija za garantovanje investicija  </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57711" t="32499" r="24455" b="40434"/>
          <a:stretch/>
        </p:blipFill>
        <p:spPr>
          <a:xfrm>
            <a:off x="310930" y="1052736"/>
            <a:ext cx="1584177" cy="1044116"/>
          </a:xfrm>
          <a:prstGeom prst="rect">
            <a:avLst/>
          </a:prstGeom>
        </p:spPr>
      </p:pic>
      <p:sp>
        <p:nvSpPr>
          <p:cNvPr id="5" name="Content Placeholder 2"/>
          <p:cNvSpPr txBox="1">
            <a:spLocks/>
          </p:cNvSpPr>
          <p:nvPr/>
        </p:nvSpPr>
        <p:spPr>
          <a:xfrm>
            <a:off x="1835697" y="1234838"/>
            <a:ext cx="6768752" cy="1004594"/>
          </a:xfrm>
          <a:prstGeom prst="rect">
            <a:avLst/>
          </a:prstGeom>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gn="just">
              <a:buFont typeface="Wingdings" panose="05000000000000000000" pitchFamily="2" charset="2"/>
              <a:buChar char="§"/>
            </a:pPr>
            <a:r>
              <a:rPr lang="sr-Latn-BA" dirty="0" smtClean="0">
                <a:latin typeface="Times New Roman" pitchFamily="18" charset="0"/>
                <a:cs typeface="Times New Roman" pitchFamily="18" charset="0"/>
              </a:rPr>
              <a:t>MIGA može pomoći investitorima i zajmodavcima da se nose sa ovim rizicima osiguravajući prihvatljive projekte od gubitaka koji se odnose na: </a:t>
            </a:r>
          </a:p>
          <a:p>
            <a:pPr algn="just">
              <a:buFont typeface="Wingdings" panose="05000000000000000000" pitchFamily="2" charset="2"/>
              <a:buChar char="§"/>
            </a:pPr>
            <a:endParaRPr lang="sr-Latn-BA" dirty="0" smtClean="0">
              <a:latin typeface="Times New Roman" pitchFamily="18" charset="0"/>
              <a:cs typeface="Times New Roman" pitchFamily="18" charset="0"/>
            </a:endParaRPr>
          </a:p>
          <a:p>
            <a:pPr marL="0" indent="0" algn="just">
              <a:buNone/>
            </a:pPr>
            <a:r>
              <a:rPr lang="sr-Latn-BA" dirty="0" smtClean="0">
                <a:latin typeface="Times New Roman" pitchFamily="18" charset="0"/>
                <a:cs typeface="Times New Roman" pitchFamily="18" charset="0"/>
              </a:rPr>
              <a:t> </a:t>
            </a:r>
          </a:p>
        </p:txBody>
      </p:sp>
      <p:sp>
        <p:nvSpPr>
          <p:cNvPr id="7" name="Content Placeholder 2"/>
          <p:cNvSpPr txBox="1">
            <a:spLocks/>
          </p:cNvSpPr>
          <p:nvPr/>
        </p:nvSpPr>
        <p:spPr>
          <a:xfrm>
            <a:off x="827584" y="2602674"/>
            <a:ext cx="7848872" cy="2122470"/>
          </a:xfrm>
          <a:prstGeom prst="rect">
            <a:avLst/>
          </a:prstGeom>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gn="just">
              <a:buFont typeface="Wingdings" panose="05000000000000000000" pitchFamily="2" charset="2"/>
              <a:buChar char="§"/>
            </a:pPr>
            <a:r>
              <a:rPr lang="sr-Latn-BA" b="1" dirty="0" smtClean="0">
                <a:latin typeface="Times New Roman" pitchFamily="18" charset="0"/>
                <a:cs typeface="Times New Roman" pitchFamily="18" charset="0"/>
              </a:rPr>
              <a:t>Nekonvertibilnost valute i ograničenje transfera</a:t>
            </a:r>
          </a:p>
          <a:p>
            <a:pPr algn="just">
              <a:buFont typeface="Wingdings" panose="05000000000000000000" pitchFamily="2" charset="2"/>
              <a:buChar char="§"/>
            </a:pPr>
            <a:r>
              <a:rPr lang="sr-Latn-BA" b="1" dirty="0" smtClean="0">
                <a:latin typeface="Times New Roman" pitchFamily="18" charset="0"/>
                <a:cs typeface="Times New Roman" pitchFamily="18" charset="0"/>
              </a:rPr>
              <a:t>Eksproprijacija </a:t>
            </a:r>
          </a:p>
          <a:p>
            <a:pPr algn="just">
              <a:buFont typeface="Wingdings" panose="05000000000000000000" pitchFamily="2" charset="2"/>
              <a:buChar char="§"/>
            </a:pPr>
            <a:r>
              <a:rPr lang="sr-Latn-BA" b="1" dirty="0" smtClean="0">
                <a:latin typeface="Times New Roman" pitchFamily="18" charset="0"/>
                <a:cs typeface="Times New Roman" pitchFamily="18" charset="0"/>
              </a:rPr>
              <a:t>Rat, terorizam i građanski nemiri </a:t>
            </a:r>
          </a:p>
          <a:p>
            <a:pPr algn="just">
              <a:buFont typeface="Wingdings" panose="05000000000000000000" pitchFamily="2" charset="2"/>
              <a:buChar char="§"/>
            </a:pPr>
            <a:r>
              <a:rPr lang="sr-Latn-BA" b="1" dirty="0" smtClean="0">
                <a:latin typeface="Times New Roman" pitchFamily="18" charset="0"/>
                <a:cs typeface="Times New Roman" pitchFamily="18" charset="0"/>
              </a:rPr>
              <a:t>Raskid ugovora</a:t>
            </a:r>
          </a:p>
          <a:p>
            <a:pPr algn="just">
              <a:buFont typeface="Wingdings" panose="05000000000000000000" pitchFamily="2" charset="2"/>
              <a:buChar char="§"/>
            </a:pPr>
            <a:r>
              <a:rPr lang="sr-Latn-BA" b="1" dirty="0" smtClean="0">
                <a:latin typeface="Times New Roman" pitchFamily="18" charset="0"/>
                <a:cs typeface="Times New Roman" pitchFamily="18" charset="0"/>
              </a:rPr>
              <a:t>Nepoštivanje finansijskih obaveza  </a:t>
            </a:r>
          </a:p>
          <a:p>
            <a:pPr algn="just">
              <a:buFont typeface="Wingdings" panose="05000000000000000000" pitchFamily="2" charset="2"/>
              <a:buChar char="§"/>
            </a:pPr>
            <a:endParaRPr lang="sr-Latn-BA" dirty="0" smtClean="0">
              <a:latin typeface="Times New Roman" pitchFamily="18" charset="0"/>
              <a:cs typeface="Times New Roman" pitchFamily="18" charset="0"/>
            </a:endParaRPr>
          </a:p>
          <a:p>
            <a:pPr algn="just">
              <a:buFont typeface="Wingdings" panose="05000000000000000000" pitchFamily="2" charset="2"/>
              <a:buChar char="§"/>
            </a:pPr>
            <a:endParaRPr lang="sr-Latn-BA" dirty="0" smtClean="0">
              <a:latin typeface="Times New Roman" pitchFamily="18" charset="0"/>
              <a:cs typeface="Times New Roman" pitchFamily="18" charset="0"/>
            </a:endParaRPr>
          </a:p>
          <a:p>
            <a:pPr marL="0" indent="0" algn="just">
              <a:buNone/>
            </a:pPr>
            <a:r>
              <a:rPr lang="sr-Latn-BA" dirty="0" smtClean="0">
                <a:latin typeface="Times New Roman" pitchFamily="18" charset="0"/>
                <a:cs typeface="Times New Roman" pitchFamily="18" charset="0"/>
              </a:rPr>
              <a:t> </a:t>
            </a:r>
          </a:p>
        </p:txBody>
      </p:sp>
      <p:sp>
        <p:nvSpPr>
          <p:cNvPr id="6" name="Rectangle 5"/>
          <p:cNvSpPr/>
          <p:nvPr/>
        </p:nvSpPr>
        <p:spPr>
          <a:xfrm>
            <a:off x="395536" y="4879878"/>
            <a:ext cx="8604448" cy="1200329"/>
          </a:xfrm>
          <a:prstGeom prst="rect">
            <a:avLst/>
          </a:prstGeom>
        </p:spPr>
        <p:txBody>
          <a:bodyPr wrap="square">
            <a:spAutoFit/>
          </a:bodyPr>
          <a:lstStyle/>
          <a:p>
            <a:pPr algn="just"/>
            <a:r>
              <a:rPr lang="sr-Latn-BA" dirty="0">
                <a:latin typeface="Times New Roman" pitchFamily="18" charset="0"/>
                <a:cs typeface="Times New Roman" pitchFamily="18" charset="0"/>
              </a:rPr>
              <a:t>MIGA članice nemoraju biti članice IBRD. Garancije se izdaju na period od 15 godina a samo izuzetno 20 godina. MIGA svoje aktivnosti finansira iz uplaćenog kapitala i naplaćenih premija za date garancije.  </a:t>
            </a:r>
          </a:p>
          <a:p>
            <a:pPr algn="just"/>
            <a:r>
              <a:rPr lang="sr-Latn-BA" dirty="0">
                <a:latin typeface="Times New Roman" pitchFamily="18" charset="0"/>
                <a:cs typeface="Times New Roman" pitchFamily="18" charset="0"/>
              </a:rPr>
              <a:t>Organi Miga su Savjet guvernera, Odbor direktora i Predsjednik. </a:t>
            </a:r>
          </a:p>
        </p:txBody>
      </p:sp>
    </p:spTree>
    <p:extLst>
      <p:ext uri="{BB962C8B-B14F-4D97-AF65-F5344CB8AC3E}">
        <p14:creationId xmlns:p14="http://schemas.microsoft.com/office/powerpoint/2010/main" val="23048917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
        <p:nvSpPr>
          <p:cNvPr id="5" name="Rounded Rectangle 4"/>
          <p:cNvSpPr/>
          <p:nvPr/>
        </p:nvSpPr>
        <p:spPr>
          <a:xfrm>
            <a:off x="290506" y="116631"/>
            <a:ext cx="8529242" cy="576065"/>
          </a:xfrm>
          <a:prstGeom prst="roundRect">
            <a:avLst/>
          </a:prstGeom>
          <a:gradFill>
            <a:gsLst>
              <a:gs pos="0">
                <a:schemeClr val="accent1">
                  <a:tint val="65000"/>
                  <a:lumMod val="110000"/>
                </a:schemeClr>
              </a:gs>
              <a:gs pos="86000">
                <a:schemeClr val="accent1">
                  <a:tint val="90000"/>
                </a:schemeClr>
              </a:gs>
            </a:gsLst>
          </a:gra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MIGA</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6" name="Content Placeholder 2"/>
          <p:cNvSpPr txBox="1">
            <a:spLocks/>
          </p:cNvSpPr>
          <p:nvPr/>
        </p:nvSpPr>
        <p:spPr>
          <a:xfrm>
            <a:off x="290506" y="980728"/>
            <a:ext cx="8353406" cy="1004594"/>
          </a:xfrm>
          <a:prstGeom prst="rect">
            <a:avLst/>
          </a:prstGeom>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gn="just">
              <a:buFont typeface="Wingdings" panose="05000000000000000000" pitchFamily="2" charset="2"/>
              <a:buChar char="§"/>
            </a:pPr>
            <a:r>
              <a:rPr lang="sr-Latn-BA" dirty="0" smtClean="0">
                <a:latin typeface="Times New Roman" pitchFamily="18" charset="0"/>
                <a:cs typeface="Times New Roman" pitchFamily="18" charset="0"/>
              </a:rPr>
              <a:t>Multilateralna agencija za garantovanje investicija je osnovana 1988.godine, sa </a:t>
            </a:r>
            <a:r>
              <a:rPr lang="sr-Latn-BA" b="1" dirty="0" smtClean="0">
                <a:latin typeface="Times New Roman" pitchFamily="18" charset="0"/>
                <a:cs typeface="Times New Roman" pitchFamily="18" charset="0"/>
              </a:rPr>
              <a:t>ciljem da promoviše strane investicije u zemljama u razvoju</a:t>
            </a:r>
            <a:r>
              <a:rPr lang="sr-Latn-BA" dirty="0" smtClean="0">
                <a:latin typeface="Times New Roman" pitchFamily="18" charset="0"/>
                <a:cs typeface="Times New Roman" pitchFamily="18" charset="0"/>
              </a:rPr>
              <a:t>.</a:t>
            </a:r>
          </a:p>
          <a:p>
            <a:pPr algn="just">
              <a:buFont typeface="Wingdings" panose="05000000000000000000" pitchFamily="2" charset="2"/>
              <a:buChar char="§"/>
            </a:pPr>
            <a:r>
              <a:rPr lang="sr-Latn-BA" b="1" dirty="0" smtClean="0">
                <a:latin typeface="Times New Roman" pitchFamily="18" charset="0"/>
                <a:cs typeface="Times New Roman" pitchFamily="18" charset="0"/>
              </a:rPr>
              <a:t>MIGA svoj zadatak </a:t>
            </a:r>
            <a:r>
              <a:rPr lang="sr-Latn-BA" dirty="0" smtClean="0">
                <a:latin typeface="Times New Roman" pitchFamily="18" charset="0"/>
                <a:cs typeface="Times New Roman" pitchFamily="18" charset="0"/>
              </a:rPr>
              <a:t>izvršava prije svega </a:t>
            </a:r>
            <a:r>
              <a:rPr lang="sr-Latn-BA" b="1" dirty="0" smtClean="0">
                <a:latin typeface="Times New Roman" pitchFamily="18" charset="0"/>
                <a:cs typeface="Times New Roman" pitchFamily="18" charset="0"/>
              </a:rPr>
              <a:t>pružanjem garancija za nekomercijalne rizike</a:t>
            </a:r>
            <a:r>
              <a:rPr lang="sr-Latn-BA" dirty="0" smtClean="0">
                <a:latin typeface="Times New Roman" pitchFamily="18" charset="0"/>
                <a:cs typeface="Times New Roman" pitchFamily="18" charset="0"/>
              </a:rPr>
              <a:t>: ukoliko strana investicija u zemlji u razvoju bude ugrožena nekim faktorom koji nema veze sa redovnim poslovnim aktivnostima (kao što su rat, raskid ugovora, nacionalizacija, ograničenje transfera profita i kapitala i sl.), onda će MIGA nadoknaditi gubitak investitora. Osim što osigurava investitore od nekomercijalnih rizika, MIGA i na druge načine promoviše strana ulaganja u zemlje u razvoju:</a:t>
            </a:r>
          </a:p>
          <a:p>
            <a:pPr algn="just">
              <a:buFont typeface="Wingdings" panose="05000000000000000000" pitchFamily="2" charset="2"/>
              <a:buChar char="ü"/>
            </a:pPr>
            <a:r>
              <a:rPr lang="sr-Latn-BA" dirty="0" smtClean="0">
                <a:latin typeface="Times New Roman" pitchFamily="18" charset="0"/>
                <a:cs typeface="Times New Roman" pitchFamily="18" charset="0"/>
              </a:rPr>
              <a:t>putem pružanja informacija  potencijalnim investitorima o mogućnostima ulaganja u zemlje u razvoju, </a:t>
            </a:r>
          </a:p>
          <a:p>
            <a:pPr algn="just">
              <a:buFont typeface="Wingdings" panose="05000000000000000000" pitchFamily="2" charset="2"/>
              <a:buChar char="ü"/>
            </a:pPr>
            <a:r>
              <a:rPr lang="sr-Latn-BA" dirty="0" smtClean="0">
                <a:latin typeface="Times New Roman" pitchFamily="18" charset="0"/>
                <a:cs typeface="Times New Roman" pitchFamily="18" charset="0"/>
              </a:rPr>
              <a:t>obezbjeđenjem tehničke pomoći zemljama u razvoju kako bi one unaprijedile svoje kapacitete za promociju svojih privreda i privlačenje stranih investicija,</a:t>
            </a:r>
          </a:p>
          <a:p>
            <a:pPr algn="just">
              <a:buFont typeface="Wingdings" panose="05000000000000000000" pitchFamily="2" charset="2"/>
              <a:buChar char="ü"/>
            </a:pPr>
            <a:r>
              <a:rPr lang="sr-Latn-BA" dirty="0" smtClean="0">
                <a:latin typeface="Times New Roman" pitchFamily="18" charset="0"/>
                <a:cs typeface="Times New Roman" pitchFamily="18" charset="0"/>
              </a:rPr>
              <a:t>posredovanjem u rješavanju sporova koji nastaju između investitora i zemlje domaćina i sl.  </a:t>
            </a:r>
          </a:p>
          <a:p>
            <a:pPr algn="just">
              <a:buFont typeface="Wingdings" panose="05000000000000000000" pitchFamily="2" charset="2"/>
              <a:buChar char="§"/>
            </a:pPr>
            <a:endParaRPr lang="sr-Latn-BA" dirty="0" smtClean="0">
              <a:latin typeface="Times New Roman" pitchFamily="18" charset="0"/>
              <a:cs typeface="Times New Roman" pitchFamily="18" charset="0"/>
            </a:endParaRPr>
          </a:p>
          <a:p>
            <a:pPr marL="0" indent="0" algn="just">
              <a:buNone/>
            </a:pPr>
            <a:r>
              <a:rPr lang="sr-Latn-BA" dirty="0" smtClean="0">
                <a:latin typeface="Times New Roman" pitchFamily="18" charset="0"/>
                <a:cs typeface="Times New Roman" pitchFamily="18" charset="0"/>
              </a:rPr>
              <a:t> </a:t>
            </a:r>
          </a:p>
        </p:txBody>
      </p:sp>
    </p:spTree>
    <p:extLst>
      <p:ext uri="{BB962C8B-B14F-4D97-AF65-F5344CB8AC3E}">
        <p14:creationId xmlns:p14="http://schemas.microsoft.com/office/powerpoint/2010/main" val="25722183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4298" y="989282"/>
            <a:ext cx="584692" cy="725218"/>
          </a:xfrm>
          <a:prstGeom prst="rect">
            <a:avLst/>
          </a:prstGeom>
        </p:spPr>
      </p:pic>
      <p:sp>
        <p:nvSpPr>
          <p:cNvPr id="4" name="Rounded Rectangle 3"/>
          <p:cNvSpPr/>
          <p:nvPr/>
        </p:nvSpPr>
        <p:spPr>
          <a:xfrm>
            <a:off x="290506" y="116631"/>
            <a:ext cx="8529242" cy="576065"/>
          </a:xfrm>
          <a:prstGeom prst="roundRect">
            <a:avLst/>
          </a:prstGeom>
          <a:gradFill>
            <a:gsLst>
              <a:gs pos="0">
                <a:schemeClr val="accent1">
                  <a:tint val="65000"/>
                  <a:lumMod val="110000"/>
                </a:schemeClr>
              </a:gs>
              <a:gs pos="86000">
                <a:schemeClr val="accent1">
                  <a:tint val="90000"/>
                </a:schemeClr>
              </a:gs>
            </a:gsLst>
          </a:gra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WORLD BANK </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5" name="Title 1"/>
          <p:cNvSpPr txBox="1">
            <a:spLocks/>
          </p:cNvSpPr>
          <p:nvPr/>
        </p:nvSpPr>
        <p:spPr>
          <a:xfrm>
            <a:off x="968990" y="1203905"/>
            <a:ext cx="7915275" cy="51059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dirty="0">
                <a:solidFill>
                  <a:schemeClr val="tx1"/>
                </a:solidFill>
                <a:latin typeface="Times New Roman" panose="02020603050405020304" pitchFamily="18" charset="0"/>
                <a:cs typeface="Times New Roman" panose="02020603050405020304" pitchFamily="18" charset="0"/>
              </a:rPr>
              <a:t> </a:t>
            </a:r>
            <a:r>
              <a:rPr lang="sr-Latn-BA" sz="1800" b="1" i="1" dirty="0" smtClean="0">
                <a:solidFill>
                  <a:schemeClr val="tx1"/>
                </a:solidFill>
                <a:latin typeface="Times New Roman" panose="02020603050405020304" pitchFamily="18" charset="0"/>
                <a:cs typeface="Times New Roman" panose="02020603050405020304" pitchFamily="18" charset="0"/>
              </a:rPr>
              <a:t>Baza podataka </a:t>
            </a:r>
            <a:r>
              <a:rPr lang="sr-Latn-BA" sz="1800" b="1" i="1" dirty="0" smtClean="0">
                <a:solidFill>
                  <a:schemeClr val="tx1"/>
                </a:solidFill>
                <a:latin typeface="Times New Roman" panose="02020603050405020304" pitchFamily="18" charset="0"/>
                <a:cs typeface="Times New Roman" panose="02020603050405020304" pitchFamily="18" charset="0"/>
              </a:rPr>
              <a:t>Svjetske </a:t>
            </a:r>
            <a:r>
              <a:rPr lang="sr-Latn-BA" sz="1800" b="1" i="1" dirty="0" smtClean="0">
                <a:solidFill>
                  <a:schemeClr val="tx1"/>
                </a:solidFill>
                <a:latin typeface="Times New Roman" panose="02020603050405020304" pitchFamily="18" charset="0"/>
                <a:cs typeface="Times New Roman" panose="02020603050405020304" pitchFamily="18" charset="0"/>
              </a:rPr>
              <a:t>banke:</a:t>
            </a:r>
            <a:endParaRPr lang="sr-Latn-BA" sz="3200" b="1" i="1" dirty="0" smtClean="0">
              <a:solidFill>
                <a:schemeClr val="tx1"/>
              </a:solidFill>
              <a:latin typeface="Times New Roman" panose="02020603050405020304" pitchFamily="18" charset="0"/>
              <a:cs typeface="Times New Roman" panose="02020603050405020304" pitchFamily="18" charset="0"/>
            </a:endParaRPr>
          </a:p>
        </p:txBody>
      </p:sp>
      <p:sp>
        <p:nvSpPr>
          <p:cNvPr id="6" name="Rectangle 5"/>
          <p:cNvSpPr/>
          <p:nvPr/>
        </p:nvSpPr>
        <p:spPr>
          <a:xfrm>
            <a:off x="994911" y="1983422"/>
            <a:ext cx="3228384" cy="369332"/>
          </a:xfrm>
          <a:prstGeom prst="rect">
            <a:avLst/>
          </a:prstGeom>
          <a:solidFill>
            <a:schemeClr val="bg2"/>
          </a:solidFill>
        </p:spPr>
        <p:txBody>
          <a:bodyPr wrap="none">
            <a:spAutoFit/>
          </a:bodyPr>
          <a:lstStyle/>
          <a:p>
            <a:r>
              <a:rPr lang="en-GB" dirty="0"/>
              <a:t>https://www.worldbank.org/</a:t>
            </a:r>
          </a:p>
        </p:txBody>
      </p:sp>
      <p:sp>
        <p:nvSpPr>
          <p:cNvPr id="7" name="Bent Arrow 6"/>
          <p:cNvSpPr/>
          <p:nvPr/>
        </p:nvSpPr>
        <p:spPr>
          <a:xfrm rot="10800000">
            <a:off x="3923928" y="1983422"/>
            <a:ext cx="434592" cy="484574"/>
          </a:xfrm>
          <a:prstGeom prst="ben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solidFill>
                <a:schemeClr val="tx1"/>
              </a:solidFill>
            </a:endParaRPr>
          </a:p>
        </p:txBody>
      </p:sp>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l="7475" r="388" b="16750"/>
          <a:stretch/>
        </p:blipFill>
        <p:spPr>
          <a:xfrm>
            <a:off x="380478" y="2806782"/>
            <a:ext cx="8424936" cy="3718562"/>
          </a:xfrm>
          <a:prstGeom prst="rect">
            <a:avLst/>
          </a:prstGeom>
        </p:spPr>
      </p:pic>
      <p:sp>
        <p:nvSpPr>
          <p:cNvPr id="10" name="Left Arrow 9"/>
          <p:cNvSpPr/>
          <p:nvPr/>
        </p:nvSpPr>
        <p:spPr>
          <a:xfrm>
            <a:off x="3779912" y="4338809"/>
            <a:ext cx="578608" cy="216024"/>
          </a:xfrm>
          <a:prstGeom prst="lef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19418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38</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
        <p:nvSpPr>
          <p:cNvPr id="3" name="Rounded Rectangle 2"/>
          <p:cNvSpPr/>
          <p:nvPr/>
        </p:nvSpPr>
        <p:spPr>
          <a:xfrm>
            <a:off x="290506" y="116631"/>
            <a:ext cx="8529242" cy="576065"/>
          </a:xfrm>
          <a:prstGeom prst="roundRect">
            <a:avLst/>
          </a:prstGeom>
          <a:gradFill>
            <a:gsLst>
              <a:gs pos="0">
                <a:schemeClr val="accent1">
                  <a:tint val="65000"/>
                  <a:lumMod val="110000"/>
                </a:schemeClr>
              </a:gs>
              <a:gs pos="86000">
                <a:schemeClr val="accent1">
                  <a:tint val="90000"/>
                </a:schemeClr>
              </a:gs>
            </a:gsLst>
          </a:gra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WORLD BANK </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4298" y="989282"/>
            <a:ext cx="584692" cy="725218"/>
          </a:xfrm>
          <a:prstGeom prst="rect">
            <a:avLst/>
          </a:prstGeom>
        </p:spPr>
      </p:pic>
      <p:sp>
        <p:nvSpPr>
          <p:cNvPr id="5" name="Title 1"/>
          <p:cNvSpPr txBox="1">
            <a:spLocks/>
          </p:cNvSpPr>
          <p:nvPr/>
        </p:nvSpPr>
        <p:spPr>
          <a:xfrm>
            <a:off x="968990" y="1203905"/>
            <a:ext cx="7915275" cy="51059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dirty="0">
                <a:solidFill>
                  <a:schemeClr val="tx1"/>
                </a:solidFill>
                <a:latin typeface="Times New Roman" panose="02020603050405020304" pitchFamily="18" charset="0"/>
                <a:cs typeface="Times New Roman" panose="02020603050405020304" pitchFamily="18" charset="0"/>
              </a:rPr>
              <a:t> </a:t>
            </a:r>
            <a:r>
              <a:rPr lang="sr-Latn-BA" sz="1800" b="1" i="1" dirty="0" smtClean="0">
                <a:solidFill>
                  <a:schemeClr val="tx1"/>
                </a:solidFill>
                <a:latin typeface="Times New Roman" panose="02020603050405020304" pitchFamily="18" charset="0"/>
                <a:cs typeface="Times New Roman" panose="02020603050405020304" pitchFamily="18" charset="0"/>
              </a:rPr>
              <a:t>Baza podataka </a:t>
            </a:r>
            <a:r>
              <a:rPr lang="sr-Latn-BA" sz="1800" b="1" i="1" dirty="0" smtClean="0">
                <a:solidFill>
                  <a:schemeClr val="tx1"/>
                </a:solidFill>
                <a:latin typeface="Times New Roman" panose="02020603050405020304" pitchFamily="18" charset="0"/>
                <a:cs typeface="Times New Roman" panose="02020603050405020304" pitchFamily="18" charset="0"/>
              </a:rPr>
              <a:t>Svjetske </a:t>
            </a:r>
            <a:r>
              <a:rPr lang="sr-Latn-BA" sz="1800" b="1" i="1" dirty="0" smtClean="0">
                <a:solidFill>
                  <a:schemeClr val="tx1"/>
                </a:solidFill>
                <a:latin typeface="Times New Roman" panose="02020603050405020304" pitchFamily="18" charset="0"/>
                <a:cs typeface="Times New Roman" panose="02020603050405020304" pitchFamily="18" charset="0"/>
              </a:rPr>
              <a:t>banke:</a:t>
            </a:r>
          </a:p>
          <a:p>
            <a:pPr algn="just"/>
            <a:endParaRPr lang="sr-Latn-BA" sz="1800" b="1" i="1" dirty="0">
              <a:solidFill>
                <a:schemeClr val="tx1"/>
              </a:solidFill>
              <a:latin typeface="Times New Roman" panose="02020603050405020304" pitchFamily="18" charset="0"/>
              <a:cs typeface="Times New Roman" panose="02020603050405020304" pitchFamily="18" charset="0"/>
            </a:endParaRPr>
          </a:p>
          <a:p>
            <a:pPr algn="just"/>
            <a:r>
              <a:rPr lang="sr-Latn-BA" sz="1800" i="1" dirty="0" smtClean="0">
                <a:solidFill>
                  <a:schemeClr val="tx1"/>
                </a:solidFill>
                <a:latin typeface="Times New Roman" panose="02020603050405020304" pitchFamily="18" charset="0"/>
                <a:cs typeface="Times New Roman" panose="02020603050405020304" pitchFamily="18" charset="0"/>
              </a:rPr>
              <a:t>Kriteriji izbora </a:t>
            </a:r>
            <a:r>
              <a:rPr lang="sr-Latn-BA" sz="1800" i="1" dirty="0" smtClean="0">
                <a:solidFill>
                  <a:schemeClr val="tx1"/>
                </a:solidFill>
                <a:latin typeface="Times New Roman" panose="02020603050405020304" pitchFamily="18" charset="0"/>
                <a:cs typeface="Times New Roman" panose="02020603050405020304" pitchFamily="18" charset="0"/>
              </a:rPr>
              <a:t>može </a:t>
            </a:r>
            <a:r>
              <a:rPr lang="sr-Latn-BA" sz="1800" i="1" dirty="0" smtClean="0">
                <a:solidFill>
                  <a:schemeClr val="tx1"/>
                </a:solidFill>
                <a:latin typeface="Times New Roman" panose="02020603050405020304" pitchFamily="18" charset="0"/>
                <a:cs typeface="Times New Roman" panose="02020603050405020304" pitchFamily="18" charset="0"/>
              </a:rPr>
              <a:t>da bude npr. „po zemlji“ ili „po indikatoru“....</a:t>
            </a:r>
            <a:endParaRPr lang="sr-Latn-BA" sz="3200" i="1" dirty="0" smtClean="0">
              <a:solidFill>
                <a:schemeClr val="tx1"/>
              </a:solidFill>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l="1176" r="1176" b="9751"/>
          <a:stretch/>
        </p:blipFill>
        <p:spPr>
          <a:xfrm>
            <a:off x="539552" y="2225709"/>
            <a:ext cx="8496944" cy="3713584"/>
          </a:xfrm>
          <a:prstGeom prst="rect">
            <a:avLst/>
          </a:prstGeom>
        </p:spPr>
      </p:pic>
      <p:sp>
        <p:nvSpPr>
          <p:cNvPr id="9" name="Down Arrow 8"/>
          <p:cNvSpPr/>
          <p:nvPr/>
        </p:nvSpPr>
        <p:spPr>
          <a:xfrm>
            <a:off x="4271992" y="3717032"/>
            <a:ext cx="372016" cy="288032"/>
          </a:xfrm>
          <a:prstGeom prst="down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10" name="Down Arrow 9"/>
          <p:cNvSpPr/>
          <p:nvPr/>
        </p:nvSpPr>
        <p:spPr>
          <a:xfrm>
            <a:off x="4912910" y="3717032"/>
            <a:ext cx="372016" cy="288032"/>
          </a:xfrm>
          <a:prstGeom prst="down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70996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39</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
        <p:nvSpPr>
          <p:cNvPr id="3" name="Rounded Rectangle 2"/>
          <p:cNvSpPr/>
          <p:nvPr/>
        </p:nvSpPr>
        <p:spPr>
          <a:xfrm>
            <a:off x="290506" y="116631"/>
            <a:ext cx="8529242" cy="576065"/>
          </a:xfrm>
          <a:prstGeom prst="roundRect">
            <a:avLst/>
          </a:prstGeom>
          <a:gradFill>
            <a:gsLst>
              <a:gs pos="0">
                <a:schemeClr val="accent1">
                  <a:tint val="65000"/>
                  <a:lumMod val="110000"/>
                </a:schemeClr>
              </a:gs>
              <a:gs pos="86000">
                <a:schemeClr val="accent1">
                  <a:tint val="90000"/>
                </a:schemeClr>
              </a:gs>
            </a:gsLst>
          </a:gra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WORLD BANK </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4298" y="989282"/>
            <a:ext cx="584692" cy="725218"/>
          </a:xfrm>
          <a:prstGeom prst="rect">
            <a:avLst/>
          </a:prstGeom>
        </p:spPr>
      </p:pic>
      <p:sp>
        <p:nvSpPr>
          <p:cNvPr id="5" name="Title 1"/>
          <p:cNvSpPr txBox="1">
            <a:spLocks/>
          </p:cNvSpPr>
          <p:nvPr/>
        </p:nvSpPr>
        <p:spPr>
          <a:xfrm>
            <a:off x="968990" y="1203905"/>
            <a:ext cx="7915275" cy="51059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dirty="0">
                <a:solidFill>
                  <a:schemeClr val="tx1"/>
                </a:solidFill>
                <a:latin typeface="Times New Roman" panose="02020603050405020304" pitchFamily="18" charset="0"/>
                <a:cs typeface="Times New Roman" panose="02020603050405020304" pitchFamily="18" charset="0"/>
              </a:rPr>
              <a:t> </a:t>
            </a:r>
            <a:r>
              <a:rPr lang="sr-Latn-BA" sz="1800" b="1" i="1" dirty="0" smtClean="0">
                <a:solidFill>
                  <a:schemeClr val="tx1"/>
                </a:solidFill>
                <a:latin typeface="Times New Roman" panose="02020603050405020304" pitchFamily="18" charset="0"/>
                <a:cs typeface="Times New Roman" panose="02020603050405020304" pitchFamily="18" charset="0"/>
              </a:rPr>
              <a:t>Baza podataka Svjetkse banke:</a:t>
            </a:r>
          </a:p>
          <a:p>
            <a:pPr algn="just"/>
            <a:endParaRPr lang="sr-Latn-BA" sz="1800" b="1" i="1" dirty="0">
              <a:solidFill>
                <a:schemeClr val="tx1"/>
              </a:solidFill>
              <a:latin typeface="Times New Roman" panose="02020603050405020304" pitchFamily="18" charset="0"/>
              <a:cs typeface="Times New Roman" panose="02020603050405020304" pitchFamily="18" charset="0"/>
            </a:endParaRPr>
          </a:p>
          <a:p>
            <a:pPr algn="just"/>
            <a:r>
              <a:rPr lang="sr-Latn-BA" sz="1800" i="1" dirty="0" smtClean="0">
                <a:solidFill>
                  <a:schemeClr val="tx1"/>
                </a:solidFill>
                <a:latin typeface="Times New Roman" panose="02020603050405020304" pitchFamily="18" charset="0"/>
                <a:cs typeface="Times New Roman" panose="02020603050405020304" pitchFamily="18" charset="0"/>
              </a:rPr>
              <a:t>Podaci se mogu download-ovati u različitm formatima..npr xls...</a:t>
            </a:r>
            <a:endParaRPr lang="sr-Latn-BA" sz="3200" i="1" dirty="0" smtClean="0">
              <a:solidFill>
                <a:schemeClr val="tx1"/>
              </a:solidFill>
              <a:latin typeface="Times New Roman" panose="02020603050405020304" pitchFamily="18" charset="0"/>
              <a:cs typeface="Times New Roman" panose="02020603050405020304" pitchFamily="18" charset="0"/>
            </a:endParaRPr>
          </a:p>
        </p:txBody>
      </p:sp>
      <p:sp>
        <p:nvSpPr>
          <p:cNvPr id="9" name="Down Arrow 8"/>
          <p:cNvSpPr/>
          <p:nvPr/>
        </p:nvSpPr>
        <p:spPr>
          <a:xfrm>
            <a:off x="4271992" y="3717032"/>
            <a:ext cx="372016" cy="288032"/>
          </a:xfrm>
          <a:prstGeom prst="down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10" name="Down Arrow 9"/>
          <p:cNvSpPr/>
          <p:nvPr/>
        </p:nvSpPr>
        <p:spPr>
          <a:xfrm>
            <a:off x="4912910" y="3717032"/>
            <a:ext cx="372016" cy="288032"/>
          </a:xfrm>
          <a:prstGeom prst="down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l="1963" r="1176" b="11501"/>
          <a:stretch/>
        </p:blipFill>
        <p:spPr>
          <a:xfrm>
            <a:off x="683567" y="2409337"/>
            <a:ext cx="8200697" cy="3641576"/>
          </a:xfrm>
          <a:prstGeom prst="rect">
            <a:avLst/>
          </a:prstGeom>
        </p:spPr>
      </p:pic>
      <p:sp>
        <p:nvSpPr>
          <p:cNvPr id="7" name="Down Arrow 6"/>
          <p:cNvSpPr/>
          <p:nvPr/>
        </p:nvSpPr>
        <p:spPr>
          <a:xfrm rot="3149621">
            <a:off x="6879567" y="4551296"/>
            <a:ext cx="504056" cy="438431"/>
          </a:xfrm>
          <a:prstGeom prst="down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45415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4</a:t>
            </a:fld>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3337786203"/>
              </p:ext>
            </p:extLst>
          </p:nvPr>
        </p:nvGraphicFramePr>
        <p:xfrm>
          <a:off x="228600" y="604765"/>
          <a:ext cx="8629650" cy="6189062"/>
        </p:xfrm>
        <a:graphic>
          <a:graphicData uri="http://schemas.openxmlformats.org/drawingml/2006/table">
            <a:tbl>
              <a:tblPr firstRow="1" firstCol="1" bandRow="1">
                <a:tableStyleId>{5C22544A-7EE6-4342-B048-85BDC9FD1C3A}</a:tableStyleId>
              </a:tblPr>
              <a:tblGrid>
                <a:gridCol w="743000">
                  <a:extLst>
                    <a:ext uri="{9D8B030D-6E8A-4147-A177-3AD203B41FA5}">
                      <a16:colId xmlns:a16="http://schemas.microsoft.com/office/drawing/2014/main" val="2938092434"/>
                    </a:ext>
                  </a:extLst>
                </a:gridCol>
                <a:gridCol w="914350">
                  <a:extLst>
                    <a:ext uri="{9D8B030D-6E8A-4147-A177-3AD203B41FA5}">
                      <a16:colId xmlns:a16="http://schemas.microsoft.com/office/drawing/2014/main" val="1255712054"/>
                    </a:ext>
                  </a:extLst>
                </a:gridCol>
                <a:gridCol w="953986">
                  <a:extLst>
                    <a:ext uri="{9D8B030D-6E8A-4147-A177-3AD203B41FA5}">
                      <a16:colId xmlns:a16="http://schemas.microsoft.com/office/drawing/2014/main" val="1370693274"/>
                    </a:ext>
                  </a:extLst>
                </a:gridCol>
                <a:gridCol w="6018314">
                  <a:extLst>
                    <a:ext uri="{9D8B030D-6E8A-4147-A177-3AD203B41FA5}">
                      <a16:colId xmlns:a16="http://schemas.microsoft.com/office/drawing/2014/main" val="1977580359"/>
                    </a:ext>
                  </a:extLst>
                </a:gridCol>
              </a:tblGrid>
              <a:tr h="192078">
                <a:tc>
                  <a:txBody>
                    <a:bodyPr/>
                    <a:lstStyle/>
                    <a:p>
                      <a:pPr algn="ctr">
                        <a:spcAft>
                          <a:spcPts val="0"/>
                        </a:spcAft>
                      </a:pPr>
                      <a:r>
                        <a:rPr lang="sr-Cyrl-BA" sz="1400" dirty="0">
                          <a:effectLst/>
                        </a:rPr>
                        <a:t>Седмица</a:t>
                      </a:r>
                      <a:endParaRPr lang="en-GB"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accent4">
                        <a:lumMod val="60000"/>
                        <a:lumOff val="40000"/>
                      </a:schemeClr>
                    </a:solidFill>
                  </a:tcPr>
                </a:tc>
                <a:tc>
                  <a:txBody>
                    <a:bodyPr/>
                    <a:lstStyle/>
                    <a:p>
                      <a:pPr algn="ctr">
                        <a:spcAft>
                          <a:spcPts val="0"/>
                        </a:spcAft>
                      </a:pPr>
                      <a:r>
                        <a:rPr lang="sr-Cyrl-BA" sz="1400" dirty="0">
                          <a:effectLst/>
                        </a:rPr>
                        <a:t>Вјежба</a:t>
                      </a:r>
                      <a:endParaRPr lang="en-GB"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accent4">
                        <a:lumMod val="60000"/>
                        <a:lumOff val="40000"/>
                      </a:schemeClr>
                    </a:solidFill>
                  </a:tcPr>
                </a:tc>
                <a:tc>
                  <a:txBody>
                    <a:bodyPr/>
                    <a:lstStyle/>
                    <a:p>
                      <a:pPr algn="ctr">
                        <a:spcAft>
                          <a:spcPts val="0"/>
                        </a:spcAft>
                      </a:pPr>
                      <a:r>
                        <a:rPr lang="sr-Cyrl-BA" sz="1400" dirty="0">
                          <a:effectLst/>
                        </a:rPr>
                        <a:t>Тип вјежбе</a:t>
                      </a:r>
                      <a:endParaRPr lang="en-GB"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accent4">
                        <a:lumMod val="60000"/>
                        <a:lumOff val="40000"/>
                      </a:schemeClr>
                    </a:solidFill>
                  </a:tcPr>
                </a:tc>
                <a:tc>
                  <a:txBody>
                    <a:bodyPr/>
                    <a:lstStyle/>
                    <a:p>
                      <a:pPr marL="36195">
                        <a:spcAft>
                          <a:spcPts val="0"/>
                        </a:spcAft>
                      </a:pPr>
                      <a:r>
                        <a:rPr lang="sr-Cyrl-BA" sz="1400" dirty="0">
                          <a:effectLst/>
                        </a:rPr>
                        <a:t>Тематска јединица</a:t>
                      </a:r>
                      <a:endParaRPr lang="en-GB"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accent4">
                        <a:lumMod val="60000"/>
                        <a:lumOff val="40000"/>
                      </a:schemeClr>
                    </a:solidFill>
                  </a:tcPr>
                </a:tc>
                <a:extLst>
                  <a:ext uri="{0D108BD9-81ED-4DB2-BD59-A6C34878D82A}">
                    <a16:rowId xmlns:a16="http://schemas.microsoft.com/office/drawing/2014/main" val="2239368531"/>
                  </a:ext>
                </a:extLst>
              </a:tr>
              <a:tr h="960391">
                <a:tc>
                  <a:txBody>
                    <a:bodyPr/>
                    <a:lstStyle/>
                    <a:p>
                      <a:pPr algn="ctr">
                        <a:spcAft>
                          <a:spcPts val="0"/>
                        </a:spcAft>
                      </a:pPr>
                      <a:r>
                        <a:rPr lang="sr-Latn-BA" sz="1200" dirty="0">
                          <a:solidFill>
                            <a:schemeClr val="tx1"/>
                          </a:solidFill>
                          <a:effectLst/>
                        </a:rPr>
                        <a:t>I</a:t>
                      </a:r>
                      <a:endParaRPr lang="en-GB"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tc>
                  <a:txBody>
                    <a:bodyPr/>
                    <a:lstStyle/>
                    <a:p>
                      <a:pPr algn="ctr">
                        <a:spcAft>
                          <a:spcPts val="0"/>
                        </a:spcAft>
                      </a:pPr>
                      <a:r>
                        <a:rPr lang="sr-Cyrl-BA" sz="1200" dirty="0">
                          <a:effectLst/>
                        </a:rPr>
                        <a:t>В1</a:t>
                      </a:r>
                      <a:endParaRPr lang="en-GB" sz="1200" dirty="0">
                        <a:effectLst/>
                      </a:endParaRPr>
                    </a:p>
                    <a:p>
                      <a:pPr algn="ctr">
                        <a:spcAft>
                          <a:spcPts val="0"/>
                        </a:spcAft>
                      </a:pPr>
                      <a:r>
                        <a:rPr lang="sr-Cyrl-BA" sz="1200" dirty="0">
                          <a:effectLst/>
                        </a:rPr>
                        <a:t> </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200" dirty="0" smtClean="0">
                          <a:effectLst/>
                        </a:rPr>
                        <a:t>ТВ/ПВ</a:t>
                      </a:r>
                      <a:endParaRPr lang="en-GB" sz="1200" dirty="0" smtClean="0">
                        <a:effectLst/>
                        <a:latin typeface="Times New Roman" panose="02020603050405020304" pitchFamily="18" charset="0"/>
                        <a:ea typeface="Calibri" panose="020F0502020204030204" pitchFamily="34" charset="0"/>
                        <a:cs typeface="Times New Roman" panose="02020603050405020304" pitchFamily="18" charset="0"/>
                      </a:endParaRPr>
                    </a:p>
                    <a:p>
                      <a:endParaRPr lang="en-GB" dirty="0"/>
                    </a:p>
                  </a:txBody>
                  <a:tcPr marL="0" marR="0" marT="0" marB="0" anchor="ctr">
                    <a:solidFill>
                      <a:schemeClr val="bg2"/>
                    </a:solidFill>
                  </a:tcPr>
                </a:tc>
                <a:tc>
                  <a:txBody>
                    <a:bodyPr/>
                    <a:lstStyle/>
                    <a:p>
                      <a:pPr marL="0" lvl="0" indent="0">
                        <a:spcAft>
                          <a:spcPts val="0"/>
                        </a:spcAft>
                        <a:buFont typeface="Times New Roman" panose="02020603050405020304" pitchFamily="18" charset="0"/>
                        <a:buNone/>
                      </a:pPr>
                      <a:r>
                        <a:rPr lang="sr-Cyrl-BA" sz="1200" dirty="0">
                          <a:effectLst/>
                        </a:rPr>
                        <a:t>Уводне вјежбе. </a:t>
                      </a:r>
                      <a:endParaRPr lang="en-GB" sz="1200" dirty="0">
                        <a:effectLst/>
                      </a:endParaRPr>
                    </a:p>
                    <a:p>
                      <a:pPr marL="0" lvl="0" indent="0">
                        <a:spcAft>
                          <a:spcPts val="0"/>
                        </a:spcAft>
                        <a:buFont typeface="Times New Roman" panose="02020603050405020304" pitchFamily="18" charset="0"/>
                        <a:buNone/>
                      </a:pPr>
                      <a:r>
                        <a:rPr lang="sr-Cyrl-BA" sz="1200" dirty="0">
                          <a:effectLst/>
                        </a:rPr>
                        <a:t>Појам девизног курса</a:t>
                      </a:r>
                      <a:r>
                        <a:rPr lang="sr-Latn-BA" sz="1200" dirty="0">
                          <a:effectLst/>
                        </a:rPr>
                        <a:t>, </a:t>
                      </a:r>
                      <a:r>
                        <a:rPr lang="sr-Cyrl-BA" sz="1200" dirty="0">
                          <a:effectLst/>
                        </a:rPr>
                        <a:t>његова улога и значај у међународном финансирању. Директно/индиректно нотирање.  Девизно тржиште. Израчунавање промјене девизног курса (депресијација и апресијација код директног и индиректног нотирања). </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extLst>
                  <a:ext uri="{0D108BD9-81ED-4DB2-BD59-A6C34878D82A}">
                    <a16:rowId xmlns:a16="http://schemas.microsoft.com/office/drawing/2014/main" val="533043799"/>
                  </a:ext>
                </a:extLst>
              </a:tr>
              <a:tr h="576234">
                <a:tc>
                  <a:txBody>
                    <a:bodyPr/>
                    <a:lstStyle/>
                    <a:p>
                      <a:pPr algn="ctr">
                        <a:spcAft>
                          <a:spcPts val="0"/>
                        </a:spcAft>
                      </a:pPr>
                      <a:r>
                        <a:rPr lang="sr-Latn-BA" sz="1200" dirty="0">
                          <a:solidFill>
                            <a:schemeClr val="tx1"/>
                          </a:solidFill>
                          <a:effectLst/>
                        </a:rPr>
                        <a:t>II</a:t>
                      </a:r>
                      <a:endParaRPr lang="en-GB"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tc>
                  <a:txBody>
                    <a:bodyPr/>
                    <a:lstStyle/>
                    <a:p>
                      <a:pPr algn="ctr">
                        <a:spcAft>
                          <a:spcPts val="0"/>
                        </a:spcAft>
                      </a:pPr>
                      <a:r>
                        <a:rPr lang="sr-Cyrl-BA" sz="1200" dirty="0">
                          <a:effectLst/>
                        </a:rPr>
                        <a:t>В2</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dk1"/>
                          </a:solidFill>
                          <a:effectLst/>
                          <a:latin typeface="+mn-lt"/>
                          <a:ea typeface="+mn-ea"/>
                          <a:cs typeface="+mn-cs"/>
                        </a:rPr>
                        <a:t>ТВ/ПВ</a:t>
                      </a:r>
                      <a:endParaRPr lang="en-GB" sz="1200" kern="1200" dirty="0" smtClean="0">
                        <a:solidFill>
                          <a:schemeClr val="dk1"/>
                        </a:solidFill>
                        <a:effectLst/>
                        <a:latin typeface="+mn-lt"/>
                        <a:ea typeface="+mn-ea"/>
                        <a:cs typeface="+mn-cs"/>
                      </a:endParaRPr>
                    </a:p>
                    <a:p>
                      <a:endParaRPr lang="en-GB" dirty="0"/>
                    </a:p>
                  </a:txBody>
                  <a:tcPr marL="0" marR="0" marT="0" marB="0" anchor="ctr">
                    <a:solidFill>
                      <a:schemeClr val="bg2"/>
                    </a:solidFill>
                  </a:tcPr>
                </a:tc>
                <a:tc>
                  <a:txBody>
                    <a:bodyPr/>
                    <a:lstStyle/>
                    <a:p>
                      <a:pPr marL="36195">
                        <a:spcAft>
                          <a:spcPts val="0"/>
                        </a:spcAft>
                      </a:pPr>
                      <a:r>
                        <a:rPr lang="sr-Cyrl-BA" sz="1200" dirty="0">
                          <a:effectLst/>
                        </a:rPr>
                        <a:t>Формирање девизних курсева, утицај промјене девизног курса на увоз и извоз.  Маршал –Лернерова теорема. Форвард премија и форвард дисконт. Непокревни и покривени каматни паритет. </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extLst>
                  <a:ext uri="{0D108BD9-81ED-4DB2-BD59-A6C34878D82A}">
                    <a16:rowId xmlns:a16="http://schemas.microsoft.com/office/drawing/2014/main" val="939203386"/>
                  </a:ext>
                </a:extLst>
              </a:tr>
              <a:tr h="576234">
                <a:tc>
                  <a:txBody>
                    <a:bodyPr/>
                    <a:lstStyle/>
                    <a:p>
                      <a:pPr algn="ctr">
                        <a:spcAft>
                          <a:spcPts val="0"/>
                        </a:spcAft>
                      </a:pPr>
                      <a:r>
                        <a:rPr lang="sr-Latn-BA" sz="1200" dirty="0">
                          <a:solidFill>
                            <a:schemeClr val="tx1"/>
                          </a:solidFill>
                          <a:effectLst/>
                        </a:rPr>
                        <a:t>III</a:t>
                      </a:r>
                      <a:endParaRPr lang="en-GB"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1">
                        <a:lumMod val="95000"/>
                      </a:schemeClr>
                    </a:solidFill>
                  </a:tcPr>
                </a:tc>
                <a:tc>
                  <a:txBody>
                    <a:bodyPr/>
                    <a:lstStyle/>
                    <a:p>
                      <a:pPr algn="ctr">
                        <a:spcAft>
                          <a:spcPts val="0"/>
                        </a:spcAft>
                      </a:pPr>
                      <a:r>
                        <a:rPr lang="sr-Cyrl-BA" sz="1200" dirty="0">
                          <a:effectLst/>
                        </a:rPr>
                        <a:t>В3</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1">
                        <a:lumMod val="95000"/>
                      </a:schemeClr>
                    </a:solidFill>
                  </a:tcPr>
                </a:tc>
                <a:tc>
                  <a:txBody>
                    <a:bodyPr/>
                    <a:lstStyle/>
                    <a:p>
                      <a:pPr algn="ctr">
                        <a:spcAft>
                          <a:spcPts val="0"/>
                        </a:spcAft>
                      </a:pPr>
                      <a:r>
                        <a:rPr lang="en-US" sz="1200" dirty="0">
                          <a:effectLst/>
                        </a:rPr>
                        <a:t>ТВ/ПВ</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1">
                        <a:lumMod val="95000"/>
                      </a:schemeClr>
                    </a:solidFill>
                  </a:tcPr>
                </a:tc>
                <a:tc>
                  <a:txBody>
                    <a:bodyPr/>
                    <a:lstStyle/>
                    <a:p>
                      <a:pPr>
                        <a:spcAft>
                          <a:spcPts val="0"/>
                        </a:spcAft>
                      </a:pPr>
                      <a:r>
                        <a:rPr lang="sr-Cyrl-BA" sz="1200" dirty="0">
                          <a:effectLst/>
                        </a:rPr>
                        <a:t>Врсте девизних курсева (номинални и реални девизни курс, ефективни девизни кус, фиксни и флуктуирајући девизни курс, и др.). </a:t>
                      </a:r>
                      <a:endParaRPr lang="en-GB" sz="1200" dirty="0">
                        <a:effectLst/>
                      </a:endParaRPr>
                    </a:p>
                    <a:p>
                      <a:pPr>
                        <a:spcAft>
                          <a:spcPts val="0"/>
                        </a:spcAft>
                      </a:pPr>
                      <a:r>
                        <a:rPr lang="sr-Cyrl-BA" sz="1200" dirty="0">
                          <a:effectLst/>
                        </a:rPr>
                        <a:t>Режими девизних курсева и немогуће тројство.</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1">
                        <a:lumMod val="95000"/>
                      </a:schemeClr>
                    </a:solidFill>
                  </a:tcPr>
                </a:tc>
                <a:extLst>
                  <a:ext uri="{0D108BD9-81ED-4DB2-BD59-A6C34878D82A}">
                    <a16:rowId xmlns:a16="http://schemas.microsoft.com/office/drawing/2014/main" val="556687604"/>
                  </a:ext>
                </a:extLst>
              </a:tr>
              <a:tr h="768313">
                <a:tc>
                  <a:txBody>
                    <a:bodyPr/>
                    <a:lstStyle/>
                    <a:p>
                      <a:pPr algn="ctr">
                        <a:spcAft>
                          <a:spcPts val="0"/>
                        </a:spcAft>
                      </a:pPr>
                      <a:r>
                        <a:rPr lang="sr-Latn-BA" sz="1200" dirty="0">
                          <a:solidFill>
                            <a:schemeClr val="tx1"/>
                          </a:solidFill>
                          <a:effectLst/>
                        </a:rPr>
                        <a:t>IV</a:t>
                      </a:r>
                      <a:endParaRPr lang="en-GB"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1">
                        <a:lumMod val="95000"/>
                      </a:schemeClr>
                    </a:solidFill>
                  </a:tcPr>
                </a:tc>
                <a:tc>
                  <a:txBody>
                    <a:bodyPr/>
                    <a:lstStyle/>
                    <a:p>
                      <a:pPr algn="ctr">
                        <a:spcAft>
                          <a:spcPts val="0"/>
                        </a:spcAft>
                      </a:pPr>
                      <a:r>
                        <a:rPr lang="sr-Cyrl-BA" sz="1200" dirty="0">
                          <a:effectLst/>
                        </a:rPr>
                        <a:t>В4</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1">
                        <a:lumMod val="95000"/>
                      </a:schemeClr>
                    </a:solidFill>
                  </a:tcPr>
                </a:tc>
                <a:tc>
                  <a:txBody>
                    <a:bodyPr/>
                    <a:lstStyle/>
                    <a:p>
                      <a:pPr algn="ctr">
                        <a:spcAft>
                          <a:spcPts val="0"/>
                        </a:spcAft>
                      </a:pPr>
                      <a:r>
                        <a:rPr lang="en-US" sz="1200" dirty="0">
                          <a:effectLst/>
                        </a:rPr>
                        <a:t>ТВ/ПВ</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1">
                        <a:lumMod val="95000"/>
                      </a:schemeClr>
                    </a:solidFill>
                  </a:tcPr>
                </a:tc>
                <a:tc>
                  <a:txBody>
                    <a:bodyPr/>
                    <a:lstStyle/>
                    <a:p>
                      <a:pPr marL="36195">
                        <a:spcAft>
                          <a:spcPts val="0"/>
                        </a:spcAft>
                      </a:pPr>
                      <a:r>
                        <a:rPr lang="sr-Cyrl-BA" sz="1200" dirty="0">
                          <a:effectLst/>
                        </a:rPr>
                        <a:t>Детерминанте нивоа девизних курсева-теорије о девизном курсу. Теорија паритета куповних снага: закон једне цијене, </a:t>
                      </a:r>
                      <a:r>
                        <a:rPr lang="sr-Latn-BA" sz="1200" dirty="0">
                          <a:effectLst/>
                        </a:rPr>
                        <a:t>Big max index, </a:t>
                      </a:r>
                      <a:r>
                        <a:rPr lang="sr-Cyrl-BA" sz="1200" dirty="0">
                          <a:effectLst/>
                        </a:rPr>
                        <a:t> апсолутна теорија ПКС, релативна теорија ПКС. </a:t>
                      </a:r>
                      <a:endParaRPr lang="en-GB" sz="1200" dirty="0">
                        <a:effectLst/>
                      </a:endParaRPr>
                    </a:p>
                    <a:p>
                      <a:pPr marL="36195">
                        <a:spcAft>
                          <a:spcPts val="0"/>
                        </a:spcAft>
                      </a:pPr>
                      <a:r>
                        <a:rPr lang="sr-Cyrl-BA" sz="1200" dirty="0">
                          <a:effectLst/>
                        </a:rPr>
                        <a:t>Монетарна теорија детерминисања нивоа девизног курса. </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1">
                        <a:lumMod val="95000"/>
                      </a:schemeClr>
                    </a:solidFill>
                  </a:tcPr>
                </a:tc>
                <a:extLst>
                  <a:ext uri="{0D108BD9-81ED-4DB2-BD59-A6C34878D82A}">
                    <a16:rowId xmlns:a16="http://schemas.microsoft.com/office/drawing/2014/main" val="2766728229"/>
                  </a:ext>
                </a:extLst>
              </a:tr>
              <a:tr h="576234">
                <a:tc>
                  <a:txBody>
                    <a:bodyPr/>
                    <a:lstStyle/>
                    <a:p>
                      <a:pPr algn="ctr">
                        <a:spcAft>
                          <a:spcPts val="0"/>
                        </a:spcAft>
                      </a:pPr>
                      <a:r>
                        <a:rPr lang="sr-Latn-BA" sz="1200" dirty="0">
                          <a:solidFill>
                            <a:schemeClr val="tx1"/>
                          </a:solidFill>
                          <a:effectLst/>
                        </a:rPr>
                        <a:t>V</a:t>
                      </a:r>
                      <a:endParaRPr lang="en-GB"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1">
                        <a:lumMod val="95000"/>
                      </a:schemeClr>
                    </a:solidFill>
                  </a:tcPr>
                </a:tc>
                <a:tc>
                  <a:txBody>
                    <a:bodyPr/>
                    <a:lstStyle/>
                    <a:p>
                      <a:pPr algn="ctr">
                        <a:spcAft>
                          <a:spcPts val="0"/>
                        </a:spcAft>
                      </a:pPr>
                      <a:r>
                        <a:rPr lang="sr-Cyrl-BA" sz="1200" dirty="0">
                          <a:effectLst/>
                        </a:rPr>
                        <a:t>В5</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1">
                        <a:lumMod val="95000"/>
                      </a:schemeClr>
                    </a:solidFill>
                  </a:tcPr>
                </a:tc>
                <a:tc>
                  <a:txBody>
                    <a:bodyPr/>
                    <a:lstStyle/>
                    <a:p>
                      <a:pPr algn="ctr">
                        <a:spcAft>
                          <a:spcPts val="0"/>
                        </a:spcAft>
                      </a:pPr>
                      <a:r>
                        <a:rPr lang="en-US" sz="1200" dirty="0">
                          <a:effectLst/>
                        </a:rPr>
                        <a:t>ТВ/ПВ</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1">
                        <a:lumMod val="95000"/>
                      </a:schemeClr>
                    </a:solidFill>
                  </a:tcPr>
                </a:tc>
                <a:tc>
                  <a:txBody>
                    <a:bodyPr/>
                    <a:lstStyle/>
                    <a:p>
                      <a:pPr marL="36195">
                        <a:spcAft>
                          <a:spcPts val="0"/>
                        </a:spcAft>
                      </a:pPr>
                      <a:r>
                        <a:rPr lang="sr-Latn-BA" sz="1200" dirty="0">
                          <a:effectLst/>
                        </a:rPr>
                        <a:t>Overshooting</a:t>
                      </a:r>
                      <a:r>
                        <a:rPr lang="sr-Cyrl-BA" sz="1200" dirty="0">
                          <a:effectLst/>
                        </a:rPr>
                        <a:t>-одговор на осцилације девизних курсева на девизном тржишту. Портфолио приступ детерминисању девизног курса. Међународни монетарни систем. Монетарна унија: теорија оптималног валутног подручја.</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1">
                        <a:lumMod val="95000"/>
                      </a:schemeClr>
                    </a:solidFill>
                  </a:tcPr>
                </a:tc>
                <a:extLst>
                  <a:ext uri="{0D108BD9-81ED-4DB2-BD59-A6C34878D82A}">
                    <a16:rowId xmlns:a16="http://schemas.microsoft.com/office/drawing/2014/main" val="1690632666"/>
                  </a:ext>
                </a:extLst>
              </a:tr>
              <a:tr h="192078">
                <a:tc>
                  <a:txBody>
                    <a:bodyPr/>
                    <a:lstStyle/>
                    <a:p>
                      <a:pPr algn="ctr">
                        <a:spcAft>
                          <a:spcPts val="0"/>
                        </a:spcAft>
                      </a:pPr>
                      <a:r>
                        <a:rPr lang="sr-Latn-BA" sz="1200" dirty="0">
                          <a:solidFill>
                            <a:schemeClr val="tx1"/>
                          </a:solidFill>
                          <a:effectLst/>
                        </a:rPr>
                        <a:t>VI</a:t>
                      </a:r>
                      <a:endParaRPr lang="en-GB"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rgbClr val="F9E0AD"/>
                    </a:solidFill>
                  </a:tcPr>
                </a:tc>
                <a:tc>
                  <a:txBody>
                    <a:bodyPr/>
                    <a:lstStyle/>
                    <a:p>
                      <a:pPr algn="ctr">
                        <a:spcAft>
                          <a:spcPts val="0"/>
                        </a:spcAft>
                      </a:pPr>
                      <a:r>
                        <a:rPr lang="sr-Cyrl-BA" sz="1200" dirty="0">
                          <a:effectLst/>
                        </a:rPr>
                        <a:t> </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rgbClr val="F9E0AD"/>
                    </a:solidFill>
                  </a:tcPr>
                </a:tc>
                <a:tc>
                  <a:txBody>
                    <a:bodyPr/>
                    <a:lstStyle/>
                    <a:p>
                      <a:pPr algn="ctr">
                        <a:spcAft>
                          <a:spcPts val="0"/>
                        </a:spcAft>
                      </a:pPr>
                      <a:r>
                        <a:rPr lang="en-US" sz="1200" dirty="0">
                          <a:effectLst/>
                        </a:rPr>
                        <a:t> </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rgbClr val="F9E0AD"/>
                    </a:solidFill>
                  </a:tcPr>
                </a:tc>
                <a:tc>
                  <a:txBody>
                    <a:bodyPr/>
                    <a:lstStyle/>
                    <a:p>
                      <a:pPr marL="36195">
                        <a:spcAft>
                          <a:spcPts val="0"/>
                        </a:spcAft>
                      </a:pPr>
                      <a:r>
                        <a:rPr lang="sr-Cyrl-BA" sz="1200">
                          <a:effectLst/>
                        </a:rPr>
                        <a:t>Први </a:t>
                      </a:r>
                      <a:r>
                        <a:rPr lang="sr-Cyrl-BA" sz="1200" smtClean="0">
                          <a:effectLst/>
                        </a:rPr>
                        <a:t>колоквијум</a:t>
                      </a:r>
                      <a:r>
                        <a:rPr lang="sr-Latn-BA" sz="1200" smtClean="0">
                          <a:effectLst/>
                        </a:rPr>
                        <a:t> (19.12.2020)</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rgbClr val="F9E0AD"/>
                    </a:solidFill>
                  </a:tcPr>
                </a:tc>
                <a:extLst>
                  <a:ext uri="{0D108BD9-81ED-4DB2-BD59-A6C34878D82A}">
                    <a16:rowId xmlns:a16="http://schemas.microsoft.com/office/drawing/2014/main" val="1564124491"/>
                  </a:ext>
                </a:extLst>
              </a:tr>
              <a:tr h="192078">
                <a:tc>
                  <a:txBody>
                    <a:bodyPr/>
                    <a:lstStyle/>
                    <a:p>
                      <a:pPr algn="ctr">
                        <a:spcAft>
                          <a:spcPts val="0"/>
                        </a:spcAft>
                      </a:pPr>
                      <a:r>
                        <a:rPr lang="sr-Latn-BA" sz="1200" dirty="0">
                          <a:solidFill>
                            <a:schemeClr val="tx1"/>
                          </a:solidFill>
                          <a:effectLst/>
                        </a:rPr>
                        <a:t>VII</a:t>
                      </a:r>
                      <a:endParaRPr lang="en-GB"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tc>
                  <a:txBody>
                    <a:bodyPr/>
                    <a:lstStyle/>
                    <a:p>
                      <a:pPr algn="ctr">
                        <a:spcAft>
                          <a:spcPts val="0"/>
                        </a:spcAft>
                      </a:pPr>
                      <a:r>
                        <a:rPr lang="sr-Cyrl-BA" sz="1200" dirty="0">
                          <a:effectLst/>
                        </a:rPr>
                        <a:t>В6</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tc>
                  <a:txBody>
                    <a:bodyPr/>
                    <a:lstStyle/>
                    <a:p>
                      <a:pPr algn="ctr">
                        <a:spcAft>
                          <a:spcPts val="0"/>
                        </a:spcAft>
                      </a:pPr>
                      <a:r>
                        <a:rPr lang="en-US" sz="1200" dirty="0">
                          <a:effectLst/>
                        </a:rPr>
                        <a:t>ТВ/ПВ</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tc>
                  <a:txBody>
                    <a:bodyPr/>
                    <a:lstStyle/>
                    <a:p>
                      <a:pPr marL="36195">
                        <a:spcAft>
                          <a:spcPts val="0"/>
                        </a:spcAft>
                      </a:pPr>
                      <a:r>
                        <a:rPr lang="sr-Cyrl-BA" sz="1200" dirty="0">
                          <a:effectLst/>
                        </a:rPr>
                        <a:t>Европска монетарна унија. </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extLst>
                  <a:ext uri="{0D108BD9-81ED-4DB2-BD59-A6C34878D82A}">
                    <a16:rowId xmlns:a16="http://schemas.microsoft.com/office/drawing/2014/main" val="1804314137"/>
                  </a:ext>
                </a:extLst>
              </a:tr>
              <a:tr h="384156">
                <a:tc>
                  <a:txBody>
                    <a:bodyPr/>
                    <a:lstStyle/>
                    <a:p>
                      <a:pPr algn="ctr">
                        <a:spcAft>
                          <a:spcPts val="0"/>
                        </a:spcAft>
                      </a:pPr>
                      <a:r>
                        <a:rPr lang="sr-Latn-BA" sz="1200" dirty="0">
                          <a:solidFill>
                            <a:schemeClr val="tx1"/>
                          </a:solidFill>
                          <a:effectLst/>
                        </a:rPr>
                        <a:t>VIII</a:t>
                      </a:r>
                      <a:endParaRPr lang="en-GB"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tc>
                  <a:txBody>
                    <a:bodyPr/>
                    <a:lstStyle/>
                    <a:p>
                      <a:pPr algn="ctr">
                        <a:spcAft>
                          <a:spcPts val="0"/>
                        </a:spcAft>
                      </a:pPr>
                      <a:r>
                        <a:rPr lang="sr-Cyrl-BA" sz="1200" dirty="0">
                          <a:effectLst/>
                        </a:rPr>
                        <a:t>В7</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tc>
                  <a:txBody>
                    <a:bodyPr/>
                    <a:lstStyle/>
                    <a:p>
                      <a:pPr algn="ctr">
                        <a:spcAft>
                          <a:spcPts val="0"/>
                        </a:spcAft>
                      </a:pPr>
                      <a:r>
                        <a:rPr lang="en-US" sz="1200">
                          <a:effectLst/>
                        </a:rPr>
                        <a:t>ТВ/ПВ</a:t>
                      </a:r>
                      <a:endParaRPr lang="en-GB"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tc>
                  <a:txBody>
                    <a:bodyPr/>
                    <a:lstStyle/>
                    <a:p>
                      <a:pPr marL="36195">
                        <a:spcAft>
                          <a:spcPts val="0"/>
                        </a:spcAft>
                      </a:pPr>
                      <a:r>
                        <a:rPr lang="sr-Cyrl-BA" sz="1200" dirty="0">
                          <a:effectLst/>
                        </a:rPr>
                        <a:t>Међународно тржиште капитала:облици међународног кретања капитала и савремене тенденције. Евротржиште.  </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extLst>
                  <a:ext uri="{0D108BD9-81ED-4DB2-BD59-A6C34878D82A}">
                    <a16:rowId xmlns:a16="http://schemas.microsoft.com/office/drawing/2014/main" val="2947533135"/>
                  </a:ext>
                </a:extLst>
              </a:tr>
              <a:tr h="192078">
                <a:tc>
                  <a:txBody>
                    <a:bodyPr/>
                    <a:lstStyle/>
                    <a:p>
                      <a:pPr algn="ctr">
                        <a:spcAft>
                          <a:spcPts val="0"/>
                        </a:spcAft>
                      </a:pPr>
                      <a:r>
                        <a:rPr lang="sr-Latn-BA" sz="1200" dirty="0">
                          <a:solidFill>
                            <a:schemeClr val="tx1"/>
                          </a:solidFill>
                          <a:effectLst/>
                        </a:rPr>
                        <a:t> </a:t>
                      </a:r>
                      <a:endParaRPr lang="en-GB"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tc>
                  <a:txBody>
                    <a:bodyPr/>
                    <a:lstStyle/>
                    <a:p>
                      <a:pPr algn="ctr">
                        <a:spcAft>
                          <a:spcPts val="0"/>
                        </a:spcAft>
                      </a:pPr>
                      <a:r>
                        <a:rPr lang="sr-Cyrl-BA" sz="1200">
                          <a:effectLst/>
                        </a:rPr>
                        <a:t> </a:t>
                      </a:r>
                      <a:endParaRPr lang="en-GB"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tc>
                  <a:txBody>
                    <a:bodyPr/>
                    <a:lstStyle/>
                    <a:p>
                      <a:pPr algn="ctr">
                        <a:spcAft>
                          <a:spcPts val="0"/>
                        </a:spcAft>
                      </a:pPr>
                      <a:r>
                        <a:rPr lang="en-US" sz="1200" dirty="0">
                          <a:effectLst/>
                        </a:rPr>
                        <a:t> </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tc>
                  <a:txBody>
                    <a:bodyPr/>
                    <a:lstStyle/>
                    <a:p>
                      <a:pPr marL="36195">
                        <a:spcAft>
                          <a:spcPts val="0"/>
                        </a:spcAft>
                      </a:pPr>
                      <a:r>
                        <a:rPr lang="sr-Cyrl-BA" sz="1200" dirty="0">
                          <a:solidFill>
                            <a:srgbClr val="FF0000"/>
                          </a:solidFill>
                          <a:effectLst/>
                        </a:rPr>
                        <a:t>Државни празник </a:t>
                      </a:r>
                      <a:endParaRPr lang="en-GB"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extLst>
                  <a:ext uri="{0D108BD9-81ED-4DB2-BD59-A6C34878D82A}">
                    <a16:rowId xmlns:a16="http://schemas.microsoft.com/office/drawing/2014/main" val="3855236985"/>
                  </a:ext>
                </a:extLst>
              </a:tr>
              <a:tr h="192078">
                <a:tc>
                  <a:txBody>
                    <a:bodyPr/>
                    <a:lstStyle/>
                    <a:p>
                      <a:pPr algn="ctr">
                        <a:spcAft>
                          <a:spcPts val="0"/>
                        </a:spcAft>
                      </a:pPr>
                      <a:r>
                        <a:rPr lang="sr-Latn-BA" sz="1200" dirty="0">
                          <a:solidFill>
                            <a:schemeClr val="tx1"/>
                          </a:solidFill>
                          <a:effectLst/>
                        </a:rPr>
                        <a:t>IX</a:t>
                      </a:r>
                      <a:endParaRPr lang="en-GB"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accent2">
                        <a:lumMod val="40000"/>
                        <a:lumOff val="60000"/>
                      </a:schemeClr>
                    </a:solidFill>
                  </a:tcPr>
                </a:tc>
                <a:tc>
                  <a:txBody>
                    <a:bodyPr/>
                    <a:lstStyle/>
                    <a:p>
                      <a:pPr algn="ctr">
                        <a:spcAft>
                          <a:spcPts val="0"/>
                        </a:spcAft>
                      </a:pPr>
                      <a:r>
                        <a:rPr lang="sr-Cyrl-BA" sz="1200" dirty="0">
                          <a:effectLst/>
                        </a:rPr>
                        <a:t>В8</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accent2">
                        <a:lumMod val="40000"/>
                        <a:lumOff val="60000"/>
                      </a:schemeClr>
                    </a:solidFill>
                  </a:tcPr>
                </a:tc>
                <a:tc>
                  <a:txBody>
                    <a:bodyPr/>
                    <a:lstStyle/>
                    <a:p>
                      <a:pPr algn="ctr">
                        <a:spcAft>
                          <a:spcPts val="0"/>
                        </a:spcAft>
                      </a:pPr>
                      <a:r>
                        <a:rPr lang="en-US" sz="1200" dirty="0">
                          <a:effectLst/>
                        </a:rPr>
                        <a:t>ТВ/ПВ</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accent2">
                        <a:lumMod val="40000"/>
                        <a:lumOff val="60000"/>
                      </a:schemeClr>
                    </a:solidFill>
                  </a:tcPr>
                </a:tc>
                <a:tc>
                  <a:txBody>
                    <a:bodyPr/>
                    <a:lstStyle/>
                    <a:p>
                      <a:pPr marL="36195">
                        <a:spcAft>
                          <a:spcPts val="0"/>
                        </a:spcAft>
                      </a:pPr>
                      <a:r>
                        <a:rPr lang="sr-Cyrl-BA" sz="1200" dirty="0">
                          <a:effectLst/>
                        </a:rPr>
                        <a:t>Свјетска банка и њене афилијације. </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accent2">
                        <a:lumMod val="40000"/>
                        <a:lumOff val="60000"/>
                      </a:schemeClr>
                    </a:solidFill>
                  </a:tcPr>
                </a:tc>
                <a:extLst>
                  <a:ext uri="{0D108BD9-81ED-4DB2-BD59-A6C34878D82A}">
                    <a16:rowId xmlns:a16="http://schemas.microsoft.com/office/drawing/2014/main" val="3020658569"/>
                  </a:ext>
                </a:extLst>
              </a:tr>
              <a:tr h="384156">
                <a:tc>
                  <a:txBody>
                    <a:bodyPr/>
                    <a:lstStyle/>
                    <a:p>
                      <a:pPr algn="ctr">
                        <a:spcAft>
                          <a:spcPts val="0"/>
                        </a:spcAft>
                      </a:pPr>
                      <a:r>
                        <a:rPr lang="sr-Latn-BA" sz="1200" dirty="0">
                          <a:solidFill>
                            <a:schemeClr val="tx1"/>
                          </a:solidFill>
                          <a:effectLst/>
                        </a:rPr>
                        <a:t>X</a:t>
                      </a:r>
                      <a:endParaRPr lang="en-GB"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tc>
                  <a:txBody>
                    <a:bodyPr/>
                    <a:lstStyle/>
                    <a:p>
                      <a:pPr algn="ctr">
                        <a:spcAft>
                          <a:spcPts val="0"/>
                        </a:spcAft>
                      </a:pPr>
                      <a:r>
                        <a:rPr lang="sr-Cyrl-BA" sz="1200" dirty="0">
                          <a:effectLst/>
                        </a:rPr>
                        <a:t>В9</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tc>
                  <a:txBody>
                    <a:bodyPr/>
                    <a:lstStyle/>
                    <a:p>
                      <a:pPr algn="ctr">
                        <a:spcAft>
                          <a:spcPts val="0"/>
                        </a:spcAft>
                      </a:pPr>
                      <a:r>
                        <a:rPr lang="en-US" sz="1200" dirty="0">
                          <a:effectLst/>
                        </a:rPr>
                        <a:t>ТВ/ПВ</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tc>
                  <a:txBody>
                    <a:bodyPr/>
                    <a:lstStyle/>
                    <a:p>
                      <a:pPr marL="36195">
                        <a:spcAft>
                          <a:spcPts val="0"/>
                        </a:spcAft>
                      </a:pPr>
                      <a:r>
                        <a:rPr lang="sr-Cyrl-BA" sz="1200" dirty="0">
                          <a:effectLst/>
                        </a:rPr>
                        <a:t>Проблем међународне задужености и дужничке кризе. </a:t>
                      </a:r>
                      <a:endParaRPr lang="en-GB" sz="1200" dirty="0">
                        <a:effectLst/>
                      </a:endParaRPr>
                    </a:p>
                    <a:p>
                      <a:pPr marL="36195">
                        <a:spcAft>
                          <a:spcPts val="0"/>
                        </a:spcAft>
                      </a:pPr>
                      <a:r>
                        <a:rPr lang="sr-Cyrl-BA" sz="1200" dirty="0">
                          <a:effectLst/>
                        </a:rPr>
                        <a:t>Презентације семинарских радова.</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extLst>
                  <a:ext uri="{0D108BD9-81ED-4DB2-BD59-A6C34878D82A}">
                    <a16:rowId xmlns:a16="http://schemas.microsoft.com/office/drawing/2014/main" val="3244201508"/>
                  </a:ext>
                </a:extLst>
              </a:tr>
              <a:tr h="576234">
                <a:tc>
                  <a:txBody>
                    <a:bodyPr/>
                    <a:lstStyle/>
                    <a:p>
                      <a:pPr algn="ctr">
                        <a:spcAft>
                          <a:spcPts val="0"/>
                        </a:spcAft>
                      </a:pPr>
                      <a:r>
                        <a:rPr lang="sr-Latn-BA" sz="1200" dirty="0">
                          <a:solidFill>
                            <a:schemeClr val="tx1"/>
                          </a:solidFill>
                          <a:effectLst/>
                        </a:rPr>
                        <a:t>XI</a:t>
                      </a:r>
                      <a:endParaRPr lang="en-GB"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tc>
                  <a:txBody>
                    <a:bodyPr/>
                    <a:lstStyle/>
                    <a:p>
                      <a:pPr algn="ctr">
                        <a:spcAft>
                          <a:spcPts val="0"/>
                        </a:spcAft>
                      </a:pPr>
                      <a:r>
                        <a:rPr lang="sr-Cyrl-BA" sz="1200">
                          <a:effectLst/>
                        </a:rPr>
                        <a:t>В10</a:t>
                      </a:r>
                      <a:endParaRPr lang="en-GB"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tc>
                  <a:txBody>
                    <a:bodyPr/>
                    <a:lstStyle/>
                    <a:p>
                      <a:pPr algn="ctr">
                        <a:spcAft>
                          <a:spcPts val="0"/>
                        </a:spcAft>
                      </a:pPr>
                      <a:r>
                        <a:rPr lang="en-US" sz="1200">
                          <a:effectLst/>
                        </a:rPr>
                        <a:t>ТВ/ПВ</a:t>
                      </a:r>
                      <a:endParaRPr lang="en-GB"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solidFill>
                      <a:schemeClr val="bg2"/>
                    </a:solidFill>
                  </a:tcPr>
                </a:tc>
                <a:tc>
                  <a:txBody>
                    <a:bodyPr/>
                    <a:lstStyle/>
                    <a:p>
                      <a:pPr marL="36195">
                        <a:spcAft>
                          <a:spcPts val="0"/>
                        </a:spcAft>
                      </a:pPr>
                      <a:r>
                        <a:rPr lang="sr-Cyrl-BA" sz="1200" dirty="0">
                          <a:effectLst/>
                        </a:rPr>
                        <a:t>Валутне кризе и шпекулативни напади. Улога ММФ-а у рјешавању проблема дужничких криза.  </a:t>
                      </a:r>
                      <a:endParaRPr lang="en-GB" sz="1200" dirty="0">
                        <a:effectLst/>
                      </a:endParaRPr>
                    </a:p>
                    <a:p>
                      <a:pPr marL="36195">
                        <a:spcAft>
                          <a:spcPts val="0"/>
                        </a:spcAft>
                      </a:pPr>
                      <a:r>
                        <a:rPr lang="sr-Cyrl-BA" sz="1200" dirty="0">
                          <a:effectLst/>
                        </a:rPr>
                        <a:t>Презентације семинарских радова.</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extLst>
                  <a:ext uri="{0D108BD9-81ED-4DB2-BD59-A6C34878D82A}">
                    <a16:rowId xmlns:a16="http://schemas.microsoft.com/office/drawing/2014/main" val="2629076357"/>
                  </a:ext>
                </a:extLst>
              </a:tr>
              <a:tr h="192078">
                <a:tc>
                  <a:txBody>
                    <a:bodyPr/>
                    <a:lstStyle/>
                    <a:p>
                      <a:pPr algn="ctr">
                        <a:spcAft>
                          <a:spcPts val="0"/>
                        </a:spcAft>
                      </a:pPr>
                      <a:r>
                        <a:rPr lang="sr-Latn-BA" sz="1200" dirty="0">
                          <a:solidFill>
                            <a:schemeClr val="tx1"/>
                          </a:solidFill>
                          <a:effectLst/>
                        </a:rPr>
                        <a:t>XII</a:t>
                      </a:r>
                      <a:endParaRPr lang="en-GB"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rgbClr val="F9E0AD"/>
                    </a:solidFill>
                  </a:tcPr>
                </a:tc>
                <a:tc>
                  <a:txBody>
                    <a:bodyPr/>
                    <a:lstStyle/>
                    <a:p>
                      <a:pPr>
                        <a:spcAft>
                          <a:spcPts val="0"/>
                        </a:spcAft>
                      </a:pPr>
                      <a:r>
                        <a:rPr lang="sr-Cyrl-BA" sz="1200" dirty="0">
                          <a:effectLst/>
                        </a:rPr>
                        <a:t> </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rgbClr val="F9E0AD"/>
                    </a:solidFill>
                  </a:tcPr>
                </a:tc>
                <a:tc>
                  <a:txBody>
                    <a:bodyPr/>
                    <a:lstStyle/>
                    <a:p>
                      <a:pPr algn="ctr">
                        <a:spcAft>
                          <a:spcPts val="0"/>
                        </a:spcAft>
                      </a:pPr>
                      <a:r>
                        <a:rPr lang="en-US" sz="1200" dirty="0">
                          <a:effectLst/>
                        </a:rPr>
                        <a:t>ТВ/ПВ</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solidFill>
                      <a:srgbClr val="F9E0AD"/>
                    </a:solidFill>
                  </a:tcPr>
                </a:tc>
                <a:tc>
                  <a:txBody>
                    <a:bodyPr/>
                    <a:lstStyle/>
                    <a:p>
                      <a:pPr marL="36195">
                        <a:spcAft>
                          <a:spcPts val="0"/>
                        </a:spcAft>
                      </a:pPr>
                      <a:r>
                        <a:rPr lang="sr-Cyrl-BA" sz="1200" dirty="0">
                          <a:effectLst/>
                        </a:rPr>
                        <a:t>Други колоквијум </a:t>
                      </a:r>
                      <a:r>
                        <a:rPr lang="sr-Latn-BA" sz="1200" dirty="0" smtClean="0">
                          <a:effectLst/>
                        </a:rPr>
                        <a:t>(06.02.2021.)</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rgbClr val="F9E0AD"/>
                    </a:solidFill>
                  </a:tcPr>
                </a:tc>
                <a:extLst>
                  <a:ext uri="{0D108BD9-81ED-4DB2-BD59-A6C34878D82A}">
                    <a16:rowId xmlns:a16="http://schemas.microsoft.com/office/drawing/2014/main" val="365275395"/>
                  </a:ext>
                </a:extLst>
              </a:tr>
            </a:tbl>
          </a:graphicData>
        </a:graphic>
      </p:graphicFrame>
      <p:sp>
        <p:nvSpPr>
          <p:cNvPr id="7" name="Rounded Rectangle 6"/>
          <p:cNvSpPr/>
          <p:nvPr/>
        </p:nvSpPr>
        <p:spPr>
          <a:xfrm>
            <a:off x="228600" y="87237"/>
            <a:ext cx="8505825" cy="439140"/>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PLAN I RASPORED VJEŽBI</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2261024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40</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
        <p:nvSpPr>
          <p:cNvPr id="3" name="Rounded Rectangle 2"/>
          <p:cNvSpPr/>
          <p:nvPr/>
        </p:nvSpPr>
        <p:spPr>
          <a:xfrm>
            <a:off x="290506" y="116631"/>
            <a:ext cx="8529242" cy="576065"/>
          </a:xfrm>
          <a:prstGeom prst="roundRect">
            <a:avLst/>
          </a:prstGeom>
          <a:gradFill>
            <a:gsLst>
              <a:gs pos="0">
                <a:schemeClr val="accent1">
                  <a:tint val="65000"/>
                  <a:lumMod val="110000"/>
                </a:schemeClr>
              </a:gs>
              <a:gs pos="86000">
                <a:schemeClr val="accent1">
                  <a:tint val="90000"/>
                </a:schemeClr>
              </a:gs>
            </a:gsLst>
          </a:gra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WORLD BANK </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4298" y="989282"/>
            <a:ext cx="584692" cy="725218"/>
          </a:xfrm>
          <a:prstGeom prst="rect">
            <a:avLst/>
          </a:prstGeom>
        </p:spPr>
      </p:pic>
      <p:sp>
        <p:nvSpPr>
          <p:cNvPr id="5" name="Title 1"/>
          <p:cNvSpPr txBox="1">
            <a:spLocks/>
          </p:cNvSpPr>
          <p:nvPr/>
        </p:nvSpPr>
        <p:spPr>
          <a:xfrm>
            <a:off x="968990" y="1203905"/>
            <a:ext cx="7915275" cy="51059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dirty="0">
                <a:solidFill>
                  <a:schemeClr val="tx1"/>
                </a:solidFill>
                <a:latin typeface="Times New Roman" panose="02020603050405020304" pitchFamily="18" charset="0"/>
                <a:cs typeface="Times New Roman" panose="02020603050405020304" pitchFamily="18" charset="0"/>
              </a:rPr>
              <a:t> </a:t>
            </a:r>
            <a:r>
              <a:rPr lang="sr-Latn-BA" sz="1800" b="1" i="1" dirty="0" smtClean="0">
                <a:solidFill>
                  <a:schemeClr val="tx1"/>
                </a:solidFill>
                <a:latin typeface="Times New Roman" panose="02020603050405020304" pitchFamily="18" charset="0"/>
                <a:cs typeface="Times New Roman" panose="02020603050405020304" pitchFamily="18" charset="0"/>
              </a:rPr>
              <a:t>Baza podataka </a:t>
            </a:r>
            <a:r>
              <a:rPr lang="sr-Latn-BA" sz="1800" b="1" i="1" dirty="0" smtClean="0">
                <a:solidFill>
                  <a:schemeClr val="tx1"/>
                </a:solidFill>
                <a:latin typeface="Times New Roman" panose="02020603050405020304" pitchFamily="18" charset="0"/>
                <a:cs typeface="Times New Roman" panose="02020603050405020304" pitchFamily="18" charset="0"/>
              </a:rPr>
              <a:t>Svjetsse </a:t>
            </a:r>
            <a:r>
              <a:rPr lang="sr-Latn-BA" sz="1800" b="1" i="1" dirty="0" smtClean="0">
                <a:solidFill>
                  <a:schemeClr val="tx1"/>
                </a:solidFill>
                <a:latin typeface="Times New Roman" panose="02020603050405020304" pitchFamily="18" charset="0"/>
                <a:cs typeface="Times New Roman" panose="02020603050405020304" pitchFamily="18" charset="0"/>
              </a:rPr>
              <a:t>banke:</a:t>
            </a:r>
          </a:p>
          <a:p>
            <a:pPr algn="just"/>
            <a:endParaRPr lang="sr-Latn-BA" sz="1800" b="1" i="1" dirty="0">
              <a:solidFill>
                <a:schemeClr val="tx1"/>
              </a:solidFill>
              <a:latin typeface="Times New Roman" panose="02020603050405020304" pitchFamily="18" charset="0"/>
              <a:cs typeface="Times New Roman" panose="02020603050405020304" pitchFamily="18" charset="0"/>
            </a:endParaRPr>
          </a:p>
          <a:p>
            <a:pPr algn="just"/>
            <a:r>
              <a:rPr lang="sr-Latn-BA" sz="1800" i="1" dirty="0" smtClean="0">
                <a:solidFill>
                  <a:schemeClr val="tx1"/>
                </a:solidFill>
                <a:latin typeface="Times New Roman" panose="02020603050405020304" pitchFamily="18" charset="0"/>
                <a:cs typeface="Times New Roman" panose="02020603050405020304" pitchFamily="18" charset="0"/>
              </a:rPr>
              <a:t>U excel fajlu  prikazani su podaci po indikatorima ...koji se mogu obraditi </a:t>
            </a:r>
            <a:endParaRPr lang="sr-Latn-BA" sz="3200" i="1" dirty="0" smtClean="0">
              <a:solidFill>
                <a:schemeClr val="tx1"/>
              </a:solidFill>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l="11150" t="1000" r="51050"/>
          <a:stretch/>
        </p:blipFill>
        <p:spPr>
          <a:xfrm rot="5400000">
            <a:off x="1091776" y="1697346"/>
            <a:ext cx="4649267" cy="5479532"/>
          </a:xfrm>
          <a:prstGeom prst="rect">
            <a:avLst/>
          </a:prstGeom>
        </p:spPr>
      </p:pic>
      <p:sp>
        <p:nvSpPr>
          <p:cNvPr id="11" name="Down Arrow 10"/>
          <p:cNvSpPr/>
          <p:nvPr/>
        </p:nvSpPr>
        <p:spPr>
          <a:xfrm rot="3149621">
            <a:off x="6022909" y="1814777"/>
            <a:ext cx="536123" cy="1666852"/>
          </a:xfrm>
          <a:prstGeom prst="down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224164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23273" y="3129396"/>
            <a:ext cx="8442036" cy="190898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4800" b="1" i="1" dirty="0" smtClean="0">
                <a:solidFill>
                  <a:schemeClr val="tx2">
                    <a:lumMod val="60000"/>
                    <a:lumOff val="40000"/>
                  </a:schemeClr>
                </a:solidFill>
                <a:latin typeface="Times New Roman" panose="02020603050405020304" pitchFamily="18" charset="0"/>
                <a:cs typeface="Times New Roman" panose="02020603050405020304" pitchFamily="18" charset="0"/>
              </a:rPr>
              <a:t>Hvala na pažnji. </a:t>
            </a:r>
            <a:endParaRPr lang="en-GB" sz="4800" b="1" i="1" dirty="0">
              <a:solidFill>
                <a:schemeClr val="tx2">
                  <a:lumMod val="60000"/>
                  <a:lumOff val="40000"/>
                </a:schemeClr>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7930" y="5139978"/>
            <a:ext cx="1793577" cy="1476081"/>
          </a:xfrm>
          <a:prstGeom prst="rect">
            <a:avLst/>
          </a:prstGeom>
        </p:spPr>
      </p:pic>
      <p:sp>
        <p:nvSpPr>
          <p:cNvPr id="3" name="Slide Number Placeholder 2"/>
          <p:cNvSpPr>
            <a:spLocks noGrp="1"/>
          </p:cNvSpPr>
          <p:nvPr>
            <p:ph type="sldNum" sz="quarter" idx="12"/>
          </p:nvPr>
        </p:nvSpPr>
        <p:spPr/>
        <p:txBody>
          <a:bodyPr/>
          <a:lstStyle/>
          <a:p>
            <a:fld id="{6D22F896-40B5-4ADD-8801-0D06FADFA095}" type="slidenum">
              <a:rPr lang="en-US" smtClean="0"/>
              <a:t>41</a:t>
            </a:fld>
            <a:endParaRPr lang="en-US" dirty="0"/>
          </a:p>
        </p:txBody>
      </p:sp>
      <p:pic>
        <p:nvPicPr>
          <p:cNvPr id="6" name="Picture 5" descr="Ekonomski_fakultet_memorandum-01"/>
          <p:cNvPicPr/>
          <p:nvPr/>
        </p:nvPicPr>
        <p:blipFill>
          <a:blip r:embed="rId3"/>
          <a:srcRect l="19667" t="3636" r="20273" b="88020"/>
          <a:stretch>
            <a:fillRect/>
          </a:stretch>
        </p:blipFill>
        <p:spPr bwMode="auto">
          <a:xfrm>
            <a:off x="1278044" y="223851"/>
            <a:ext cx="5870108" cy="954995"/>
          </a:xfrm>
          <a:prstGeom prst="rect">
            <a:avLst/>
          </a:prstGeom>
          <a:noFill/>
          <a:ln w="9525">
            <a:noFill/>
            <a:miter lim="800000"/>
            <a:headEnd/>
            <a:tailEnd/>
          </a:ln>
        </p:spPr>
      </p:pic>
    </p:spTree>
    <p:extLst>
      <p:ext uri="{BB962C8B-B14F-4D97-AF65-F5344CB8AC3E}">
        <p14:creationId xmlns:p14="http://schemas.microsoft.com/office/powerpoint/2010/main" val="23673592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647793" y="3385629"/>
            <a:ext cx="7983202" cy="2484598"/>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2400" b="1" dirty="0" smtClean="0">
                <a:solidFill>
                  <a:schemeClr val="bg2">
                    <a:lumMod val="50000"/>
                  </a:schemeClr>
                </a:solidFill>
                <a:latin typeface="Times New Roman" panose="02020603050405020304" pitchFamily="18" charset="0"/>
                <a:cs typeface="Times New Roman" panose="02020603050405020304" pitchFamily="18" charset="0"/>
              </a:rPr>
              <a:t>SVJETSKA BANKA:</a:t>
            </a:r>
          </a:p>
          <a:p>
            <a:pPr marL="342900" indent="-342900">
              <a:buFont typeface="Wingdings" panose="05000000000000000000" pitchFamily="2" charset="2"/>
              <a:buChar char="§"/>
            </a:pPr>
            <a:r>
              <a:rPr lang="sr-Latn-BA" sz="2400" b="1" dirty="0" smtClean="0">
                <a:solidFill>
                  <a:schemeClr val="bg2">
                    <a:lumMod val="50000"/>
                  </a:schemeClr>
                </a:solidFill>
                <a:latin typeface="Times New Roman" panose="02020603050405020304" pitchFamily="18" charset="0"/>
                <a:cs typeface="Times New Roman" panose="02020603050405020304" pitchFamily="18" charset="0"/>
              </a:rPr>
              <a:t>  IBRD – Međunarodna banka za obnovu i razvoj  </a:t>
            </a:r>
          </a:p>
          <a:p>
            <a:pPr marL="342900" indent="-342900">
              <a:buFont typeface="Wingdings" panose="05000000000000000000" pitchFamily="2" charset="2"/>
              <a:buChar char="§"/>
            </a:pPr>
            <a:r>
              <a:rPr lang="sr-Latn-BA" sz="2400" b="1" dirty="0" smtClean="0">
                <a:solidFill>
                  <a:schemeClr val="bg2">
                    <a:lumMod val="50000"/>
                  </a:schemeClr>
                </a:solidFill>
                <a:latin typeface="Times New Roman" panose="02020603050405020304" pitchFamily="18" charset="0"/>
                <a:cs typeface="Times New Roman" panose="02020603050405020304" pitchFamily="18" charset="0"/>
              </a:rPr>
              <a:t>  IDA – Međunarodno udruženje za razvoj </a:t>
            </a:r>
          </a:p>
          <a:p>
            <a:pPr marL="342900" indent="-342900">
              <a:buFont typeface="Wingdings" panose="05000000000000000000" pitchFamily="2" charset="2"/>
              <a:buChar char="§"/>
            </a:pPr>
            <a:r>
              <a:rPr lang="sr-Latn-BA" sz="2400" b="1" dirty="0" smtClean="0">
                <a:solidFill>
                  <a:schemeClr val="bg2">
                    <a:lumMod val="50000"/>
                  </a:schemeClr>
                </a:solidFill>
                <a:latin typeface="Times New Roman" panose="02020603050405020304" pitchFamily="18" charset="0"/>
                <a:cs typeface="Times New Roman" panose="02020603050405020304" pitchFamily="18" charset="0"/>
              </a:rPr>
              <a:t>  IFC -  Međunarodna finansijska korporacija </a:t>
            </a:r>
          </a:p>
          <a:p>
            <a:pPr marL="342900" indent="-342900">
              <a:buFont typeface="Wingdings" panose="05000000000000000000" pitchFamily="2" charset="2"/>
              <a:buChar char="§"/>
            </a:pPr>
            <a:r>
              <a:rPr lang="sr-Latn-BA" sz="2400" b="1" dirty="0" smtClean="0">
                <a:solidFill>
                  <a:schemeClr val="bg2">
                    <a:lumMod val="50000"/>
                  </a:schemeClr>
                </a:solidFill>
                <a:latin typeface="Times New Roman" panose="02020603050405020304" pitchFamily="18" charset="0"/>
                <a:cs typeface="Times New Roman" panose="02020603050405020304" pitchFamily="18" charset="0"/>
              </a:rPr>
              <a:t>  MIGA –Multilateralna agencija za garantovanje inv.</a:t>
            </a:r>
          </a:p>
          <a:p>
            <a:pPr marL="342900" indent="-342900">
              <a:buFont typeface="Wingdings" panose="05000000000000000000" pitchFamily="2" charset="2"/>
              <a:buChar char="§"/>
            </a:pPr>
            <a:r>
              <a:rPr lang="sr-Latn-BA" sz="2400" b="1" dirty="0" smtClean="0">
                <a:solidFill>
                  <a:schemeClr val="bg2">
                    <a:lumMod val="50000"/>
                  </a:schemeClr>
                </a:solidFill>
                <a:latin typeface="Times New Roman" panose="02020603050405020304" pitchFamily="18" charset="0"/>
                <a:cs typeface="Times New Roman" panose="02020603050405020304" pitchFamily="18" charset="0"/>
              </a:rPr>
              <a:t>  ISCID – Međunarodni centar za poravnanje investicijskih sporova </a:t>
            </a:r>
            <a:endParaRPr lang="sr-Latn-BA" sz="2400" b="1" dirty="0">
              <a:solidFill>
                <a:schemeClr val="bg2">
                  <a:lumMod val="50000"/>
                </a:schemeClr>
              </a:solidFill>
              <a:latin typeface="Times New Roman" panose="02020603050405020304" pitchFamily="18" charset="0"/>
              <a:cs typeface="Times New Roman" panose="02020603050405020304" pitchFamily="18" charset="0"/>
            </a:endParaRPr>
          </a:p>
          <a:p>
            <a:endParaRPr lang="sr-Latn-BA" sz="2400" b="1" dirty="0">
              <a:solidFill>
                <a:schemeClr val="bg2">
                  <a:lumMod val="75000"/>
                </a:schemeClr>
              </a:solidFill>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6D22F896-40B5-4ADD-8801-0D06FADFA095}" type="slidenum">
              <a:rPr lang="en-US" smtClean="0"/>
              <a:t>5</a:t>
            </a:fld>
            <a:endParaRPr lang="en-US" dirty="0"/>
          </a:p>
        </p:txBody>
      </p:sp>
      <p:sp>
        <p:nvSpPr>
          <p:cNvPr id="7" name="Rounded Rectangle 6"/>
          <p:cNvSpPr/>
          <p:nvPr/>
        </p:nvSpPr>
        <p:spPr>
          <a:xfrm>
            <a:off x="174036" y="349062"/>
            <a:ext cx="8510192" cy="880762"/>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sr-Latn-BA" sz="3200" b="1" dirty="0" smtClean="0">
                <a:solidFill>
                  <a:schemeClr val="bg2">
                    <a:lumMod val="25000"/>
                  </a:schemeClr>
                </a:solidFill>
                <a:latin typeface="Times New Roman" panose="02020603050405020304" pitchFamily="18" charset="0"/>
                <a:cs typeface="Times New Roman" panose="02020603050405020304" pitchFamily="18" charset="0"/>
              </a:rPr>
              <a:t>MEĐUNARODNE FINANSIJE</a:t>
            </a:r>
            <a:endParaRPr lang="en-GB" sz="32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9" name="Title 1"/>
          <p:cNvSpPr txBox="1">
            <a:spLocks/>
          </p:cNvSpPr>
          <p:nvPr/>
        </p:nvSpPr>
        <p:spPr>
          <a:xfrm>
            <a:off x="162461" y="2430796"/>
            <a:ext cx="8428216" cy="105339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3200" b="1" dirty="0" smtClean="0">
                <a:solidFill>
                  <a:schemeClr val="tx2">
                    <a:lumMod val="60000"/>
                    <a:lumOff val="40000"/>
                  </a:schemeClr>
                </a:solidFill>
                <a:latin typeface="Times New Roman" panose="02020603050405020304" pitchFamily="18" charset="0"/>
                <a:cs typeface="Times New Roman" panose="02020603050405020304" pitchFamily="18" charset="0"/>
              </a:rPr>
              <a:t>               Vježbe VII</a:t>
            </a:r>
          </a:p>
          <a:p>
            <a:r>
              <a:rPr lang="sr-Latn-BA" sz="3000" b="1" dirty="0" smtClean="0">
                <a:solidFill>
                  <a:schemeClr val="tx2">
                    <a:lumMod val="60000"/>
                    <a:lumOff val="40000"/>
                  </a:schemeClr>
                </a:solidFill>
                <a:latin typeface="Times New Roman" panose="02020603050405020304" pitchFamily="18" charset="0"/>
                <a:cs typeface="Times New Roman" panose="02020603050405020304" pitchFamily="18" charset="0"/>
              </a:rPr>
              <a:t>___________________________________________</a:t>
            </a:r>
          </a:p>
          <a:p>
            <a:endParaRPr lang="sr-Latn-BA" sz="3000" b="1" dirty="0" smtClean="0">
              <a:solidFill>
                <a:schemeClr val="tx2">
                  <a:lumMod val="60000"/>
                  <a:lumOff val="40000"/>
                </a:schemeClr>
              </a:solidFill>
              <a:latin typeface="Times New Roman" panose="02020603050405020304" pitchFamily="18" charset="0"/>
              <a:cs typeface="Times New Roman" panose="02020603050405020304" pitchFamily="18" charset="0"/>
            </a:endParaRPr>
          </a:p>
          <a:p>
            <a:endParaRPr lang="sr-Latn-BA" sz="3000" b="1" dirty="0" smtClean="0">
              <a:solidFill>
                <a:schemeClr val="tx2">
                  <a:lumMod val="60000"/>
                  <a:lumOff val="40000"/>
                </a:schemeClr>
              </a:solidFill>
              <a:latin typeface="Times New Roman" panose="02020603050405020304" pitchFamily="18" charset="0"/>
              <a:cs typeface="Times New Roman" panose="02020603050405020304" pitchFamily="18" charset="0"/>
            </a:endParaRPr>
          </a:p>
          <a:p>
            <a:r>
              <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rPr>
              <a:t> </a:t>
            </a:r>
          </a:p>
          <a:p>
            <a:endPar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04" y="2089936"/>
            <a:ext cx="1366442" cy="1124557"/>
          </a:xfrm>
          <a:prstGeom prst="rect">
            <a:avLst/>
          </a:prstGeom>
        </p:spPr>
      </p:pic>
      <p:sp>
        <p:nvSpPr>
          <p:cNvPr id="12" name="Title 1"/>
          <p:cNvSpPr txBox="1">
            <a:spLocks/>
          </p:cNvSpPr>
          <p:nvPr/>
        </p:nvSpPr>
        <p:spPr>
          <a:xfrm>
            <a:off x="5396585" y="5870227"/>
            <a:ext cx="3121458" cy="86011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m</a:t>
            </a:r>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r Dragana-Vujičić Stefanović, </a:t>
            </a:r>
          </a:p>
          <a:p>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Viši asistent </a:t>
            </a:r>
          </a:p>
          <a:p>
            <a:r>
              <a:rPr lang="sr-Latn-BA" sz="2400" b="1"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29132" y="3429000"/>
            <a:ext cx="318488" cy="395034"/>
          </a:xfrm>
          <a:prstGeom prst="rect">
            <a:avLst/>
          </a:prstGeom>
        </p:spPr>
      </p:pic>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60032" y="3429000"/>
            <a:ext cx="318488" cy="395034"/>
          </a:xfrm>
          <a:prstGeom prst="rect">
            <a:avLst/>
          </a:prstGeom>
        </p:spPr>
      </p:pic>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90932" y="3429000"/>
            <a:ext cx="318488" cy="395034"/>
          </a:xfrm>
          <a:prstGeom prst="rect">
            <a:avLst/>
          </a:prstGeom>
        </p:spPr>
      </p:pic>
    </p:spTree>
    <p:extLst>
      <p:ext uri="{BB962C8B-B14F-4D97-AF65-F5344CB8AC3E}">
        <p14:creationId xmlns:p14="http://schemas.microsoft.com/office/powerpoint/2010/main" val="17885235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
        <p:nvSpPr>
          <p:cNvPr id="3" name="Rounded Rectangle 2"/>
          <p:cNvSpPr/>
          <p:nvPr/>
        </p:nvSpPr>
        <p:spPr>
          <a:xfrm>
            <a:off x="300978" y="320047"/>
            <a:ext cx="8529242" cy="542632"/>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Grupa svjetske banke </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3563888" y="1304764"/>
            <a:ext cx="5184576" cy="1224136"/>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b="1" dirty="0" smtClean="0">
                <a:solidFill>
                  <a:schemeClr val="tx1">
                    <a:lumMod val="65000"/>
                    <a:lumOff val="35000"/>
                  </a:schemeClr>
                </a:solidFill>
                <a:latin typeface="Times New Roman" panose="02020603050405020304" pitchFamily="18" charset="0"/>
                <a:cs typeface="Times New Roman" panose="02020603050405020304" pitchFamily="18" charset="0"/>
              </a:rPr>
              <a:t>Svjetska banka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(Worls Bank) je međunarodna organizacija osnovana 1944.godine. Od tada pa do danas Svjetska banka se proširila iz jedne institucije u </a:t>
            </a:r>
            <a:r>
              <a:rPr lang="sr-Latn-BA" sz="1800" b="1" dirty="0" smtClean="0">
                <a:solidFill>
                  <a:schemeClr val="tx1">
                    <a:lumMod val="65000"/>
                    <a:lumOff val="35000"/>
                  </a:schemeClr>
                </a:solidFill>
                <a:latin typeface="Times New Roman" panose="02020603050405020304" pitchFamily="18" charset="0"/>
                <a:cs typeface="Times New Roman" panose="02020603050405020304" pitchFamily="18" charset="0"/>
              </a:rPr>
              <a:t>blisko povezanu grupu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od </a:t>
            </a:r>
            <a:r>
              <a:rPr lang="sr-Latn-BA" sz="1800" b="1" dirty="0" smtClean="0">
                <a:solidFill>
                  <a:schemeClr val="tx1">
                    <a:lumMod val="65000"/>
                    <a:lumOff val="35000"/>
                  </a:schemeClr>
                </a:solidFill>
                <a:latin typeface="Times New Roman" panose="02020603050405020304" pitchFamily="18" charset="0"/>
                <a:cs typeface="Times New Roman" panose="02020603050405020304" pitchFamily="18" charset="0"/>
              </a:rPr>
              <a:t>5 razvojnih institucija</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3200" dirty="0">
              <a:solidFill>
                <a:schemeClr val="tx1">
                  <a:lumMod val="65000"/>
                  <a:lumOff val="35000"/>
                </a:schemeClr>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endParaRPr lang="sr-Latn-BA" sz="1800" b="1" i="1"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endParaRPr lang="sr-Latn-BA" sz="1800" b="1" i="1"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      </a:t>
            </a:r>
          </a:p>
        </p:txBody>
      </p:sp>
      <p:pic>
        <p:nvPicPr>
          <p:cNvPr id="10" name="Picture 9"/>
          <p:cNvPicPr>
            <a:picLocks noChangeAspect="1"/>
          </p:cNvPicPr>
          <p:nvPr/>
        </p:nvPicPr>
        <p:blipFill>
          <a:blip r:embed="rId2"/>
          <a:stretch>
            <a:fillRect/>
          </a:stretch>
        </p:blipFill>
        <p:spPr>
          <a:xfrm>
            <a:off x="377845" y="1196752"/>
            <a:ext cx="2970019" cy="720080"/>
          </a:xfrm>
          <a:prstGeom prst="rect">
            <a:avLst/>
          </a:prstGeom>
        </p:spPr>
      </p:pic>
      <p:pic>
        <p:nvPicPr>
          <p:cNvPr id="11" name="Picture 10"/>
          <p:cNvPicPr>
            <a:picLocks noChangeAspect="1"/>
          </p:cNvPicPr>
          <p:nvPr/>
        </p:nvPicPr>
        <p:blipFill rotWithShape="1">
          <a:blip r:embed="rId3" cstate="print">
            <a:extLst>
              <a:ext uri="{28A0092B-C50C-407E-A947-70E740481C1C}">
                <a14:useLocalDpi xmlns:a14="http://schemas.microsoft.com/office/drawing/2010/main" val="0"/>
              </a:ext>
            </a:extLst>
          </a:blip>
          <a:srcRect l="8263" t="32500" r="6688" b="39500"/>
          <a:stretch/>
        </p:blipFill>
        <p:spPr>
          <a:xfrm>
            <a:off x="611560" y="2888940"/>
            <a:ext cx="7554901" cy="1080120"/>
          </a:xfrm>
          <a:prstGeom prst="rect">
            <a:avLst/>
          </a:prstGeom>
        </p:spPr>
      </p:pic>
      <p:sp>
        <p:nvSpPr>
          <p:cNvPr id="12" name="Title 1"/>
          <p:cNvSpPr txBox="1">
            <a:spLocks/>
          </p:cNvSpPr>
          <p:nvPr/>
        </p:nvSpPr>
        <p:spPr>
          <a:xfrm>
            <a:off x="179511" y="4149080"/>
            <a:ext cx="8674973" cy="2592288"/>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Na Međunarodnoj monetarnoj i finansijskoj konferenenciji u Breton-vudsu održanoj jula 1944.godine, uz učešće 44 zemlje odlučeno je da se osnuje:</a:t>
            </a:r>
          </a:p>
          <a:p>
            <a:pPr marL="285750" indent="-285750" algn="just">
              <a:buFont typeface="Wingdings" panose="05000000000000000000" pitchFamily="2" charset="2"/>
              <a:buChar char="Ø"/>
            </a:pP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Međunarodni monetarni fond i </a:t>
            </a:r>
          </a:p>
          <a:p>
            <a:pPr marL="285750" indent="-285750" algn="just">
              <a:buFont typeface="Wingdings" panose="05000000000000000000" pitchFamily="2" charset="2"/>
              <a:buChar char="Ø"/>
            </a:pP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Međunarodna banka za obnovu i razvoj. </a:t>
            </a:r>
          </a:p>
          <a:p>
            <a:pPr algn="just"/>
            <a:endPar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Njihov zadatak je da obezbjede </a:t>
            </a:r>
            <a:r>
              <a:rPr lang="sr-Latn-BA" sz="1800" b="1" dirty="0" smtClean="0">
                <a:solidFill>
                  <a:schemeClr val="tx1">
                    <a:lumMod val="65000"/>
                    <a:lumOff val="35000"/>
                  </a:schemeClr>
                </a:solidFill>
                <a:latin typeface="Times New Roman" panose="02020603050405020304" pitchFamily="18" charset="0"/>
                <a:cs typeface="Times New Roman" panose="02020603050405020304" pitchFamily="18" charset="0"/>
              </a:rPr>
              <a:t>međunarodnu i finansijsku saradnju</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a:t>
            </a:r>
          </a:p>
          <a:p>
            <a:pPr marL="285750" indent="-285750" algn="just">
              <a:buFontTx/>
              <a:buChar char="-"/>
            </a:pP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Prva u oblasti međunarodnih plaćanja, deviznih kurseva i pružanje pomoći za otklanjanje kratkoročnih neravnoteža u platnom bilansu , </a:t>
            </a:r>
          </a:p>
          <a:p>
            <a:pPr marL="285750" indent="-285750" algn="just">
              <a:buFontTx/>
              <a:buChar char="-"/>
            </a:pP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a druga u oblasti srednjoročnog i dugoročnog finansiranja. </a:t>
            </a:r>
          </a:p>
          <a:p>
            <a:pPr algn="just"/>
            <a:endPar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endParaRPr>
          </a:p>
          <a:p>
            <a:pPr algn="just"/>
            <a:endParaRPr lang="sr-Latn-BA" sz="1800" i="1"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endParaRPr lang="sr-Latn-BA" sz="1800" b="1" i="1"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0468404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
        <p:nvSpPr>
          <p:cNvPr id="3" name="Title 1"/>
          <p:cNvSpPr txBox="1">
            <a:spLocks/>
          </p:cNvSpPr>
          <p:nvPr/>
        </p:nvSpPr>
        <p:spPr>
          <a:xfrm>
            <a:off x="4971235" y="3519008"/>
            <a:ext cx="2265061" cy="39604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Se zajednički nazivaju </a:t>
            </a:r>
            <a:endParaRPr lang="sr-Latn-BA" sz="1800" i="1"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endParaRPr lang="sr-Latn-BA" sz="1800" b="1" i="1"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      </a:t>
            </a:r>
          </a:p>
        </p:txBody>
      </p:sp>
      <p:sp>
        <p:nvSpPr>
          <p:cNvPr id="4" name="Rounded Rectangle 3"/>
          <p:cNvSpPr/>
          <p:nvPr/>
        </p:nvSpPr>
        <p:spPr>
          <a:xfrm>
            <a:off x="300978" y="320047"/>
            <a:ext cx="8529242" cy="542632"/>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Grupa svjetske banke </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5" name="Title 1"/>
          <p:cNvSpPr txBox="1">
            <a:spLocks/>
          </p:cNvSpPr>
          <p:nvPr/>
        </p:nvSpPr>
        <p:spPr>
          <a:xfrm>
            <a:off x="155247" y="1124744"/>
            <a:ext cx="8674973" cy="1656184"/>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Pod okriljem </a:t>
            </a:r>
            <a:r>
              <a:rPr lang="sr-Latn-BA" sz="1800" b="1" dirty="0" smtClean="0">
                <a:solidFill>
                  <a:schemeClr val="tx1">
                    <a:lumMod val="65000"/>
                    <a:lumOff val="35000"/>
                  </a:schemeClr>
                </a:solidFill>
                <a:latin typeface="Times New Roman" panose="02020603050405020304" pitchFamily="18" charset="0"/>
                <a:cs typeface="Times New Roman" panose="02020603050405020304" pitchFamily="18" charset="0"/>
              </a:rPr>
              <a:t>Međunarodne banke za obnovu i razvoj (IBRD)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formirane su kasnije afilijacije: </a:t>
            </a:r>
          </a:p>
          <a:p>
            <a:pPr algn="just"/>
            <a:r>
              <a:rPr lang="sr-Latn-BA" sz="1800" i="1"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800" i="1" dirty="0" smtClean="0">
                <a:solidFill>
                  <a:schemeClr val="tx1">
                    <a:lumMod val="65000"/>
                    <a:lumOff val="35000"/>
                  </a:schemeClr>
                </a:solidFill>
                <a:latin typeface="Times New Roman" panose="02020603050405020304" pitchFamily="18" charset="0"/>
                <a:cs typeface="Times New Roman" panose="02020603050405020304" pitchFamily="18" charset="0"/>
              </a:rPr>
              <a:t>   1. </a:t>
            </a: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Međunarodna finansijska korporacija (IFC) </a:t>
            </a:r>
            <a:r>
              <a:rPr lang="sr-Latn-BA" sz="1800" i="1" dirty="0" smtClean="0">
                <a:solidFill>
                  <a:schemeClr val="tx1">
                    <a:lumMod val="65000"/>
                    <a:lumOff val="35000"/>
                  </a:schemeClr>
                </a:solidFill>
                <a:latin typeface="Times New Roman" panose="02020603050405020304" pitchFamily="18" charset="0"/>
                <a:cs typeface="Times New Roman" panose="02020603050405020304" pitchFamily="18" charset="0"/>
              </a:rPr>
              <a:t>1956.godine, </a:t>
            </a:r>
          </a:p>
          <a:p>
            <a:pPr algn="just"/>
            <a:r>
              <a:rPr lang="sr-Latn-BA" sz="1800" i="1"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800" i="1" dirty="0" smtClean="0">
                <a:solidFill>
                  <a:schemeClr val="tx1">
                    <a:lumMod val="65000"/>
                    <a:lumOff val="35000"/>
                  </a:schemeClr>
                </a:solidFill>
                <a:latin typeface="Times New Roman" panose="02020603050405020304" pitchFamily="18" charset="0"/>
                <a:cs typeface="Times New Roman" panose="02020603050405020304" pitchFamily="18" charset="0"/>
              </a:rPr>
              <a:t>   2. </a:t>
            </a: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Međunarodno udruženje za ravoj (IDA</a:t>
            </a:r>
            <a:r>
              <a:rPr lang="sr-Latn-BA" sz="1800" i="1" dirty="0" smtClean="0">
                <a:solidFill>
                  <a:schemeClr val="tx1">
                    <a:lumMod val="65000"/>
                    <a:lumOff val="35000"/>
                  </a:schemeClr>
                </a:solidFill>
                <a:latin typeface="Times New Roman" panose="02020603050405020304" pitchFamily="18" charset="0"/>
                <a:cs typeface="Times New Roman" panose="02020603050405020304" pitchFamily="18" charset="0"/>
              </a:rPr>
              <a:t>) 1960.godine, </a:t>
            </a:r>
          </a:p>
          <a:p>
            <a:pPr algn="just"/>
            <a:r>
              <a:rPr lang="sr-Latn-BA" sz="1800" i="1"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800" i="1" dirty="0" smtClean="0">
                <a:solidFill>
                  <a:schemeClr val="tx1">
                    <a:lumMod val="65000"/>
                    <a:lumOff val="35000"/>
                  </a:schemeClr>
                </a:solidFill>
                <a:latin typeface="Times New Roman" panose="02020603050405020304" pitchFamily="18" charset="0"/>
                <a:cs typeface="Times New Roman" panose="02020603050405020304" pitchFamily="18" charset="0"/>
              </a:rPr>
              <a:t>   3. </a:t>
            </a: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Multilateralna agencija za garantovanje investicija (MIGA) </a:t>
            </a:r>
            <a:r>
              <a:rPr lang="sr-Latn-BA" sz="1800" i="1" dirty="0" smtClean="0">
                <a:solidFill>
                  <a:schemeClr val="tx1">
                    <a:lumMod val="65000"/>
                    <a:lumOff val="35000"/>
                  </a:schemeClr>
                </a:solidFill>
                <a:latin typeface="Times New Roman" panose="02020603050405020304" pitchFamily="18" charset="0"/>
                <a:cs typeface="Times New Roman" panose="02020603050405020304" pitchFamily="18" charset="0"/>
              </a:rPr>
              <a:t>1985.godine i </a:t>
            </a:r>
          </a:p>
          <a:p>
            <a:pPr algn="just"/>
            <a:r>
              <a:rPr lang="sr-Latn-BA" sz="1800" i="1"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800" i="1" dirty="0" smtClean="0">
                <a:solidFill>
                  <a:schemeClr val="tx1">
                    <a:lumMod val="65000"/>
                    <a:lumOff val="35000"/>
                  </a:schemeClr>
                </a:solidFill>
                <a:latin typeface="Times New Roman" panose="02020603050405020304" pitchFamily="18" charset="0"/>
                <a:cs typeface="Times New Roman" panose="02020603050405020304" pitchFamily="18" charset="0"/>
              </a:rPr>
              <a:t>   4. </a:t>
            </a: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Međunarodni centar za rješavanje privrednih sporova 1966.godine </a:t>
            </a:r>
            <a:r>
              <a:rPr lang="sr-Latn-BA" sz="1800" i="1" dirty="0" smtClean="0">
                <a:solidFill>
                  <a:schemeClr val="tx1">
                    <a:lumMod val="65000"/>
                    <a:lumOff val="35000"/>
                  </a:schemeClr>
                </a:solidFill>
                <a:latin typeface="Times New Roman" panose="02020603050405020304" pitchFamily="18" charset="0"/>
                <a:cs typeface="Times New Roman" panose="02020603050405020304" pitchFamily="18" charset="0"/>
              </a:rPr>
              <a:t>(ICSID). </a:t>
            </a:r>
            <a:endParaRPr lang="sr-Latn-BA" sz="1800" i="1"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endParaRPr lang="sr-Latn-BA" sz="1800" b="1" i="1"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      </a:t>
            </a:r>
          </a:p>
        </p:txBody>
      </p:sp>
      <p:sp>
        <p:nvSpPr>
          <p:cNvPr id="6" name="Rounded Rectangle 5"/>
          <p:cNvSpPr/>
          <p:nvPr/>
        </p:nvSpPr>
        <p:spPr>
          <a:xfrm>
            <a:off x="611560" y="3212976"/>
            <a:ext cx="3960440" cy="50405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rPr>
              <a:t>Međunarodna banka za obnovu i razvoj (IBRD) </a:t>
            </a:r>
            <a:endParaRPr lang="en-GB" dirty="0">
              <a:solidFill>
                <a:schemeClr val="tx1"/>
              </a:solidFill>
            </a:endParaRPr>
          </a:p>
        </p:txBody>
      </p:sp>
      <p:sp>
        <p:nvSpPr>
          <p:cNvPr id="7" name="Rounded Rectangle 6"/>
          <p:cNvSpPr/>
          <p:nvPr/>
        </p:nvSpPr>
        <p:spPr>
          <a:xfrm>
            <a:off x="605159" y="3811657"/>
            <a:ext cx="3960440" cy="55344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rPr>
              <a:t>Međunarodno udruženje za ravoj (IDA) </a:t>
            </a:r>
            <a:endParaRPr lang="en-GB" dirty="0">
              <a:solidFill>
                <a:schemeClr val="tx1"/>
              </a:solidFill>
            </a:endParaRPr>
          </a:p>
        </p:txBody>
      </p:sp>
      <p:sp>
        <p:nvSpPr>
          <p:cNvPr id="8" name="Rounded Rectangle 7"/>
          <p:cNvSpPr/>
          <p:nvPr/>
        </p:nvSpPr>
        <p:spPr>
          <a:xfrm>
            <a:off x="7236296" y="3415683"/>
            <a:ext cx="1443351" cy="60269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Svjetska banka </a:t>
            </a:r>
            <a:endParaRPr lang="en-GB" dirty="0"/>
          </a:p>
        </p:txBody>
      </p:sp>
      <p:sp>
        <p:nvSpPr>
          <p:cNvPr id="9" name="Right Brace 8"/>
          <p:cNvSpPr/>
          <p:nvPr/>
        </p:nvSpPr>
        <p:spPr>
          <a:xfrm>
            <a:off x="4644008" y="3104962"/>
            <a:ext cx="216024" cy="1368154"/>
          </a:xfrm>
          <a:prstGeom prst="rightBrace">
            <a:avLst/>
          </a:prstGeom>
          <a:ln w="38100"/>
        </p:spPr>
        <p:style>
          <a:lnRef idx="1">
            <a:schemeClr val="accent6"/>
          </a:lnRef>
          <a:fillRef idx="0">
            <a:schemeClr val="accent6"/>
          </a:fillRef>
          <a:effectRef idx="0">
            <a:schemeClr val="accent6"/>
          </a:effectRef>
          <a:fontRef idx="minor">
            <a:schemeClr val="tx1"/>
          </a:fontRef>
        </p:style>
        <p:txBody>
          <a:bodyPr rtlCol="0" anchor="ctr"/>
          <a:lstStyle/>
          <a:p>
            <a:pPr algn="ctr"/>
            <a:endParaRPr lang="en-GB"/>
          </a:p>
        </p:txBody>
      </p:sp>
      <p:sp>
        <p:nvSpPr>
          <p:cNvPr id="10" name="Rounded Rectangle 9"/>
          <p:cNvSpPr/>
          <p:nvPr/>
        </p:nvSpPr>
        <p:spPr>
          <a:xfrm>
            <a:off x="619056" y="4517928"/>
            <a:ext cx="3960440" cy="50405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solidFill>
                  <a:schemeClr val="tx1"/>
                </a:solidFill>
              </a:rPr>
              <a:t>Međunarodna finansijska korporacija (IFC)</a:t>
            </a:r>
            <a:endParaRPr lang="en-GB" dirty="0">
              <a:solidFill>
                <a:schemeClr val="tx1"/>
              </a:solidFill>
            </a:endParaRPr>
          </a:p>
        </p:txBody>
      </p:sp>
      <p:sp>
        <p:nvSpPr>
          <p:cNvPr id="11" name="Rounded Rectangle 10"/>
          <p:cNvSpPr/>
          <p:nvPr/>
        </p:nvSpPr>
        <p:spPr>
          <a:xfrm>
            <a:off x="605159" y="5112583"/>
            <a:ext cx="3960440" cy="50405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solidFill>
                  <a:schemeClr val="tx1"/>
                </a:solidFill>
              </a:rPr>
              <a:t>Multilateralna agencija za garantovanje investicija (MIGA) </a:t>
            </a:r>
            <a:endParaRPr lang="en-GB" dirty="0">
              <a:solidFill>
                <a:schemeClr val="tx1"/>
              </a:solidFill>
            </a:endParaRPr>
          </a:p>
        </p:txBody>
      </p:sp>
      <p:sp>
        <p:nvSpPr>
          <p:cNvPr id="12" name="Rounded Rectangle 11"/>
          <p:cNvSpPr/>
          <p:nvPr/>
        </p:nvSpPr>
        <p:spPr>
          <a:xfrm>
            <a:off x="611560" y="5679774"/>
            <a:ext cx="3954039" cy="77784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solidFill>
                  <a:schemeClr val="tx1"/>
                </a:solidFill>
              </a:rPr>
              <a:t>Međunarodni centar za rješavanje privrednih sporova 1966.godine (</a:t>
            </a:r>
            <a:r>
              <a:rPr lang="sr-Latn-BA" dirty="0" smtClean="0">
                <a:solidFill>
                  <a:schemeClr val="tx1"/>
                </a:solidFill>
              </a:rPr>
              <a:t>ICSID)</a:t>
            </a:r>
            <a:endParaRPr lang="en-GB" dirty="0">
              <a:solidFill>
                <a:schemeClr val="tx1"/>
              </a:solidFill>
            </a:endParaRPr>
          </a:p>
        </p:txBody>
      </p:sp>
      <p:sp>
        <p:nvSpPr>
          <p:cNvPr id="13" name="Right Brace 12"/>
          <p:cNvSpPr/>
          <p:nvPr/>
        </p:nvSpPr>
        <p:spPr>
          <a:xfrm>
            <a:off x="4860032" y="3212976"/>
            <a:ext cx="216024" cy="3244646"/>
          </a:xfrm>
          <a:prstGeom prst="rightBrace">
            <a:avLst/>
          </a:prstGeom>
          <a:ln w="38100"/>
        </p:spPr>
        <p:style>
          <a:lnRef idx="1">
            <a:schemeClr val="accent6"/>
          </a:lnRef>
          <a:fillRef idx="0">
            <a:schemeClr val="accent6"/>
          </a:fillRef>
          <a:effectRef idx="0">
            <a:schemeClr val="accent6"/>
          </a:effectRef>
          <a:fontRef idx="minor">
            <a:schemeClr val="tx1"/>
          </a:fontRef>
        </p:style>
        <p:txBody>
          <a:bodyPr rtlCol="0" anchor="ctr"/>
          <a:lstStyle/>
          <a:p>
            <a:pPr algn="ctr"/>
            <a:endParaRPr lang="en-GB"/>
          </a:p>
        </p:txBody>
      </p:sp>
      <p:sp>
        <p:nvSpPr>
          <p:cNvPr id="14" name="Rounded Rectangle 13"/>
          <p:cNvSpPr/>
          <p:nvPr/>
        </p:nvSpPr>
        <p:spPr>
          <a:xfrm>
            <a:off x="5321611" y="4533950"/>
            <a:ext cx="1986693" cy="60269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Grupa Svjetske banke </a:t>
            </a:r>
            <a:endParaRPr lang="en-GB" dirty="0"/>
          </a:p>
        </p:txBody>
      </p:sp>
    </p:spTree>
    <p:extLst>
      <p:ext uri="{BB962C8B-B14F-4D97-AF65-F5344CB8AC3E}">
        <p14:creationId xmlns:p14="http://schemas.microsoft.com/office/powerpoint/2010/main" val="22745801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
        <p:nvSpPr>
          <p:cNvPr id="3" name="Rounded Rectangle 2"/>
          <p:cNvSpPr/>
          <p:nvPr/>
        </p:nvSpPr>
        <p:spPr>
          <a:xfrm>
            <a:off x="300978" y="320047"/>
            <a:ext cx="8529242" cy="542632"/>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Grupa svjetske banke </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593880" y="1118510"/>
            <a:ext cx="3240360" cy="720080"/>
          </a:xfrm>
          <a:prstGeom prst="rect">
            <a:avLst/>
          </a:prstGeom>
        </p:spPr>
      </p:pic>
      <p:sp>
        <p:nvSpPr>
          <p:cNvPr id="5" name="Rounded Rectangle 4"/>
          <p:cNvSpPr/>
          <p:nvPr/>
        </p:nvSpPr>
        <p:spPr>
          <a:xfrm>
            <a:off x="4355976" y="1340768"/>
            <a:ext cx="2736304" cy="576064"/>
          </a:xfrm>
          <a:prstGeom prst="roundRect">
            <a:avLst/>
          </a:prstGeom>
          <a:solidFill>
            <a:schemeClr val="bg1"/>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rPr>
              <a:t>189 zemalja članica  </a:t>
            </a:r>
            <a:endParaRPr lang="en-GB" dirty="0">
              <a:solidFill>
                <a:schemeClr val="tx1"/>
              </a:solidFill>
            </a:endParaRPr>
          </a:p>
        </p:txBody>
      </p:sp>
      <p:sp>
        <p:nvSpPr>
          <p:cNvPr id="7" name="Rounded Rectangle 6"/>
          <p:cNvSpPr/>
          <p:nvPr/>
        </p:nvSpPr>
        <p:spPr>
          <a:xfrm>
            <a:off x="5868144" y="2016298"/>
            <a:ext cx="2736304" cy="57606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rPr>
              <a:t>Osoblje iz više od 170 zemalja </a:t>
            </a:r>
            <a:endParaRPr lang="en-GB" dirty="0">
              <a:solidFill>
                <a:schemeClr val="tx1"/>
              </a:solidFill>
            </a:endParaRPr>
          </a:p>
        </p:txBody>
      </p:sp>
      <p:sp>
        <p:nvSpPr>
          <p:cNvPr id="8" name="Rounded Rectangle 7"/>
          <p:cNvSpPr/>
          <p:nvPr/>
        </p:nvSpPr>
        <p:spPr>
          <a:xfrm>
            <a:off x="4329728" y="2684767"/>
            <a:ext cx="2736304" cy="576064"/>
          </a:xfrm>
          <a:prstGeom prst="round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rPr>
              <a:t>Kancelarije na preko 130 lokacija </a:t>
            </a:r>
            <a:endParaRPr lang="en-GB" dirty="0">
              <a:solidFill>
                <a:schemeClr val="tx1"/>
              </a:solidFill>
            </a:endParaRPr>
          </a:p>
        </p:txBody>
      </p:sp>
      <p:sp>
        <p:nvSpPr>
          <p:cNvPr id="9" name="Rounded Rectangle 8"/>
          <p:cNvSpPr/>
          <p:nvPr/>
        </p:nvSpPr>
        <p:spPr>
          <a:xfrm>
            <a:off x="576359" y="2852936"/>
            <a:ext cx="3022730" cy="576064"/>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rPr>
              <a:t>Jedinstveno globalno partnerstvo </a:t>
            </a:r>
            <a:endParaRPr lang="en-GB" dirty="0">
              <a:solidFill>
                <a:schemeClr val="tx1"/>
              </a:solidFill>
            </a:endParaRPr>
          </a:p>
        </p:txBody>
      </p:sp>
      <p:sp>
        <p:nvSpPr>
          <p:cNvPr id="10" name="Down Arrow 9"/>
          <p:cNvSpPr/>
          <p:nvPr/>
        </p:nvSpPr>
        <p:spPr>
          <a:xfrm>
            <a:off x="2100836" y="1916832"/>
            <a:ext cx="864096" cy="96344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ounded Rectangle 10"/>
          <p:cNvSpPr/>
          <p:nvPr/>
        </p:nvSpPr>
        <p:spPr>
          <a:xfrm>
            <a:off x="434813" y="3690460"/>
            <a:ext cx="8261572" cy="114308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sr-Latn-BA" dirty="0" smtClean="0">
                <a:solidFill>
                  <a:schemeClr val="tx1"/>
                </a:solidFill>
                <a:latin typeface="Times New Roman" panose="02020603050405020304" pitchFamily="18" charset="0"/>
                <a:cs typeface="Times New Roman" panose="02020603050405020304" pitchFamily="18" charset="0"/>
              </a:rPr>
              <a:t>Grupa Svjetkse banke predstavlja </a:t>
            </a:r>
            <a:r>
              <a:rPr lang="sr-Latn-BA" b="1" i="1" dirty="0" smtClean="0">
                <a:solidFill>
                  <a:schemeClr val="tx1"/>
                </a:solidFill>
                <a:latin typeface="Times New Roman" panose="02020603050405020304" pitchFamily="18" charset="0"/>
                <a:cs typeface="Times New Roman" panose="02020603050405020304" pitchFamily="18" charset="0"/>
              </a:rPr>
              <a:t>jedinstveno globalno partnerstvo</a:t>
            </a:r>
            <a:r>
              <a:rPr lang="sr-Latn-BA" dirty="0" smtClean="0">
                <a:solidFill>
                  <a:schemeClr val="tx1"/>
                </a:solidFill>
                <a:latin typeface="Times New Roman" panose="02020603050405020304" pitchFamily="18" charset="0"/>
                <a:cs typeface="Times New Roman" panose="02020603050405020304" pitchFamily="18" charset="0"/>
              </a:rPr>
              <a:t>: pet institucija koje rade na održivim rješenjima koja smanjuju siromaštvo i grade zajednički prosperitet u zemljalma u razvoju</a:t>
            </a:r>
            <a:r>
              <a:rPr lang="sr-Latn-BA" dirty="0" smtClean="0">
                <a:solidFill>
                  <a:schemeClr val="tx1"/>
                </a:solidFill>
              </a:rPr>
              <a:t>. </a:t>
            </a:r>
            <a:endParaRPr lang="en-GB" dirty="0">
              <a:solidFill>
                <a:schemeClr val="tx1"/>
              </a:solidFill>
            </a:endParaRPr>
          </a:p>
        </p:txBody>
      </p:sp>
      <p:sp>
        <p:nvSpPr>
          <p:cNvPr id="12" name="Title 1"/>
          <p:cNvSpPr txBox="1">
            <a:spLocks/>
          </p:cNvSpPr>
          <p:nvPr/>
        </p:nvSpPr>
        <p:spPr>
          <a:xfrm>
            <a:off x="107030" y="5251088"/>
            <a:ext cx="8723190" cy="835789"/>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Grupa svjetske banke </a:t>
            </a:r>
            <a:r>
              <a:rPr lang="sr-Latn-BA" sz="1800" b="1" dirty="0" smtClean="0">
                <a:solidFill>
                  <a:schemeClr val="tx1">
                    <a:lumMod val="65000"/>
                    <a:lumOff val="35000"/>
                  </a:schemeClr>
                </a:solidFill>
                <a:latin typeface="Times New Roman" panose="02020603050405020304" pitchFamily="18" charset="0"/>
                <a:cs typeface="Times New Roman" panose="02020603050405020304" pitchFamily="18" charset="0"/>
              </a:rPr>
              <a:t>jedan je od najvećih svjetskih izvora finansiranja i znanja za zemlje u razvoju</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Njenih 5 institucija ima cilj smanjenje siromaštva, i povećanje zajedničkog prosperiteta i promocija održivog razvoja.  </a:t>
            </a:r>
            <a:endParaRPr lang="sr-Latn-BA" sz="3200" dirty="0">
              <a:solidFill>
                <a:schemeClr val="tx1">
                  <a:lumMod val="65000"/>
                  <a:lumOff val="35000"/>
                </a:schemeClr>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endParaRPr lang="sr-Latn-BA" sz="1800" b="1" i="1"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endParaRPr lang="sr-Latn-BA" sz="1800" b="1" i="1"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3450588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
        <p:nvSpPr>
          <p:cNvPr id="3" name="Rounded Rectangle 2"/>
          <p:cNvSpPr/>
          <p:nvPr/>
        </p:nvSpPr>
        <p:spPr>
          <a:xfrm>
            <a:off x="307379" y="163976"/>
            <a:ext cx="8529242" cy="542632"/>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Grupa svjetske banke </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5" name="Content Placeholder 2"/>
          <p:cNvSpPr txBox="1">
            <a:spLocks/>
          </p:cNvSpPr>
          <p:nvPr/>
        </p:nvSpPr>
        <p:spPr>
          <a:xfrm>
            <a:off x="263517" y="1288273"/>
            <a:ext cx="8280920" cy="1479349"/>
          </a:xfrm>
          <a:prstGeom prst="rect">
            <a:avLst/>
          </a:prstGeom>
        </p:spPr>
        <p:txBody>
          <a:bodyPr>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ru-RU" dirty="0" smtClean="0">
                <a:latin typeface="Times New Roman" pitchFamily="18" charset="0"/>
                <a:cs typeface="Times New Roman" pitchFamily="18" charset="0"/>
              </a:rPr>
              <a:t>1. </a:t>
            </a:r>
            <a:r>
              <a:rPr lang="en-US" dirty="0" smtClean="0">
                <a:latin typeface="Times New Roman" pitchFamily="18" charset="0"/>
                <a:cs typeface="Times New Roman" pitchFamily="18" charset="0"/>
              </a:rPr>
              <a:t>zaustaviti</a:t>
            </a:r>
            <a:r>
              <a:rPr lang="ru-RU"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ekstremno</a:t>
            </a:r>
            <a:r>
              <a:rPr lang="ru-RU"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siromaštvo</a:t>
            </a:r>
            <a:r>
              <a:rPr lang="ru-RU" dirty="0" smtClean="0">
                <a:latin typeface="Times New Roman" pitchFamily="18" charset="0"/>
                <a:cs typeface="Times New Roman" pitchFamily="18" charset="0"/>
              </a:rPr>
              <a:t> ( </a:t>
            </a:r>
            <a:r>
              <a:rPr lang="sr-Latn-BA" dirty="0">
                <a:latin typeface="Times New Roman" pitchFamily="18" charset="0"/>
                <a:cs typeface="Times New Roman" pitchFamily="18" charset="0"/>
              </a:rPr>
              <a:t>s</a:t>
            </a:r>
            <a:r>
              <a:rPr lang="en-US" dirty="0" err="1" smtClean="0">
                <a:latin typeface="Times New Roman" pitchFamily="18" charset="0"/>
                <a:cs typeface="Times New Roman" pitchFamily="18" charset="0"/>
              </a:rPr>
              <a:t>manjivanjem</a:t>
            </a:r>
            <a:r>
              <a:rPr lang="ru-RU"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udela</a:t>
            </a:r>
            <a:r>
              <a:rPr lang="ru-RU"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globalne</a:t>
            </a:r>
            <a:r>
              <a:rPr lang="ru-RU"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populacije</a:t>
            </a:r>
            <a:r>
              <a:rPr lang="ru-RU"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koja</a:t>
            </a:r>
            <a:r>
              <a:rPr lang="ru-RU"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živi</a:t>
            </a:r>
            <a:r>
              <a:rPr lang="ru-RU"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u</a:t>
            </a:r>
            <a:r>
              <a:rPr lang="ru-RU"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ekstremnom</a:t>
            </a:r>
            <a:r>
              <a:rPr lang="ru-RU"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siromaštvu</a:t>
            </a:r>
            <a:r>
              <a:rPr lang="ru-RU"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na</a:t>
            </a:r>
            <a:r>
              <a:rPr lang="ru-RU" dirty="0" smtClean="0">
                <a:latin typeface="Times New Roman" pitchFamily="18" charset="0"/>
                <a:cs typeface="Times New Roman" pitchFamily="18" charset="0"/>
              </a:rPr>
              <a:t> 3 </a:t>
            </a:r>
            <a:r>
              <a:rPr lang="en-US" dirty="0" smtClean="0">
                <a:latin typeface="Times New Roman" pitchFamily="18" charset="0"/>
                <a:cs typeface="Times New Roman" pitchFamily="18" charset="0"/>
              </a:rPr>
              <a:t>procenta</a:t>
            </a:r>
            <a:r>
              <a:rPr lang="ru-RU"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do</a:t>
            </a:r>
            <a:r>
              <a:rPr lang="ru-RU" dirty="0" smtClean="0">
                <a:latin typeface="Times New Roman" pitchFamily="18" charset="0"/>
                <a:cs typeface="Times New Roman" pitchFamily="18" charset="0"/>
              </a:rPr>
              <a:t> 2030. </a:t>
            </a:r>
            <a:r>
              <a:rPr lang="en-US" dirty="0" smtClean="0">
                <a:latin typeface="Times New Roman" pitchFamily="18" charset="0"/>
                <a:cs typeface="Times New Roman" pitchFamily="18" charset="0"/>
              </a:rPr>
              <a:t>godine</a:t>
            </a:r>
            <a:r>
              <a:rPr lang="ru-RU" dirty="0" smtClean="0">
                <a:latin typeface="Times New Roman" pitchFamily="18" charset="0"/>
                <a:cs typeface="Times New Roman" pitchFamily="18" charset="0"/>
              </a:rPr>
              <a:t>.)</a:t>
            </a:r>
          </a:p>
          <a:p>
            <a:r>
              <a:rPr lang="ru-RU" dirty="0" smtClean="0">
                <a:latin typeface="Times New Roman" pitchFamily="18" charset="0"/>
                <a:cs typeface="Times New Roman" pitchFamily="18" charset="0"/>
              </a:rPr>
              <a:t>2. </a:t>
            </a:r>
            <a:r>
              <a:rPr lang="en-US" dirty="0" smtClean="0">
                <a:latin typeface="Times New Roman" pitchFamily="18" charset="0"/>
                <a:cs typeface="Times New Roman" pitchFamily="18" charset="0"/>
              </a:rPr>
              <a:t>promovisati</a:t>
            </a:r>
            <a:r>
              <a:rPr lang="ru-RU"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zajednički</a:t>
            </a:r>
            <a:r>
              <a:rPr lang="ru-RU"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prosperitet</a:t>
            </a:r>
            <a:r>
              <a:rPr lang="ru-RU" dirty="0" smtClean="0">
                <a:latin typeface="Times New Roman" pitchFamily="18" charset="0"/>
                <a:cs typeface="Times New Roman" pitchFamily="18" charset="0"/>
              </a:rPr>
              <a:t>: (</a:t>
            </a:r>
            <a:r>
              <a:rPr lang="sr-Latn-BA" dirty="0">
                <a:latin typeface="Times New Roman" pitchFamily="18" charset="0"/>
                <a:cs typeface="Times New Roman" pitchFamily="18" charset="0"/>
              </a:rPr>
              <a:t>p</a:t>
            </a:r>
            <a:r>
              <a:rPr lang="en-US" dirty="0" err="1" smtClean="0">
                <a:latin typeface="Times New Roman" pitchFamily="18" charset="0"/>
                <a:cs typeface="Times New Roman" pitchFamily="18" charset="0"/>
              </a:rPr>
              <a:t>ovećavanjem</a:t>
            </a:r>
            <a:r>
              <a:rPr lang="ru-RU"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prihoda</a:t>
            </a:r>
            <a:r>
              <a:rPr lang="ru-RU"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najsiromašnijih</a:t>
            </a:r>
            <a:r>
              <a:rPr lang="ru-RU" dirty="0" smtClean="0">
                <a:latin typeface="Times New Roman" pitchFamily="18" charset="0"/>
                <a:cs typeface="Times New Roman" pitchFamily="18" charset="0"/>
              </a:rPr>
              <a:t> 40 </a:t>
            </a:r>
            <a:r>
              <a:rPr lang="en-US" dirty="0" smtClean="0">
                <a:latin typeface="Times New Roman" pitchFamily="18" charset="0"/>
                <a:cs typeface="Times New Roman" pitchFamily="18" charset="0"/>
              </a:rPr>
              <a:t>posto</a:t>
            </a:r>
            <a:r>
              <a:rPr lang="ru-RU"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populacije</a:t>
            </a:r>
            <a:r>
              <a:rPr lang="ru-RU"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u</a:t>
            </a:r>
            <a:r>
              <a:rPr lang="ru-RU"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svakoj</a:t>
            </a:r>
            <a:r>
              <a:rPr lang="ru-RU"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zemlji</a:t>
            </a:r>
            <a:r>
              <a:rPr lang="ru-RU"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
        <p:nvSpPr>
          <p:cNvPr id="7" name="Rounded Rectangle 6"/>
          <p:cNvSpPr/>
          <p:nvPr/>
        </p:nvSpPr>
        <p:spPr>
          <a:xfrm>
            <a:off x="329763" y="847265"/>
            <a:ext cx="2110782" cy="4320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MISIJA</a:t>
            </a:r>
            <a:endParaRPr lang="en-GB" dirty="0"/>
          </a:p>
        </p:txBody>
      </p:sp>
      <p:sp>
        <p:nvSpPr>
          <p:cNvPr id="9" name="Title 1"/>
          <p:cNvSpPr txBox="1">
            <a:spLocks/>
          </p:cNvSpPr>
          <p:nvPr/>
        </p:nvSpPr>
        <p:spPr>
          <a:xfrm>
            <a:off x="165034" y="3349287"/>
            <a:ext cx="8477886" cy="835789"/>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U proteklih 70 godina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zabilježene su </a:t>
            </a: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velike promjene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u svjetskoj ekonomiji. Tokom tog vremena, </a:t>
            </a: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Grupa Svjetske banke – najveća svjetska razvojna institucija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radila je na </a:t>
            </a: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pomažući</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više od 100 zemlja u razvoju i zemalja u tranziciji da se prilagodine ovim promjenama nudeći zajmove i prilagođeno znanje i savjete.</a:t>
            </a:r>
          </a:p>
          <a:p>
            <a:pPr marL="285750" indent="-285750" algn="just">
              <a:buFont typeface="Wingdings" panose="05000000000000000000" pitchFamily="2" charset="2"/>
              <a:buChar char="§"/>
            </a:pP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Bankarska grupa </a:t>
            </a: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sarađuje sa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vladama država, privatnim sektorom, orgnizacijama civilnog društva, regionalnim razvojnim bankama, istraživačkim centrima i drugim međunanordnim institucijama po pitanjima koja se kreću od klimatskih promjena, sukoba i  sigurnosti hrane do obrazovanja, poljoprivrede, finansija i trgovine. </a:t>
            </a:r>
          </a:p>
          <a:p>
            <a:pPr marL="285750" indent="-285750" algn="just">
              <a:buFont typeface="Wingdings" panose="05000000000000000000" pitchFamily="2" charset="2"/>
              <a:buChar char="§"/>
            </a:pP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Svi ovi napori </a:t>
            </a: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podržavaju dvostruke ciljeve Bankarske grupe: </a:t>
            </a:r>
          </a:p>
          <a:p>
            <a:pPr algn="just"/>
            <a:r>
              <a:rPr lang="sr-Latn-BA" sz="1800" b="1" i="1"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         1.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da zaustavi krajnje siromaštvo do 2030.godine i </a:t>
            </a:r>
          </a:p>
          <a:p>
            <a:pPr algn="just"/>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2. podstakne zajednički prosperitet najsiromašnijih 40 % stanovništva u  svim zemljama. </a:t>
            </a:r>
            <a:endParaRPr lang="sr-Latn-BA" sz="1800" b="1" i="1"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endParaRPr lang="sr-Latn-BA" sz="1800" b="1" i="1"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      </a:t>
            </a:r>
          </a:p>
        </p:txBody>
      </p:sp>
      <p:sp>
        <p:nvSpPr>
          <p:cNvPr id="10" name="Rounded Rectangle 9"/>
          <p:cNvSpPr/>
          <p:nvPr/>
        </p:nvSpPr>
        <p:spPr>
          <a:xfrm>
            <a:off x="296598" y="2767457"/>
            <a:ext cx="2110782" cy="4320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ISTORIJAT</a:t>
            </a:r>
            <a:endParaRPr lang="en-GB" dirty="0"/>
          </a:p>
        </p:txBody>
      </p:sp>
    </p:spTree>
    <p:extLst>
      <p:ext uri="{BB962C8B-B14F-4D97-AF65-F5344CB8AC3E}">
        <p14:creationId xmlns:p14="http://schemas.microsoft.com/office/powerpoint/2010/main" val="1612062436"/>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
  <TotalTime>2872</TotalTime>
  <Words>5152</Words>
  <Application>Microsoft Office PowerPoint</Application>
  <PresentationFormat>On-screen Show (4:3)</PresentationFormat>
  <Paragraphs>453</Paragraphs>
  <Slides>41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41</vt:i4>
      </vt:variant>
    </vt:vector>
  </HeadingPairs>
  <TitlesOfParts>
    <vt:vector size="49" baseType="lpstr">
      <vt:lpstr>Arial</vt:lpstr>
      <vt:lpstr>Calibri</vt:lpstr>
      <vt:lpstr>Times New Roman</vt:lpstr>
      <vt:lpstr>Trebuchet MS</vt:lpstr>
      <vt:lpstr>Wingdings</vt:lpstr>
      <vt:lpstr>Wingdings 2</vt:lpstr>
      <vt:lpstr>Wingdings 3</vt:lpstr>
      <vt:lpstr>Facet</vt:lpstr>
      <vt:lpstr>MEĐUNARODNE FINANSIJE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SVJETSKA BANKA</dc:title>
  <dc:creator>User</dc:creator>
  <cp:lastModifiedBy>Dragana Vujičić</cp:lastModifiedBy>
  <cp:revision>96</cp:revision>
  <dcterms:created xsi:type="dcterms:W3CDTF">2020-12-26T12:44:54Z</dcterms:created>
  <dcterms:modified xsi:type="dcterms:W3CDTF">2021-01-07T20:46:45Z</dcterms:modified>
</cp:coreProperties>
</file>