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28" r:id="rId1"/>
  </p:sldMasterIdLst>
  <p:notesMasterIdLst>
    <p:notesMasterId r:id="rId15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7" r:id="rId10"/>
    <p:sldId id="278" r:id="rId11"/>
    <p:sldId id="279" r:id="rId12"/>
    <p:sldId id="280" r:id="rId13"/>
    <p:sldId id="281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" panose="02040503050406030204" pitchFamily="18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Oswald" panose="00000500000000000000" pitchFamily="2" charset="0"/>
      <p:regular r:id="rId25"/>
      <p:bold r:id="rId26"/>
    </p:embeddedFont>
    <p:embeddedFont>
      <p:font typeface="Segoe UI Black" panose="020B0A02040204020203" pitchFamily="34" charset="0"/>
      <p:bold r:id="rId27"/>
      <p:boldItalic r:id="rId28"/>
    </p:embeddedFont>
    <p:embeddedFont>
      <p:font typeface="Segoe UI Light" panose="020B0502040204020203" pitchFamily="34" charset="0"/>
      <p:regular r:id="rId29"/>
      <p:italic r:id="rId30"/>
    </p:embeddedFont>
    <p:embeddedFont>
      <p:font typeface="Source Sans Pro" panose="020B0503030403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64" d="100"/>
          <a:sy n="64" d="100"/>
        </p:scale>
        <p:origin x="58" y="7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0668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8598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1742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834390" y="2724150"/>
            <a:ext cx="7475220" cy="2643792"/>
          </a:xfrm>
          <a:prstGeom prst="rect">
            <a:avLst/>
          </a:prstGeom>
        </p:spPr>
        <p:txBody>
          <a:bodyPr spcFirstLastPara="1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DEMOGRAFSKA STATISTIKA</a:t>
            </a:r>
            <a:b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lang="sr-Latn-BA" b="0" dirty="0"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841248" y="285750"/>
            <a:ext cx="7461504" cy="1114618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B0F0">
                    <a:alpha val="60000"/>
                  </a:srgbClr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B0F0">
                  <a:alpha val="60000"/>
                </a:srgbClr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5.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031302"/>
            <a:ext cx="7631500" cy="1540448"/>
          </a:xfrm>
        </p:spPr>
        <p:txBody>
          <a:bodyPr>
            <a:noAutofit/>
          </a:bodyPr>
          <a:lstStyle/>
          <a:p>
            <a:pPr marL="114300" lvl="0" indent="0" algn="just">
              <a:buNone/>
            </a:pPr>
            <a:r>
              <a:rPr lang="sr-Latn-BA" dirty="0"/>
              <a:t>Broj stanovnika u jednoj opštini u periodu od 1991. do 1999. godine dat je u tabeli na sljedećem slajdu.</a:t>
            </a:r>
          </a:p>
          <a:p>
            <a:pPr marL="114300" lvl="0" indent="0" algn="just">
              <a:buNone/>
            </a:pPr>
            <a:r>
              <a:rPr lang="sr-Latn-BA" dirty="0"/>
              <a:t>Izračunati parametre </a:t>
            </a:r>
          </a:p>
          <a:p>
            <a:pPr marL="114300" lvl="0" indent="0" algn="just">
              <a:buNone/>
            </a:pPr>
            <a:r>
              <a:rPr lang="sr-Latn-BA" dirty="0"/>
              <a:t>•	linearnog, </a:t>
            </a:r>
          </a:p>
          <a:p>
            <a:pPr marL="114300" lvl="0" indent="0" algn="just">
              <a:buNone/>
            </a:pPr>
            <a:r>
              <a:rPr lang="sr-Latn-BA" dirty="0"/>
              <a:t>•	eksponencijalnog i </a:t>
            </a:r>
          </a:p>
          <a:p>
            <a:pPr marL="114300" lvl="0" indent="0" algn="just">
              <a:buNone/>
            </a:pPr>
            <a:r>
              <a:rPr lang="sr-Latn-BA" dirty="0"/>
              <a:t>•	paraboličnog trenda, </a:t>
            </a:r>
          </a:p>
          <a:p>
            <a:pPr marL="114300" lvl="0" indent="0" algn="just">
              <a:buNone/>
            </a:pPr>
            <a:r>
              <a:rPr lang="sr-Latn-BA" dirty="0"/>
              <a:t>a zatim, na osnovu najbolje funkcije trenda (kao kriterijum uzeti standardnu grešku trenda) predvidjeti broj stanovnika u ovoj opštini u 2010. godini.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1877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1893504"/>
                  </p:ext>
                </p:extLst>
              </p:nvPr>
            </p:nvGraphicFramePr>
            <p:xfrm>
              <a:off x="860574" y="209550"/>
              <a:ext cx="7696201" cy="243839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10417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17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718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681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Godina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y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</a:t>
                          </a:r>
                          <a:r>
                            <a:rPr lang="sr-Latn-RS" sz="1200" b="1" baseline="30000" dirty="0">
                              <a:effectLst/>
                            </a:rPr>
                            <a:t>2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xy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sr-Latn-RS" sz="1200" b="1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RS" sz="1200" b="1" i="1">
                                      <a:effectLst/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oMath>
                          </a14:m>
                          <a:r>
                            <a:rPr lang="sr-Latn-RS" sz="1200" b="1" baseline="30000" dirty="0">
                              <a:effectLst/>
                            </a:rPr>
                            <a:t>L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RS" sz="12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sr-Latn-R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𝐲</m:t>
                                    </m:r>
                                    <m:r>
                                      <a:rPr lang="sr-Latn-RS" sz="12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200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200" b="1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RS" sz="1200" b="1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RS" sz="1200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𝑳</m:t>
                                        </m:r>
                                      </m:sup>
                                    </m:sSup>
                                    <m:r>
                                      <a:rPr lang="sr-Latn-RS" sz="12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R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8.1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33.1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37.6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42.1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141.0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269.7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264.2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29.4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1893504"/>
                  </p:ext>
                </p:extLst>
              </p:nvPr>
            </p:nvGraphicFramePr>
            <p:xfrm>
              <a:off x="860574" y="209550"/>
              <a:ext cx="7696201" cy="243839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10417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17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718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681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Godina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y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</a:t>
                          </a:r>
                          <a:r>
                            <a:rPr lang="sr-Latn-RS" sz="1200" b="1" baseline="30000" dirty="0">
                              <a:effectLst/>
                            </a:rPr>
                            <a:t>2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b="1" dirty="0">
                              <a:effectLst/>
                            </a:rPr>
                            <a:t>xy</a:t>
                          </a:r>
                          <a:endParaRPr lang="sr-Latn-RS" sz="11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4928" marR="54928" marT="0" marB="0" anchor="ctr">
                        <a:blipFill>
                          <a:blip r:embed="rId2"/>
                          <a:stretch>
                            <a:fillRect l="-486813" t="-4545" r="-108791" b="-838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4928" marR="54928" marT="0" marB="0" anchor="ctr">
                        <a:blipFill>
                          <a:blip r:embed="rId2"/>
                          <a:stretch>
                            <a:fillRect l="-544898" t="-4545" r="-1020" b="-838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8.1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33.1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37.6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42.1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141.0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269.7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264.2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29.4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24000" y="2819171"/>
                <a:ext cx="5562600" cy="23514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sz="14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p>
                      </m:sSup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sr-Latn-R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=24,1</m:t>
                      </m:r>
                    </m:oMath>
                  </m:oMathPara>
                </a14:m>
                <a:endParaRPr lang="sr-Latn-R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sz="1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sz="1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sz="1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sz="1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 sz="140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 sz="140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 sz="14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 sz="140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RS" sz="1400">
                                              <a:latin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</m:sup>
                                      </m:sSup>
                                      <m:r>
                                        <a:rPr lang="sr-Latn-RS" sz="140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 sz="14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264,2</m:t>
                              </m:r>
                            </m:num>
                            <m:den>
                              <m:r>
                                <a:rPr lang="sr-Cyrl-BA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37,74</m:t>
                          </m:r>
                        </m:e>
                      </m:rad>
                    </m:oMath>
                  </m:oMathPara>
                </a14:m>
                <a:endParaRPr lang="sr-Latn-R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819171"/>
                <a:ext cx="5562600" cy="23514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702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4189300"/>
                  </p:ext>
                </p:extLst>
              </p:nvPr>
            </p:nvGraphicFramePr>
            <p:xfrm>
              <a:off x="1219200" y="28800"/>
              <a:ext cx="6858000" cy="2341822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85439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4582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31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649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9150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5645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22884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Godina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 dirty="0">
                              <a:effectLst/>
                            </a:rPr>
                            <a:t>log y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 logy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sr-Latn-RS" sz="1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y</m:t>
                                    </m:r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BA" sz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BA" sz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p>
                                    </m:s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1.0791812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-4.316725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1.1303338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-3.3910013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1.1139434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-2.2278867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1.2787536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1.447158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2.8943161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1.544068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4.6322041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1.7323938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6.929575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103.6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11.974192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4.6680022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213.9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14.1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4189300"/>
                  </p:ext>
                </p:extLst>
              </p:nvPr>
            </p:nvGraphicFramePr>
            <p:xfrm>
              <a:off x="1219200" y="28800"/>
              <a:ext cx="6858000" cy="2341822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85439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4582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31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649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9150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5645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297307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Godina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 dirty="0">
                              <a:effectLst/>
                            </a:rPr>
                            <a:t>log y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 logy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788" marR="52788" marT="0" marB="0" anchor="ctr">
                        <a:blipFill>
                          <a:blip r:embed="rId2"/>
                          <a:stretch>
                            <a:fillRect l="-764912" t="-12245" r="-124561" b="-7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788" marR="52788" marT="0" marB="0" anchor="ctr">
                        <a:blipFill>
                          <a:blip r:embed="rId2"/>
                          <a:stretch>
                            <a:fillRect l="-704286" t="-12245" r="-1429" b="-7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1.0791812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-4.316725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1.1303338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-3.3910013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1.1139434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-2.2278867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1.2787536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1.447158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2.8943161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1.544068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4.6322041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1.7323938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6.929575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103.6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11.974192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4.6680022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213.9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14.1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81200" y="2495550"/>
                <a:ext cx="4572000" cy="2623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sz="16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sup>
                      </m:sSup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sSub>
                            <m:sSubPr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unc>
                                <m:funcPr>
                                  <m:ctrlPr>
                                    <a:rPr lang="sr-Latn-RS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 sz="16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=1,3</m:t>
                      </m:r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lang="sr-Latn-RS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 sz="16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sz="1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4,67</m:t>
                          </m:r>
                        </m:num>
                        <m:den>
                          <m:r>
                            <a:rPr lang="sr-Cyrl-BA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=0,07778</m:t>
                      </m:r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sz="16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sz="16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sz="16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 sz="160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 sz="160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 sz="1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 sz="160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600" b="0" i="0" smtClean="0">
                                              <a:latin typeface="Cambria Math"/>
                                            </a:rPr>
                                            <m:t>E</m:t>
                                          </m:r>
                                        </m:sup>
                                      </m:sSup>
                                      <m:r>
                                        <a:rPr lang="sr-Latn-RS" sz="160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 sz="16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6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126,6</m:t>
                              </m:r>
                            </m:num>
                            <m:den>
                              <m:r>
                                <a:rPr lang="sr-Cyrl-BA" sz="16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6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sz="1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18,08</m:t>
                          </m:r>
                          <m:r>
                            <m:rPr>
                              <m:nor/>
                            </m:rPr>
                            <a:rPr lang="sr-Latn-RS" sz="1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sr-Latn-R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495550"/>
                <a:ext cx="4572000" cy="262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9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140506"/>
                  </p:ext>
                </p:extLst>
              </p:nvPr>
            </p:nvGraphicFramePr>
            <p:xfrm>
              <a:off x="609600" y="-6207"/>
              <a:ext cx="7238999" cy="1925323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757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310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6480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4891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489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375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0912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1041529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r>
                            <a:rPr lang="sr-Latn-RS" sz="1000" baseline="30000" dirty="0">
                              <a:effectLst/>
                            </a:rPr>
                            <a:t>2</a:t>
                          </a:r>
                          <a:r>
                            <a:rPr lang="sr-Latn-RS" sz="1000" dirty="0">
                              <a:effectLst/>
                            </a:rPr>
                            <a:t>y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sr-Latn-RS" sz="1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1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y</m:t>
                                    </m:r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0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BA" sz="1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BA" sz="1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sup>
                                    </m:s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121.5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15.0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0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31.0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105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315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39.5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864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Ukupno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269.7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1699.3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708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60.2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Prosjek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6.7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140506"/>
                  </p:ext>
                </p:extLst>
              </p:nvPr>
            </p:nvGraphicFramePr>
            <p:xfrm>
              <a:off x="609600" y="-6207"/>
              <a:ext cx="7238999" cy="2011490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757140"/>
                    <a:gridCol w="831008"/>
                    <a:gridCol w="664806"/>
                    <a:gridCol w="1048916"/>
                    <a:gridCol w="1048916"/>
                    <a:gridCol w="1137557"/>
                    <a:gridCol w="709127"/>
                    <a:gridCol w="1041529"/>
                  </a:tblGrid>
                  <a:tr h="217742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r>
                            <a:rPr lang="sr-Latn-RS" sz="1000" baseline="30000" dirty="0">
                              <a:effectLst/>
                            </a:rPr>
                            <a:t>2</a:t>
                          </a:r>
                          <a:r>
                            <a:rPr lang="sr-Latn-RS" sz="1000" dirty="0">
                              <a:effectLst/>
                            </a:rPr>
                            <a:t>y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777586" t="-5556" r="-149138" b="-84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595322" t="-5556" r="-1170" b="-847222"/>
                          </a:stretch>
                        </a:blipFill>
                      </a:tcPr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121.5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15.0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0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31.0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105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315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39.5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864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Ukupno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269.7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1699.3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708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60.2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Prosjek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6.7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0" y="2149315"/>
                <a:ext cx="4572000" cy="21501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Latn-RS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sup>
                      </m:sSup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nary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0,8137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49315"/>
                <a:ext cx="4572000" cy="215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6E9C3C-F6BF-4CE8-B463-9B402981620F}"/>
                  </a:ext>
                </a:extLst>
              </p:cNvPr>
              <p:cNvSpPr txBox="1"/>
              <p:nvPr/>
            </p:nvSpPr>
            <p:spPr>
              <a:xfrm>
                <a:off x="4229099" y="2149315"/>
                <a:ext cx="4572000" cy="17812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bs-Latn-BA" b="0" i="0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=18,65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latin typeface="Cambria Math"/>
                                            </a:rPr>
                                            <m:t>P</m:t>
                                          </m:r>
                                        </m:sup>
                                      </m:s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60,2</m:t>
                              </m:r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8,61</m:t>
                          </m:r>
                          <m:r>
                            <m:rPr>
                              <m:nor/>
                            </m:rPr>
                            <a:rPr lang="sr-Latn-RS" sz="12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6E9C3C-F6BF-4CE8-B463-9B4029816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099" y="2149315"/>
                <a:ext cx="4572000" cy="17812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448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1.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5875" y="590550"/>
            <a:ext cx="7772400" cy="3733800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buNone/>
            </a:pPr>
            <a:r>
              <a:rPr lang="sr-Latn-BA" dirty="0"/>
              <a:t>Dati su podaci o broju stanovnika u jednoj opštini: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marL="114300" lvl="0" indent="0">
              <a:buNone/>
            </a:pPr>
            <a:r>
              <a:rPr lang="sr-Latn-RS" dirty="0"/>
              <a:t>Izračunati:</a:t>
            </a:r>
            <a:r>
              <a:rPr lang="sr-Latn-BA" dirty="0"/>
              <a:t>	</a:t>
            </a:r>
          </a:p>
          <a:p>
            <a:pPr marL="114300" lvl="0" indent="0">
              <a:buNone/>
            </a:pPr>
            <a:r>
              <a:rPr lang="sr-Latn-BA" dirty="0"/>
              <a:t>	a) ukupni i prosječni godišnji apsolutni porast </a:t>
            </a:r>
            <a:r>
              <a:rPr lang="en-US" dirty="0"/>
              <a:t> </a:t>
            </a:r>
            <a:r>
              <a:rPr lang="sr-Latn-BA" dirty="0"/>
              <a:t>stanovništva,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b) prosječno stanje populacije,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c) aritmetičku stopu prosječnog godišnjeg porasta i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d) geometrijsku stopu prosječnog godišnjeg porasta. </a:t>
            </a:r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482468"/>
              </p:ext>
            </p:extLst>
          </p:nvPr>
        </p:nvGraphicFramePr>
        <p:xfrm>
          <a:off x="1828800" y="1230150"/>
          <a:ext cx="4495800" cy="905982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2237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9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b="1" dirty="0">
                          <a:effectLst/>
                        </a:rPr>
                        <a:t>Godina</a:t>
                      </a:r>
                      <a:endParaRPr lang="sr-Latn-R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b="1" dirty="0">
                          <a:effectLst/>
                        </a:rPr>
                        <a:t>Broj stanovnika</a:t>
                      </a:r>
                      <a:endParaRPr lang="sr-Latn-R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9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2001.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30.000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9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2009.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37.50</a:t>
                      </a:r>
                      <a:r>
                        <a:rPr lang="en-US" sz="1200" dirty="0">
                          <a:effectLst/>
                        </a:rPr>
                        <a:t>0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97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28600" y="209550"/>
                <a:ext cx="8153400" cy="40092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a) Izračunati </a:t>
                </a:r>
                <a:r>
                  <a:rPr lang="sr-Latn-BA" b="1" dirty="0"/>
                  <a:t>ukupni i prosječni godišnji apsolutni porast</a:t>
                </a:r>
                <a:r>
                  <a:rPr lang="sr-Latn-BA" dirty="0"/>
                  <a:t> stanovništva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∑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2009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=37.500−30.000=7.500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	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2009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2001</m:t>
                            </m:r>
                          </m:sub>
                        </m:sSub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</a:rPr>
                          <m:t>37.500−30.000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</a:rPr>
                      <m:t>=937,5</m:t>
                    </m:r>
                  </m:oMath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b) </a:t>
                </a:r>
                <a:r>
                  <a:rPr lang="sr-Latn-BA" dirty="0"/>
                  <a:t>Izračunati </a:t>
                </a:r>
                <a:r>
                  <a:rPr lang="sr-Latn-BA" b="1" dirty="0"/>
                  <a:t>prosječno stanje populacije</a:t>
                </a:r>
                <a:r>
                  <a:rPr lang="sr-Latn-BA" dirty="0"/>
                  <a:t>,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2009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=33.750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209550"/>
                <a:ext cx="8153400" cy="4009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567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514350"/>
                <a:ext cx="8534400" cy="3810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/>
                  <a:t>c) Izračunati </a:t>
                </a:r>
                <a:r>
                  <a:rPr lang="sr-Latn-BA" b="1" dirty="0"/>
                  <a:t>aritmetičku stopu prosječnog godišnjeg porasta</a:t>
                </a:r>
                <a:r>
                  <a:rPr lang="sr-Latn-BA" dirty="0"/>
                  <a:t>:</a:t>
                </a:r>
              </a:p>
              <a:p>
                <a:pPr marL="114300" indent="0">
                  <a:buNone/>
                </a:pPr>
                <a:endParaRPr lang="sr-Latn-RS" b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∙100=2,7778%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d) Izračunati </a:t>
                </a:r>
                <a:r>
                  <a:rPr lang="sr-Latn-BA" b="1" dirty="0"/>
                  <a:t>geometrijsku stopu prosječnog godišnjeg porasta</a:t>
                </a:r>
                <a:r>
                  <a:rPr lang="sr-Latn-BA" dirty="0"/>
                  <a:t>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∙100=2,8286%</m:t>
                      </m:r>
                    </m:oMath>
                  </m:oMathPara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514350"/>
                <a:ext cx="8534400" cy="3810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19615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2.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047750"/>
            <a:ext cx="7658100" cy="3200400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sr-Latn-RS" sz="1700" dirty="0"/>
              <a:t>Pretpostavlja se da je broj stanovnika u opštini Banja Luka u 2001. godini iznosio oko 215 hiljada. </a:t>
            </a:r>
          </a:p>
          <a:p>
            <a:pPr marL="114300" indent="0" algn="just">
              <a:buNone/>
            </a:pPr>
            <a:endParaRPr lang="sr-Latn-RS" sz="1700" dirty="0"/>
          </a:p>
          <a:p>
            <a:pPr marL="114300" indent="0" algn="just">
              <a:buNone/>
            </a:pPr>
            <a:r>
              <a:rPr lang="sr-Latn-RS" sz="1700" dirty="0"/>
              <a:t>a) Ako se zna da je po popisu iz 1991. godine u ovom gradu živjelo 195.692 stanovnika, kolika je geometrijska stopa prosječnog godišnjeg porasta stanovništva u posmatranom periodu? </a:t>
            </a:r>
          </a:p>
          <a:p>
            <a:pPr marL="114300" indent="0" algn="just">
              <a:buNone/>
            </a:pPr>
            <a:endParaRPr lang="sr-Latn-RS" sz="1700" dirty="0"/>
          </a:p>
          <a:p>
            <a:pPr marL="114300" indent="0" algn="just">
              <a:buNone/>
            </a:pPr>
            <a:r>
              <a:rPr lang="sr-Latn-RS" sz="1700" dirty="0"/>
              <a:t>b</a:t>
            </a:r>
            <a:r>
              <a:rPr lang="en-US" sz="1700" dirty="0"/>
              <a:t>)</a:t>
            </a:r>
            <a:r>
              <a:rPr lang="sr-Latn-RS" sz="1700" dirty="0"/>
              <a:t> Koliki broj stanovnika se očekuje u ovoj opštini u 2011. godini, ako se nastavi ispoljena tendencija, a koliki ako </a:t>
            </a:r>
            <a:r>
              <a:rPr lang="en-US" sz="1700" dirty="0"/>
              <a:t>bi </a:t>
            </a:r>
            <a:r>
              <a:rPr lang="sr-Latn-RS" sz="1700" dirty="0"/>
              <a:t>se stopa rasta udvostručila nakon 2001. godine?</a:t>
            </a:r>
          </a:p>
          <a:p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287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590550"/>
                <a:ext cx="8458200" cy="358140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sr-Latn-BA" dirty="0"/>
                  <a:t>a)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1991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215.000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195.692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∙100=0,9454%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b)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=215.000∙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0,9454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=236.213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2∙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=215.000∙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2∙0,9454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=259.291</m:t>
                      </m:r>
                    </m:oMath>
                  </m:oMathPara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590550"/>
                <a:ext cx="8458200" cy="3581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07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250" y="1001550"/>
            <a:ext cx="7631500" cy="1540448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dirty="0"/>
              <a:t>Broj stanovnika u Bosni i Hercegovini, po popisu iz 1991. godine je iznosio 4.377.033. Izračunati broj stanovnika u 2011. godini ako je aritmetička stopa prosječnog godišnjeg porasta iznosila, za posmatrani period, -1,9 promila.</a:t>
            </a:r>
            <a:endParaRPr lang="sr-Latn-RS" dirty="0"/>
          </a:p>
          <a:p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744F8C-042F-46EA-B5C7-7EB63AF77F00}"/>
                  </a:ext>
                </a:extLst>
              </p:cNvPr>
              <p:cNvSpPr txBox="1"/>
              <p:nvPr/>
            </p:nvSpPr>
            <p:spPr>
              <a:xfrm>
                <a:off x="1295400" y="2876550"/>
                <a:ext cx="6899550" cy="1183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744F8C-042F-46EA-B5C7-7EB63AF77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876550"/>
                <a:ext cx="6899550" cy="11832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47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90600" y="159615"/>
                <a:ext cx="6248400" cy="48242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r-Latn-BA" dirty="0">
                    <a:effectLst/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sr-Latn-BA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−1,9=</m:t>
                    </m:r>
                    <m:f>
                      <m:fPr>
                        <m:ctrlPr>
                          <a:rPr lang="sr-Latn-RS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sr-Latn-BA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2011</m:t>
                            </m:r>
                          </m:sub>
                        </m:sSub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−4.377.033)</m:t>
                        </m:r>
                      </m:num>
                      <m:den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sr-Latn-RS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2011</m:t>
                            </m:r>
                          </m:sub>
                        </m:sSub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+4.377.033)</m:t>
                        </m:r>
                      </m:den>
                    </m:f>
                  </m:oMath>
                </a14:m>
                <a:r>
                  <a:rPr lang="sr-Latn-RS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· 100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100∙(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−4.377.033)=−1,9∙(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101,9∙</m:t>
                        </m:r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2011</m:t>
                        </m:r>
                      </m:sub>
                    </m:sSub>
                    <m:r>
                      <a:rPr lang="sr-Latn-BA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sr-Latn-BA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429.386.937 </a:t>
                </a:r>
                <a:endParaRPr lang="sr-Latn-BA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429.386.937 </m:t>
                          </m:r>
                          <m:r>
                            <m:rPr>
                              <m:nor/>
                            </m:rPr>
                            <a:rPr lang="sr-Latn-RS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101,9</m:t>
                          </m:r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=4.213.807</m:t>
                      </m:r>
                    </m:oMath>
                  </m:oMathPara>
                </a14:m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r-Latn-RS" dirty="0"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Broj stanovnika u 2011. iznosi </a:t>
                </a:r>
                <a14:m>
                  <m:oMath xmlns:m="http://schemas.openxmlformats.org/officeDocument/2006/math">
                    <m:r>
                      <a:rPr lang="sr-Latn-BA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4.213.807</m:t>
                    </m:r>
                    <m:r>
                      <a:rPr lang="sr-Latn-BA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sr-Latn-RS" dirty="0">
                  <a:effectLst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159615"/>
                <a:ext cx="6248400" cy="4824269"/>
              </a:xfrm>
              <a:prstGeom prst="rect">
                <a:avLst/>
              </a:prstGeom>
              <a:blipFill>
                <a:blip r:embed="rId2"/>
                <a:stretch>
                  <a:fillRect l="-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13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4.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23950"/>
            <a:ext cx="7783900" cy="1540448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dirty="0"/>
              <a:t>U Hrvatskoj je prema popisu stanovništva iz 2001. godine živjelo 4.437.460 stanovnika. Ako se zna da je u toj državi negativan prirodni priraštaj (odnosno geometrijska stopa iznosi -0,96%) izračunati očekivani broj stanovnika u 2011. godini.</a:t>
            </a: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80550" y="2929597"/>
                <a:ext cx="7099200" cy="769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RS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>
                          <a:latin typeface="Cambria Math" panose="02040503050406030204" pitchFamily="18" charset="0"/>
                        </a:rPr>
                        <m:t>=4.437.460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0,96</m:t>
                                  </m:r>
                                </m:num>
                                <m:den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>
                          <a:latin typeface="Cambria Math" panose="02040503050406030204" pitchFamily="18" charset="0"/>
                        </a:rPr>
                        <m:t>=4.029.404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550" y="2929597"/>
                <a:ext cx="7099200" cy="7693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54725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390CA52-C64F-4FE8-9C2B-93198D6038DB}" vid="{97387B5A-D44B-4F75-AB61-8EAF4A2F65F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398</TotalTime>
  <Words>889</Words>
  <Application>Microsoft Office PowerPoint</Application>
  <PresentationFormat>On-screen Show (16:9)</PresentationFormat>
  <Paragraphs>373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Segoe UI Black</vt:lpstr>
      <vt:lpstr>Source Sans Pro</vt:lpstr>
      <vt:lpstr>Segoe UI Light</vt:lpstr>
      <vt:lpstr>Cambria</vt:lpstr>
      <vt:lpstr>Arial</vt:lpstr>
      <vt:lpstr>Oswald</vt:lpstr>
      <vt:lpstr>Cambria Math</vt:lpstr>
      <vt:lpstr>Calibri</vt:lpstr>
      <vt:lpstr>Theme2</vt:lpstr>
      <vt:lpstr>DEMOGRAFSKA STATISTIKA </vt:lpstr>
      <vt:lpstr>Zadatak 1.</vt:lpstr>
      <vt:lpstr>PowerPoint Presentation</vt:lpstr>
      <vt:lpstr>PowerPoint Presentation</vt:lpstr>
      <vt:lpstr>Zadatak 2.</vt:lpstr>
      <vt:lpstr>PowerPoint Presentation</vt:lpstr>
      <vt:lpstr>Zadatak 3.</vt:lpstr>
      <vt:lpstr>PowerPoint Presentation</vt:lpstr>
      <vt:lpstr>Zadatak 4.</vt:lpstr>
      <vt:lpstr>Zadatak 5.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Marić, Milica</cp:lastModifiedBy>
  <cp:revision>32</cp:revision>
  <dcterms:modified xsi:type="dcterms:W3CDTF">2021-11-08T07:34:52Z</dcterms:modified>
</cp:coreProperties>
</file>